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09" r:id="rId22"/>
  </p:sldIdLst>
  <p:sldSz cx="12192000" cy="6858000"/>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tags" Target="tags/tag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8CB6EFA6-B8C7-4D9B-AB0A-216A0C639091}"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911" name="PlaceHolder 1"/>
          <p:cNvSpPr>
            <a:spLocks noGrp="1"/>
          </p:cNvSpPr>
          <p:nvPr>
            <p:ph type="sldImg"/>
          </p:nvPr>
        </p:nvSpPr>
        <p:spPr>
          <a:xfrm>
            <a:off x="685800" y="1143000"/>
            <a:ext cx="5486040" cy="3085920"/>
          </a:xfrm>
          <a:prstGeom prst="rect">
            <a:avLst/>
          </a:prstGeom>
          <a:ln w="0">
            <a:noFill/>
          </a:ln>
        </p:spPr>
      </p:sp>
      <p:sp>
        <p:nvSpPr>
          <p:cNvPr id="912"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913"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914" name="PlaceHolder 1"/>
          <p:cNvSpPr>
            <a:spLocks noGrp="1"/>
          </p:cNvSpPr>
          <p:nvPr>
            <p:ph type="sldImg"/>
          </p:nvPr>
        </p:nvSpPr>
        <p:spPr>
          <a:xfrm>
            <a:off x="685800" y="1143000"/>
            <a:ext cx="5486040" cy="3085920"/>
          </a:xfrm>
          <a:prstGeom prst="rect">
            <a:avLst/>
          </a:prstGeom>
          <a:ln w="0">
            <a:noFill/>
          </a:ln>
        </p:spPr>
      </p:sp>
      <p:sp>
        <p:nvSpPr>
          <p:cNvPr id="915"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916"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917" name="PlaceHolder 1"/>
          <p:cNvSpPr>
            <a:spLocks noGrp="1"/>
          </p:cNvSpPr>
          <p:nvPr>
            <p:ph type="sldImg"/>
          </p:nvPr>
        </p:nvSpPr>
        <p:spPr>
          <a:xfrm>
            <a:off x="685800" y="1143000"/>
            <a:ext cx="5486040" cy="3085920"/>
          </a:xfrm>
          <a:prstGeom prst="rect">
            <a:avLst/>
          </a:prstGeom>
          <a:ln w="0">
            <a:noFill/>
          </a:ln>
        </p:spPr>
      </p:sp>
      <p:sp>
        <p:nvSpPr>
          <p:cNvPr id="918"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919"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920" name="PlaceHolder 1"/>
          <p:cNvSpPr>
            <a:spLocks noGrp="1"/>
          </p:cNvSpPr>
          <p:nvPr>
            <p:ph type="sldImg"/>
          </p:nvPr>
        </p:nvSpPr>
        <p:spPr>
          <a:xfrm>
            <a:off x="685800" y="1143000"/>
            <a:ext cx="5486040" cy="3085920"/>
          </a:xfrm>
          <a:prstGeom prst="rect">
            <a:avLst/>
          </a:prstGeom>
          <a:ln w="0">
            <a:noFill/>
          </a:ln>
        </p:spPr>
      </p:sp>
      <p:sp>
        <p:nvSpPr>
          <p:cNvPr id="921"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922"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923" name="PlaceHolder 1"/>
          <p:cNvSpPr>
            <a:spLocks noGrp="1"/>
          </p:cNvSpPr>
          <p:nvPr>
            <p:ph type="sldImg"/>
          </p:nvPr>
        </p:nvSpPr>
        <p:spPr>
          <a:xfrm>
            <a:off x="685800" y="1143000"/>
            <a:ext cx="5486040" cy="3085920"/>
          </a:xfrm>
          <a:prstGeom prst="rect">
            <a:avLst/>
          </a:prstGeom>
          <a:ln w="0">
            <a:noFill/>
          </a:ln>
        </p:spPr>
      </p:sp>
      <p:sp>
        <p:nvSpPr>
          <p:cNvPr id="924"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925"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926" name="PlaceHolder 1"/>
          <p:cNvSpPr>
            <a:spLocks noGrp="1"/>
          </p:cNvSpPr>
          <p:nvPr>
            <p:ph type="sldImg"/>
          </p:nvPr>
        </p:nvSpPr>
        <p:spPr>
          <a:xfrm>
            <a:off x="685800" y="1143000"/>
            <a:ext cx="5486040" cy="3085920"/>
          </a:xfrm>
          <a:prstGeom prst="rect">
            <a:avLst/>
          </a:prstGeom>
          <a:ln w="0">
            <a:noFill/>
          </a:ln>
        </p:spPr>
      </p:sp>
      <p:sp>
        <p:nvSpPr>
          <p:cNvPr id="927"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928"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929" name="PlaceHolder 1"/>
          <p:cNvSpPr>
            <a:spLocks noGrp="1"/>
          </p:cNvSpPr>
          <p:nvPr>
            <p:ph type="sldImg"/>
          </p:nvPr>
        </p:nvSpPr>
        <p:spPr>
          <a:xfrm>
            <a:off x="685800" y="1143000"/>
            <a:ext cx="5486040" cy="3085920"/>
          </a:xfrm>
          <a:prstGeom prst="rect">
            <a:avLst/>
          </a:prstGeom>
          <a:ln w="0">
            <a:noFill/>
          </a:ln>
        </p:spPr>
      </p:sp>
      <p:sp>
        <p:nvSpPr>
          <p:cNvPr id="930" name="PlaceHolder 2"/>
          <p:cNvSpPr>
            <a:spLocks noGrp="1"/>
          </p:cNvSpPr>
          <p:nvPr>
            <p:ph type="body" idx="44"/>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931" name="PlaceHolder 3"/>
          <p:cNvSpPr>
            <a:spLocks noGrp="1"/>
          </p:cNvSpPr>
          <p:nvPr>
            <p:ph type="sldNum" idx="43"/>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932" name="PlaceHolder 1"/>
          <p:cNvSpPr>
            <a:spLocks noGrp="1"/>
          </p:cNvSpPr>
          <p:nvPr>
            <p:ph type="sldImg"/>
          </p:nvPr>
        </p:nvSpPr>
        <p:spPr>
          <a:xfrm>
            <a:off x="685800" y="1143000"/>
            <a:ext cx="5486040" cy="3085920"/>
          </a:xfrm>
          <a:prstGeom prst="rect">
            <a:avLst/>
          </a:prstGeom>
          <a:ln w="0">
            <a:noFill/>
          </a:ln>
        </p:spPr>
      </p:sp>
      <p:sp>
        <p:nvSpPr>
          <p:cNvPr id="933" name="PlaceHolder 2"/>
          <p:cNvSpPr>
            <a:spLocks noGrp="1"/>
          </p:cNvSpPr>
          <p:nvPr>
            <p:ph type="body" idx="45"/>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934" name="PlaceHolder 3"/>
          <p:cNvSpPr>
            <a:spLocks noGrp="1"/>
          </p:cNvSpPr>
          <p:nvPr>
            <p:ph type="sldNum" idx="44"/>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B5124B2-F9B0-48ED-AAC2-F939574C87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9BBCAE8-917B-4A48-80A4-29E8482CB7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B4761EF-8F59-48D8-A657-5C754873C8A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DE9915F-B2AD-45A3-92C7-32C0F276E47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2277A5E-5FD6-4093-A8F9-C24894A157A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EF4111E-0F74-4FB7-A726-5DD2C9AD8B5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D9AABD6-9979-4252-B979-792EC720C5E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E0A5CAC-C3C3-4BA7-87DC-F77DA970EBB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5D12E42-F0BC-4D6C-818E-2AA5FE08E40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4722066-3B8A-488F-8330-B0296F70A4C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B0DB660-547C-4864-A005-D1CB4F1A7A3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8941C868-7BB7-4865-9C49-467F0C3BC074}"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4ADA70A4-3932-4F00-8038-0A25210A677F}"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 Id="rId3"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 Id="rId3"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0">
          <a:blip r:embed="rId2">
            <a:alphaModFix amt="78000"/>
          </a:blip>
          <a:stretch>
            <a:fillRect/>
          </a:stretch>
        </a:blip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0">
          <a:blip r:embed="rId2">
            <a:alphaModFix amt="78000"/>
          </a:blip>
          <a:stretch>
            <a:fillRect/>
          </a:stretch>
        </a:blip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9.jpeg" /><Relationship Id="rId6"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0.png" /><Relationship Id="rId3" Type="http://schemas.openxmlformats.org/officeDocument/2006/relationships/image" Target="../media/image11.png" /><Relationship Id="rId4" Type="http://schemas.openxmlformats.org/officeDocument/2006/relationships/image" Target="../media/image12.pn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3.png" /><Relationship Id="rId4"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14.png" /><Relationship Id="rId4" Type="http://schemas.openxmlformats.org/officeDocument/2006/relationships/image" Target="../media/image15.png" /><Relationship Id="rId5"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7.xml" /><Relationship Id="rId3"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 Id="rId3"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8.xml" /><Relationship Id="rId3" Type="http://schemas.openxmlformats.org/officeDocument/2006/relationships/image" Target="../media/image4.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36030022015010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78000"/>
          </a:blip>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1017360" y="559440"/>
            <a:ext cx="10156320" cy="1788480"/>
          </a:xfrm>
          <a:prstGeom prst="rect">
            <a:avLst/>
          </a:prstGeom>
          <a:noFill/>
          <a:ln w="0">
            <a:noFill/>
          </a:ln>
        </p:spPr>
        <p:txBody>
          <a:bodyPr lIns="90000" tIns="46800" rIns="90000" bIns="46800" anchor="b">
            <a:noAutofit/>
          </a:bodyPr>
          <a:lstStyle/>
          <a:p>
            <a:pPr indent="0" defTabSz="914400">
              <a:lnSpc>
                <a:spcPct val="100000"/>
              </a:lnSpc>
              <a:buNone/>
            </a:pPr>
            <a:r>
              <a:rPr lang="zh-CN" sz="6000" b="1" strike="noStrike" spc="299">
                <a:solidFill>
                  <a:schemeClr val="dk1"/>
                </a:solidFill>
                <a:latin typeface="Arial"/>
                <a:ea typeface="微软雅黑"/>
              </a:rPr>
              <a:t>焦虑障碍护理查房 </a:t>
            </a:r>
            <a:r>
              <a:rPr lang="en-US" sz="6000" b="1" strike="noStrike" spc="299">
                <a:solidFill>
                  <a:schemeClr val="dk1"/>
                </a:solidFill>
                <a:latin typeface="Arial"/>
                <a:ea typeface="微软雅黑"/>
              </a:rPr>
              <a:t>wps</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1198800" y="3492360"/>
            <a:ext cx="9974880" cy="69948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zh-CN" sz="2000" b="0" strike="noStrike" spc="-1">
                <a:solidFill>
                  <a:schemeClr val="dk1"/>
                </a:solidFill>
                <a:latin typeface="Arial"/>
                <a:ea typeface="微软雅黑"/>
              </a:rPr>
              <a:t>汇报：</a:t>
            </a:r>
            <a:r>
              <a:rPr lang="en-US" sz="2000" b="0" strike="noStrike" spc="-1">
                <a:solidFill>
                  <a:schemeClr val="dk1"/>
                </a:solidFill>
                <a:latin typeface="Arial"/>
                <a:ea typeface="微软雅黑"/>
              </a:rPr>
              <a:t>xxx</a:t>
            </a:r>
            <a:endParaRPr lang="en-US" sz="2000" b="0" strike="noStrike" spc="-1">
              <a:solidFill>
                <a:srgbClr val="000000"/>
              </a:solidFill>
              <a:latin typeface="Arial"/>
            </a:endParaRPr>
          </a:p>
          <a:p>
            <a:pPr defTabSz="914400">
              <a:lnSpc>
                <a:spcPct val="100000"/>
              </a:lnSpc>
            </a:pPr>
            <a:r>
              <a:rPr lang="zh-CN" sz="2000" b="0" strike="noStrike" spc="-1">
                <a:solidFill>
                  <a:schemeClr val="dk1"/>
                </a:solidFill>
                <a:latin typeface="Arial"/>
                <a:ea typeface="微软雅黑"/>
              </a:rPr>
              <a:t>时间：</a:t>
            </a:r>
            <a:r>
              <a:rPr lang="en-US" sz="2000" b="0" strike="noStrike" spc="-1">
                <a:solidFill>
                  <a:schemeClr val="dk1"/>
                </a:solidFill>
                <a:latin typeface="Arial"/>
                <a:ea typeface="微软雅黑"/>
              </a:rPr>
              <a:t>20xx</a:t>
            </a:r>
            <a:r>
              <a:rPr lang="zh-CN" sz="2000" b="0" strike="noStrike" spc="-1">
                <a:solidFill>
                  <a:schemeClr val="dk1"/>
                </a:solidFill>
                <a:latin typeface="Arial"/>
                <a:ea typeface="微软雅黑"/>
              </a:rPr>
              <a:t>年</a:t>
            </a:r>
            <a:r>
              <a:rPr lang="en-US" sz="2000" b="0" strike="noStrike" spc="-1">
                <a:solidFill>
                  <a:schemeClr val="dk1"/>
                </a:solidFill>
                <a:latin typeface="Arial"/>
                <a:ea typeface="微软雅黑"/>
              </a:rPr>
              <a:t>x</a:t>
            </a:r>
            <a:r>
              <a:rPr lang="zh-CN" sz="2000" b="0" strike="noStrike" spc="-1">
                <a:solidFill>
                  <a:schemeClr val="dk1"/>
                </a:solidFill>
                <a:latin typeface="Arial"/>
                <a:ea typeface="微软雅黑"/>
              </a:rPr>
              <a:t>月</a:t>
            </a:r>
            <a:r>
              <a:rPr lang="en-US" sz="2000" b="0" strike="noStrike" spc="-1">
                <a:solidFill>
                  <a:schemeClr val="dk1"/>
                </a:solidFill>
                <a:latin typeface="Arial"/>
                <a:ea typeface="微软雅黑"/>
              </a:rPr>
              <a:t>x</a:t>
            </a:r>
            <a:r>
              <a:rPr lang="zh-CN" sz="2000" b="0" strike="noStrike" spc="-1">
                <a:solidFill>
                  <a:schemeClr val="dk1"/>
                </a:solidFill>
                <a:latin typeface="Arial"/>
                <a:ea typeface="微软雅黑"/>
              </a:rPr>
              <a:t>日</a:t>
            </a:r>
            <a:endParaRPr lang="en-US" sz="20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AutoShape 2"/>
          <p:cNvSpPr/>
          <p:nvPr/>
        </p:nvSpPr>
        <p:spPr>
          <a:xfrm>
            <a:off x="297360" y="810360"/>
            <a:ext cx="5297760" cy="5297760"/>
          </a:xfrm>
          <a:prstGeom prst="ellipse">
            <a:avLst/>
          </a:prstGeom>
          <a:solidFill>
            <a:srgbClr val="0084FF">
              <a:alpha val="46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76" name="AutoShape 3"/>
          <p:cNvSpPr/>
          <p:nvPr/>
        </p:nvSpPr>
        <p:spPr>
          <a:xfrm>
            <a:off x="938520" y="1451160"/>
            <a:ext cx="4016160" cy="4016160"/>
          </a:xfrm>
          <a:prstGeom prst="ellipse">
            <a:avLst/>
          </a:pr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77" name="PlaceHolder 1"/>
          <p:cNvSpPr>
            <a:spLocks noGrp="1"/>
          </p:cNvSpPr>
          <p:nvPr>
            <p:ph type="title" idx="4294967295"/>
          </p:nvPr>
        </p:nvSpPr>
        <p:spPr>
          <a:xfrm>
            <a:off x="1848960" y="2837160"/>
            <a:ext cx="2194200" cy="1873440"/>
          </a:xfrm>
          <a:prstGeom prst="rect">
            <a:avLst/>
          </a:prstGeom>
          <a:noFill/>
          <a:ln w="0">
            <a:noFill/>
          </a:ln>
        </p:spPr>
        <p:txBody>
          <a:bodyPr lIns="90000" tIns="47160" rIns="90000" bIns="47160" anchor="ctr">
            <a:noAutofit/>
          </a:bodyPr>
          <a:lstStyle/>
          <a:p>
            <a:pPr indent="0" defTabSz="914400">
              <a:lnSpc>
                <a:spcPct val="100000"/>
              </a:lnSpc>
              <a:buNone/>
            </a:pPr>
            <a:r>
              <a:rPr lang="zh-CN" sz="7200" b="1" strike="noStrike" spc="299">
                <a:solidFill>
                  <a:schemeClr val="lt1"/>
                </a:solidFill>
                <a:latin typeface="Arial"/>
                <a:ea typeface="微软雅黑"/>
              </a:rPr>
              <a:t>目录</a:t>
            </a:r>
            <a:endParaRPr lang="en-US" sz="7200" b="0" strike="noStrike" spc="-1">
              <a:solidFill>
                <a:schemeClr val="dk1"/>
              </a:solidFill>
              <a:latin typeface="Arial"/>
            </a:endParaRPr>
          </a:p>
        </p:txBody>
      </p:sp>
      <p:sp>
        <p:nvSpPr>
          <p:cNvPr id="78" name="content"/>
          <p:cNvSpPr/>
          <p:nvPr/>
        </p:nvSpPr>
        <p:spPr>
          <a:xfrm>
            <a:off x="6201360" y="2080800"/>
            <a:ext cx="7692120" cy="4260600"/>
          </a:xfrm>
          <a:prstGeom prst="rect">
            <a:avLst/>
          </a:prstGeom>
          <a:noFill/>
          <a:ln w="0">
            <a:noFill/>
          </a:ln>
        </p:spPr>
        <p:style>
          <a:lnRef idx="0"/>
          <a:fillRef idx="0"/>
          <a:effectRef idx="0"/>
          <a:fontRef idx="minor"/>
        </p:style>
        <p:txBody>
          <a:bodyPr lIns="0" tIns="0" rIns="0" bIns="0" anchor="t">
            <a:normAutofit/>
          </a:bodyPr>
          <a:lstStyle/>
          <a:p>
            <a:r>
              <a:rPr lang="zh-CN" sz="2400" b="1" strike="noStrike" spc="-1">
                <a:solidFill>
                  <a:srgbClr val="0084FF"/>
                </a:solidFill>
                <a:latin typeface="微软雅黑"/>
                <a:ea typeface="微软雅黑"/>
              </a:rPr>
              <a:t>第</a:t>
            </a:r>
            <a:r>
              <a:rPr lang="en-US" sz="2400" b="1" strike="noStrike" spc="-1">
                <a:solidFill>
                  <a:srgbClr val="0084FF"/>
                </a:solidFill>
                <a:latin typeface="微软雅黑"/>
                <a:ea typeface="微软雅黑"/>
              </a:rPr>
              <a:t>1</a:t>
            </a:r>
            <a:r>
              <a:rPr lang="zh-CN" sz="2400" b="1" strike="noStrike" spc="-1">
                <a:solidFill>
                  <a:srgbClr val="0084FF"/>
                </a:solidFill>
                <a:latin typeface="微软雅黑"/>
                <a:ea typeface="微软雅黑"/>
              </a:rPr>
              <a:t>章  焦虑障碍概述</a:t>
            </a:r>
            <a:endParaRPr lang="en-US" sz="2400" b="0" strike="noStrike" spc="-1">
              <a:solidFill>
                <a:srgbClr val="000000"/>
              </a:solidFill>
              <a:latin typeface="Arial"/>
            </a:endParaRPr>
          </a:p>
          <a:p>
            <a:r>
              <a:rPr lang="zh-CN" sz="2400" b="1" strike="noStrike" spc="-1">
                <a:solidFill>
                  <a:srgbClr val="0084FF"/>
                </a:solidFill>
                <a:latin typeface="微软雅黑"/>
                <a:ea typeface="微软雅黑"/>
              </a:rPr>
              <a:t>第</a:t>
            </a:r>
            <a:r>
              <a:rPr lang="en-US" sz="2400" b="1" strike="noStrike" spc="-1">
                <a:solidFill>
                  <a:srgbClr val="0084FF"/>
                </a:solidFill>
                <a:latin typeface="微软雅黑"/>
                <a:ea typeface="微软雅黑"/>
              </a:rPr>
              <a:t>2</a:t>
            </a:r>
            <a:r>
              <a:rPr lang="zh-CN" sz="2400" b="1" strike="noStrike" spc="-1">
                <a:solidFill>
                  <a:srgbClr val="0084FF"/>
                </a:solidFill>
                <a:latin typeface="微软雅黑"/>
                <a:ea typeface="微软雅黑"/>
              </a:rPr>
              <a:t>章  焦虑障碍护理措施</a:t>
            </a:r>
            <a:endParaRPr lang="en-US" sz="2400" b="0" strike="noStrike" spc="-1">
              <a:solidFill>
                <a:srgbClr val="000000"/>
              </a:solidFill>
              <a:latin typeface="Arial"/>
            </a:endParaRPr>
          </a:p>
          <a:p>
            <a:r>
              <a:rPr lang="zh-CN" sz="2400" b="1" strike="noStrike" spc="-1">
                <a:solidFill>
                  <a:srgbClr val="0084FF"/>
                </a:solidFill>
                <a:latin typeface="微软雅黑"/>
                <a:ea typeface="微软雅黑"/>
              </a:rPr>
              <a:t>第</a:t>
            </a:r>
            <a:r>
              <a:rPr lang="en-US" sz="2400" b="1" strike="noStrike" spc="-1">
                <a:solidFill>
                  <a:srgbClr val="0084FF"/>
                </a:solidFill>
                <a:latin typeface="微软雅黑"/>
                <a:ea typeface="微软雅黑"/>
              </a:rPr>
              <a:t>3</a:t>
            </a:r>
            <a:r>
              <a:rPr lang="zh-CN" sz="2400" b="1" strike="noStrike" spc="-1">
                <a:solidFill>
                  <a:srgbClr val="0084FF"/>
                </a:solidFill>
                <a:latin typeface="微软雅黑"/>
                <a:ea typeface="微软雅黑"/>
              </a:rPr>
              <a:t>章  护理查房重点</a:t>
            </a:r>
            <a:endParaRPr lang="en-US" sz="2400" b="0" strike="noStrike" spc="-1">
              <a:solidFill>
                <a:srgbClr val="000000"/>
              </a:solidFill>
              <a:latin typeface="Arial"/>
            </a:endParaRPr>
          </a:p>
          <a:p>
            <a:r>
              <a:rPr lang="zh-CN" sz="2400" b="1" strike="noStrike" spc="-1">
                <a:solidFill>
                  <a:srgbClr val="0084FF"/>
                </a:solidFill>
                <a:latin typeface="微软雅黑"/>
                <a:ea typeface="微软雅黑"/>
              </a:rPr>
              <a:t>第</a:t>
            </a:r>
            <a:r>
              <a:rPr lang="en-US" sz="2400" b="1" strike="noStrike" spc="-1">
                <a:solidFill>
                  <a:srgbClr val="0084FF"/>
                </a:solidFill>
                <a:latin typeface="微软雅黑"/>
                <a:ea typeface="微软雅黑"/>
              </a:rPr>
              <a:t>4</a:t>
            </a:r>
            <a:r>
              <a:rPr lang="zh-CN" sz="2400" b="1" strike="noStrike" spc="-1">
                <a:solidFill>
                  <a:srgbClr val="0084FF"/>
                </a:solidFill>
                <a:latin typeface="微软雅黑"/>
                <a:ea typeface="微软雅黑"/>
              </a:rPr>
              <a:t>章  护理查房实际操作</a:t>
            </a:r>
            <a:endParaRPr lang="en-US" sz="2400" b="0" strike="noStrike" spc="-1">
              <a:solidFill>
                <a:srgbClr val="000000"/>
              </a:solidFill>
              <a:latin typeface="Arial"/>
            </a:endParaRPr>
          </a:p>
          <a:p>
            <a:r>
              <a:rPr lang="zh-CN" sz="2400" b="1" strike="noStrike" spc="-1">
                <a:solidFill>
                  <a:srgbClr val="0084FF"/>
                </a:solidFill>
                <a:latin typeface="微软雅黑"/>
                <a:ea typeface="微软雅黑"/>
              </a:rPr>
              <a:t>第</a:t>
            </a:r>
            <a:r>
              <a:rPr lang="en-US" sz="2400" b="1" strike="noStrike" spc="-1">
                <a:solidFill>
                  <a:srgbClr val="0084FF"/>
                </a:solidFill>
                <a:latin typeface="微软雅黑"/>
                <a:ea typeface="微软雅黑"/>
              </a:rPr>
              <a:t>5</a:t>
            </a:r>
            <a:r>
              <a:rPr lang="zh-CN" sz="2400" b="1" strike="noStrike" spc="-1">
                <a:solidFill>
                  <a:srgbClr val="0084FF"/>
                </a:solidFill>
                <a:latin typeface="微软雅黑"/>
                <a:ea typeface="微软雅黑"/>
              </a:rPr>
              <a:t>章  焦虑障碍并发症护理</a:t>
            </a:r>
            <a:endParaRPr lang="en-US" sz="2400" b="0" strike="noStrike" spc="-1">
              <a:solidFill>
                <a:srgbClr val="000000"/>
              </a:solidFill>
              <a:latin typeface="Arial"/>
            </a:endParaRPr>
          </a:p>
          <a:p>
            <a:r>
              <a:rPr lang="zh-CN" sz="2400" b="1" strike="noStrike" spc="-1">
                <a:solidFill>
                  <a:srgbClr val="0084FF"/>
                </a:solidFill>
                <a:latin typeface="微软雅黑"/>
                <a:ea typeface="微软雅黑"/>
              </a:rPr>
              <a:t>第</a:t>
            </a:r>
            <a:r>
              <a:rPr lang="en-US" sz="2400" b="1" strike="noStrike" spc="-1">
                <a:solidFill>
                  <a:srgbClr val="0084FF"/>
                </a:solidFill>
                <a:latin typeface="微软雅黑"/>
                <a:ea typeface="微软雅黑"/>
              </a:rPr>
              <a:t>6</a:t>
            </a:r>
            <a:r>
              <a:rPr lang="zh-CN" sz="2400" b="1" strike="noStrike" spc="-1">
                <a:solidFill>
                  <a:srgbClr val="0084FF"/>
                </a:solidFill>
                <a:latin typeface="微软雅黑"/>
                <a:ea typeface="微软雅黑"/>
              </a:rPr>
              <a:t>章  焦虑障碍护理效果评估</a:t>
            </a:r>
            <a:endParaRPr lang="en-US" sz="2400" b="0" strike="noStrike" spc="-1">
              <a:solidFill>
                <a:srgbClr val="000000"/>
              </a:solidFill>
              <a:latin typeface="Arial"/>
            </a:endParaRPr>
          </a:p>
          <a:p>
            <a:r>
              <a:rPr lang="zh-CN" sz="2400" b="1" strike="noStrike" spc="-1">
                <a:solidFill>
                  <a:srgbClr val="0084FF"/>
                </a:solidFill>
                <a:latin typeface="微软雅黑"/>
                <a:ea typeface="微软雅黑"/>
              </a:rPr>
              <a:t>第</a:t>
            </a:r>
            <a:r>
              <a:rPr lang="en-US" sz="2400" b="1" strike="noStrike" spc="-1">
                <a:solidFill>
                  <a:srgbClr val="0084FF"/>
                </a:solidFill>
                <a:latin typeface="微软雅黑"/>
                <a:ea typeface="微软雅黑"/>
              </a:rPr>
              <a:t>7</a:t>
            </a:r>
            <a:r>
              <a:rPr lang="zh-CN" sz="2400" b="1" strike="noStrike" spc="-1">
                <a:solidFill>
                  <a:srgbClr val="0084FF"/>
                </a:solidFill>
                <a:latin typeface="微软雅黑"/>
                <a:ea typeface="微软雅黑"/>
              </a:rPr>
              <a:t>章  总结与展望</a:t>
            </a:r>
            <a:endParaRPr lang="en-US" sz="2400" b="0" strike="noStrike" spc="-1">
              <a:solidFill>
                <a:srgbClr val="000000"/>
              </a:solidFill>
              <a:latin typeface="Arial"/>
            </a:endParaRPr>
          </a:p>
          <a:p>
            <a:pPr defTabSz="914400">
              <a:lnSpc>
                <a:spcPct val="100000"/>
              </a:lnSpc>
            </a:pPr>
            <a:r>
              <a:rPr lang="zh-CN" sz="2400" b="1" strike="noStrike" spc="-1">
                <a:solidFill>
                  <a:srgbClr val="0084FF"/>
                </a:solidFill>
                <a:latin typeface="微软雅黑"/>
                <a:ea typeface="微软雅黑"/>
              </a:rPr>
              <a:t>第</a:t>
            </a:r>
            <a:r>
              <a:rPr lang="en-US" sz="2400" b="1" strike="noStrike" spc="-1">
                <a:solidFill>
                  <a:srgbClr val="0084FF"/>
                </a:solidFill>
                <a:latin typeface="微软雅黑"/>
                <a:ea typeface="微软雅黑"/>
              </a:rPr>
              <a:t>8</a:t>
            </a:r>
            <a:r>
              <a:rPr lang="zh-CN" sz="2400" b="1" strike="noStrike" spc="-1">
                <a:solidFill>
                  <a:srgbClr val="0084FF"/>
                </a:solidFill>
                <a:latin typeface="微软雅黑"/>
                <a:ea typeface="微软雅黑"/>
              </a:rPr>
              <a:t>章  参考文献</a:t>
            </a:r>
            <a:endParaRPr lang="en-US" sz="2400" b="0" strike="noStrike" spc="-1">
              <a:solidFill>
                <a:srgbClr val="000000"/>
              </a:solidFill>
              <a:latin typeface="Arial"/>
            </a:endParaRPr>
          </a:p>
        </p:txBody>
      </p:sp>
      <p:sp>
        <p:nvSpPr>
          <p:cNvPr id="79" name="TextBox 5"/>
          <p:cNvSpPr/>
          <p:nvPr/>
        </p:nvSpPr>
        <p:spPr>
          <a:xfrm>
            <a:off x="1302840" y="2003760"/>
            <a:ext cx="3088800" cy="1013040"/>
          </a:xfrm>
          <a:prstGeom prst="rect">
            <a:avLst/>
          </a:prstGeom>
          <a:noFill/>
          <a:ln w="0">
            <a:noFill/>
          </a:ln>
        </p:spPr>
        <p:style>
          <a:lnRef idx="0"/>
          <a:fillRef idx="0"/>
          <a:effectRef idx="0"/>
          <a:fontRef idx="minor"/>
        </p:style>
        <p:txBody>
          <a:bodyPr lIns="123840" tIns="123840" rIns="57240" bIns="123840" anchor="t">
            <a:spAutoFit/>
          </a:bodyPr>
          <a:lstStyle/>
          <a:p>
            <a:pPr algn="ctr" defTabSz="914400">
              <a:lnSpc>
                <a:spcPct val="186000"/>
              </a:lnSpc>
            </a:pPr>
            <a:r>
              <a:rPr lang="en-US" sz="2700" b="0" strike="noStrike" spc="-1">
                <a:solidFill>
                  <a:srgbClr val="FFFFFF"/>
                </a:solidFill>
                <a:latin typeface="微软雅黑"/>
                <a:ea typeface="微软雅黑"/>
              </a:rPr>
              <a:t>contents</a:t>
            </a:r>
            <a:endParaRPr lang="en-US" sz="2700" b="0" strike="noStrike" spc="-1">
              <a:solidFill>
                <a:srgbClr val="000000"/>
              </a:solidFill>
              <a:latin typeface="Arial"/>
            </a:endParaRPr>
          </a:p>
        </p:txBody>
      </p:sp>
      <p:sp>
        <p:nvSpPr>
          <p:cNvPr id="80" name="AutoShape 7"/>
          <p:cNvSpPr/>
          <p:nvPr/>
        </p:nvSpPr>
        <p:spPr>
          <a:xfrm>
            <a:off x="11307240" y="332280"/>
            <a:ext cx="89280" cy="86040"/>
          </a:xfrm>
          <a:prstGeom prst="ellipse">
            <a:avLst/>
          </a:prstGeom>
          <a:solidFill>
            <a:srgbClr val="0084FF"/>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1" name="AutoShape 8"/>
          <p:cNvSpPr/>
          <p:nvPr/>
        </p:nvSpPr>
        <p:spPr>
          <a:xfrm>
            <a:off x="11736360" y="332280"/>
            <a:ext cx="89280" cy="86040"/>
          </a:xfrm>
          <a:prstGeom prst="ellipse">
            <a:avLst/>
          </a:prstGeom>
          <a:solidFill>
            <a:srgbClr val="0084FF"/>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2" name="AutoShape 9"/>
          <p:cNvSpPr/>
          <p:nvPr/>
        </p:nvSpPr>
        <p:spPr>
          <a:xfrm>
            <a:off x="11346480" y="332280"/>
            <a:ext cx="435960" cy="86040"/>
          </a:xfrm>
          <a:prstGeom prst="rect">
            <a:avLst/>
          </a:prstGeom>
          <a:solidFill>
            <a:srgbClr val="0084FF"/>
          </a:solidFill>
          <a:ln w="0">
            <a:noFill/>
          </a:ln>
        </p:spPr>
        <p:style>
          <a:lnRef idx="0"/>
          <a:fillRef idx="0"/>
          <a:effectRef idx="0"/>
          <a:fontRef idx="minor"/>
        </p:style>
        <p:txBody>
          <a:bodyPr lIns="90000" tIns="41400" rIns="90000" bIns="41400" anchor="t">
            <a:noAutofit/>
          </a:bodyPr>
          <a:lstStyle/>
          <a:p>
            <a:endParaRPr lang="en-US" sz="1800" b="0" strike="noStrike" spc="-1">
              <a:solidFill>
                <a:srgbClr val="FFFFFF"/>
              </a:solidFill>
              <a:latin typeface="Arial"/>
            </a:endParaRPr>
          </a:p>
        </p:txBody>
      </p:sp>
      <p:sp>
        <p:nvSpPr>
          <p:cNvPr id="83" name="AutoShape 10"/>
          <p:cNvSpPr/>
          <p:nvPr/>
        </p:nvSpPr>
        <p:spPr>
          <a:xfrm>
            <a:off x="11307240" y="508680"/>
            <a:ext cx="89280" cy="86040"/>
          </a:xfrm>
          <a:prstGeom prst="ellipse">
            <a:avLst/>
          </a:prstGeom>
          <a:solidFill>
            <a:srgbClr val="0084FF"/>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4" name="AutoShape 11"/>
          <p:cNvSpPr/>
          <p:nvPr/>
        </p:nvSpPr>
        <p:spPr>
          <a:xfrm>
            <a:off x="11736360" y="508680"/>
            <a:ext cx="89280" cy="86040"/>
          </a:xfrm>
          <a:prstGeom prst="ellipse">
            <a:avLst/>
          </a:prstGeom>
          <a:solidFill>
            <a:srgbClr val="0084FF"/>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5" name="AutoShape 12"/>
          <p:cNvSpPr/>
          <p:nvPr/>
        </p:nvSpPr>
        <p:spPr>
          <a:xfrm>
            <a:off x="11346480" y="508680"/>
            <a:ext cx="435960" cy="86040"/>
          </a:xfrm>
          <a:prstGeom prst="rect">
            <a:avLst/>
          </a:prstGeom>
          <a:solidFill>
            <a:srgbClr val="0084FF"/>
          </a:solidFill>
          <a:ln w="0">
            <a:noFill/>
          </a:ln>
        </p:spPr>
        <p:style>
          <a:lnRef idx="0"/>
          <a:fillRef idx="0"/>
          <a:effectRef idx="0"/>
          <a:fontRef idx="minor"/>
        </p:style>
        <p:txBody>
          <a:bodyPr lIns="90000" tIns="41400" rIns="90000" bIns="41400" anchor="t">
            <a:noAutofit/>
          </a:bodyPr>
          <a:lstStyle/>
          <a:p>
            <a:endParaRPr lang="en-US" sz="1800" b="0" strike="noStrike" spc="-1">
              <a:solidFill>
                <a:srgbClr val="FFFFFF"/>
              </a:solidFill>
              <a:latin typeface="Arial"/>
            </a:endParaRPr>
          </a:p>
        </p:txBody>
      </p:sp>
      <p:sp>
        <p:nvSpPr>
          <p:cNvPr id="86" name="AutoShape 13"/>
          <p:cNvSpPr/>
          <p:nvPr/>
        </p:nvSpPr>
        <p:spPr>
          <a:xfrm>
            <a:off x="11307240" y="684720"/>
            <a:ext cx="89280" cy="86040"/>
          </a:xfrm>
          <a:prstGeom prst="ellipse">
            <a:avLst/>
          </a:prstGeom>
          <a:solidFill>
            <a:srgbClr val="0084FF"/>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7" name="AutoShape 14"/>
          <p:cNvSpPr/>
          <p:nvPr/>
        </p:nvSpPr>
        <p:spPr>
          <a:xfrm>
            <a:off x="11736360" y="684720"/>
            <a:ext cx="89280" cy="86040"/>
          </a:xfrm>
          <a:prstGeom prst="ellipse">
            <a:avLst/>
          </a:prstGeom>
          <a:solidFill>
            <a:srgbClr val="0084FF"/>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8" name="AutoShape 15"/>
          <p:cNvSpPr/>
          <p:nvPr/>
        </p:nvSpPr>
        <p:spPr>
          <a:xfrm>
            <a:off x="11346480" y="684720"/>
            <a:ext cx="435960" cy="86040"/>
          </a:xfrm>
          <a:prstGeom prst="rect">
            <a:avLst/>
          </a:prstGeom>
          <a:solidFill>
            <a:srgbClr val="0084FF"/>
          </a:solidFill>
          <a:ln w="0">
            <a:noFill/>
          </a:ln>
        </p:spPr>
        <p:style>
          <a:lnRef idx="0"/>
          <a:fillRef idx="0"/>
          <a:effectRef idx="0"/>
          <a:fontRef idx="minor"/>
        </p:style>
        <p:txBody>
          <a:bodyPr lIns="90000" tIns="41400" rIns="90000" bIns="41400" anchor="t">
            <a:noAutofit/>
          </a:bodyPr>
          <a:lstStyle/>
          <a:p>
            <a:endParaRPr lang="en-US" sz="1800" b="0" strike="noStrike" spc="-1">
              <a:solidFill>
                <a:srgbClr val="FFFFFF"/>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89" name="PlaceHolder 1"/>
          <p:cNvSpPr>
            <a:spLocks noGrp="1"/>
          </p:cNvSpPr>
          <p:nvPr>
            <p:ph/>
          </p:nvPr>
        </p:nvSpPr>
        <p:spPr>
          <a:xfrm>
            <a:off x="654840" y="2055600"/>
            <a:ext cx="10731240" cy="944640"/>
          </a:xfrm>
          <a:prstGeom prst="rect">
            <a:avLst/>
          </a:prstGeom>
          <a:noFill/>
          <a:ln w="0">
            <a:noFill/>
          </a:ln>
        </p:spPr>
        <p:txBody>
          <a:bodyPr lIns="90000" tIns="46800" rIns="90000" bIns="46800" anchor="t">
            <a:noAutofit/>
          </a:bodyPr>
          <a:lstStyle/>
          <a:p>
            <a:pPr indent="0" algn="ctr" defTabSz="914400">
              <a:lnSpc>
                <a:spcPct val="130000"/>
              </a:lnSpc>
              <a:spcAft>
                <a:spcPts val="1001"/>
              </a:spcAft>
              <a:buNone/>
              <a:tabLst>
                <a:tab pos="0"/>
              </a:tabLst>
            </a:pPr>
            <a:r>
              <a:rPr lang="en-US" sz="6600" b="1" strike="noStrike" spc="148">
                <a:solidFill>
                  <a:srgbClr val="0084FF"/>
                </a:solidFill>
                <a:latin typeface="Arial"/>
                <a:ea typeface="微软雅黑"/>
              </a:rPr>
              <a:t>01</a:t>
            </a:r>
            <a:endParaRPr lang="en-US" sz="6600" b="0" strike="noStrike" spc="148">
              <a:solidFill>
                <a:schemeClr val="dk1">
                  <a:lumMod val="65000"/>
                  <a:lumOff val="35000"/>
                </a:schemeClr>
              </a:solidFill>
              <a:latin typeface="Arial"/>
            </a:endParaRPr>
          </a:p>
        </p:txBody>
      </p:sp>
      <p:sp>
        <p:nvSpPr>
          <p:cNvPr id="90" name="PlaceHolder 2"/>
          <p:cNvSpPr>
            <a:spLocks noGrp="1"/>
          </p:cNvSpPr>
          <p:nvPr>
            <p:ph type="title" idx="4294967295"/>
          </p:nvPr>
        </p:nvSpPr>
        <p:spPr>
          <a:xfrm>
            <a:off x="313560" y="3665160"/>
            <a:ext cx="11486160" cy="992160"/>
          </a:xfrm>
          <a:prstGeom prst="rect">
            <a:avLst/>
          </a:prstGeom>
          <a:noFill/>
          <a:ln w="0">
            <a:noFill/>
          </a:ln>
        </p:spPr>
        <p:txBody>
          <a:bodyPr lIns="90000" tIns="47160" rIns="90000" bIns="47160" anchor="ctr">
            <a:noAutofit/>
          </a:bodyPr>
          <a:lstStyle/>
          <a:p>
            <a:pPr indent="0" algn="ctr" defTabSz="914400">
              <a:lnSpc>
                <a:spcPct val="100000"/>
              </a:lnSpc>
              <a:buNone/>
            </a:pPr>
            <a:r>
              <a:rPr lang="zh-CN" sz="4000" b="1" strike="noStrike" spc="299">
                <a:solidFill>
                  <a:schemeClr val="dk1"/>
                </a:solidFill>
                <a:latin typeface="Arial"/>
                <a:ea typeface="微软雅黑"/>
              </a:rPr>
              <a:t>第</a:t>
            </a:r>
            <a:r>
              <a:rPr lang="en-US" sz="4000" b="1" strike="noStrike" spc="299">
                <a:solidFill>
                  <a:schemeClr val="dk1"/>
                </a:solidFill>
                <a:latin typeface="Arial"/>
                <a:ea typeface="微软雅黑"/>
              </a:rPr>
              <a:t>1</a:t>
            </a:r>
            <a:r>
              <a:rPr lang="zh-CN" sz="4000" b="1" strike="noStrike" spc="299">
                <a:solidFill>
                  <a:schemeClr val="dk1"/>
                </a:solidFill>
                <a:latin typeface="Arial"/>
                <a:ea typeface="微软雅黑"/>
              </a:rPr>
              <a:t>章 焦虑障碍概述</a:t>
            </a:r>
            <a:endParaRPr lang="en-US" sz="4000" b="0" strike="noStrike" spc="-1">
              <a:solidFill>
                <a:schemeClr val="dk1"/>
              </a:solidFill>
              <a:latin typeface="Arial"/>
            </a:endParaRPr>
          </a:p>
        </p:txBody>
      </p:sp>
      <p:sp>
        <p:nvSpPr>
          <p:cNvPr id="91"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92" name="AutoShape 3"/>
          <p:cNvSpPr/>
          <p:nvPr/>
        </p:nvSpPr>
        <p:spPr>
          <a:xfrm>
            <a:off x="472320" y="1375560"/>
            <a:ext cx="11246760" cy="4699080"/>
          </a:xfrm>
          <a:prstGeom prst="rect">
            <a:avLst/>
          </a:pr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93" name="AutoShape 5"/>
          <p:cNvSpPr/>
          <p:nvPr/>
        </p:nvSpPr>
        <p:spPr>
          <a:xfrm>
            <a:off x="2499480" y="6236280"/>
            <a:ext cx="9219960" cy="66960"/>
          </a:xfrm>
          <a:prstGeom prst="rect">
            <a:avLst/>
          </a:prstGeom>
          <a:solidFill>
            <a:srgbClr val="0084FF"/>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94" name="AutoShape 6"/>
          <p:cNvSpPr/>
          <p:nvPr/>
        </p:nvSpPr>
        <p:spPr>
          <a:xfrm>
            <a:off x="483840" y="6236280"/>
            <a:ext cx="739800" cy="66960"/>
          </a:xfrm>
          <a:prstGeom prst="rect">
            <a:avLst/>
          </a:prstGeom>
          <a:solidFill>
            <a:srgbClr val="0084FF"/>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95" name="AutoShape 7"/>
          <p:cNvSpPr/>
          <p:nvPr/>
        </p:nvSpPr>
        <p:spPr>
          <a:xfrm>
            <a:off x="1375920" y="6200640"/>
            <a:ext cx="158400" cy="158400"/>
          </a:xfrm>
          <a:prstGeom prst="ellipse">
            <a:avLst/>
          </a:pr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96" name="AutoShape 8"/>
          <p:cNvSpPr/>
          <p:nvPr/>
        </p:nvSpPr>
        <p:spPr>
          <a:xfrm>
            <a:off x="1607040" y="6207120"/>
            <a:ext cx="146880" cy="146880"/>
          </a:xfrm>
          <a:prstGeom prst="ellipse">
            <a:avLst/>
          </a:prstGeom>
          <a:solidFill>
            <a:srgbClr val="0084FF">
              <a:alpha val="8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97" name="AutoShape 9"/>
          <p:cNvSpPr/>
          <p:nvPr/>
        </p:nvSpPr>
        <p:spPr>
          <a:xfrm>
            <a:off x="1827360" y="6213960"/>
            <a:ext cx="135720" cy="135720"/>
          </a:xfrm>
          <a:prstGeom prst="ellipse">
            <a:avLst/>
          </a:prstGeom>
          <a:solidFill>
            <a:srgbClr val="0084FF">
              <a:alpha val="6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98" name="AutoShape 10"/>
          <p:cNvSpPr/>
          <p:nvPr/>
        </p:nvSpPr>
        <p:spPr>
          <a:xfrm>
            <a:off x="2027160" y="6220440"/>
            <a:ext cx="124200" cy="124200"/>
          </a:xfrm>
          <a:prstGeom prst="ellipse">
            <a:avLst/>
          </a:prstGeom>
          <a:solidFill>
            <a:srgbClr val="0084FF">
              <a:alpha val="40000"/>
            </a:srgbClr>
          </a:solidFill>
          <a:ln w="0">
            <a:noFill/>
          </a:ln>
        </p:spPr>
        <p:style>
          <a:lnRef idx="0"/>
          <a:fillRef idx="0"/>
          <a:effectRef idx="0"/>
          <a:fontRef idx="minor"/>
        </p:style>
        <p:txBody>
          <a:bodyPr lIns="90000" tIns="43200" rIns="90000" bIns="43200" anchor="t">
            <a:noAutofit/>
          </a:bodyPr>
          <a:lstStyle/>
          <a:p>
            <a:endParaRPr lang="en-US" sz="1800" b="0" strike="noStrike" spc="-1">
              <a:solidFill>
                <a:srgbClr val="FFFFFF"/>
              </a:solidFill>
              <a:latin typeface="Arial"/>
            </a:endParaRPr>
          </a:p>
        </p:txBody>
      </p:sp>
      <p:sp>
        <p:nvSpPr>
          <p:cNvPr id="99" name="AutoShape 11"/>
          <p:cNvSpPr/>
          <p:nvPr/>
        </p:nvSpPr>
        <p:spPr>
          <a:xfrm>
            <a:off x="2224800" y="6215040"/>
            <a:ext cx="113040" cy="113040"/>
          </a:xfrm>
          <a:prstGeom prst="ellipse">
            <a:avLst/>
          </a:prstGeom>
          <a:solidFill>
            <a:srgbClr val="0084FF">
              <a:alpha val="20000"/>
            </a:srgbClr>
          </a:solidFill>
          <a:ln w="0">
            <a:noFill/>
          </a:ln>
        </p:spPr>
        <p:style>
          <a:lnRef idx="0"/>
          <a:fillRef idx="0"/>
          <a:effectRef idx="0"/>
          <a:fontRef idx="minor"/>
        </p:style>
        <p:txBody>
          <a:bodyPr lIns="90000" tIns="34920" rIns="90000" bIns="34920" anchor="t">
            <a:noAutofit/>
          </a:bodyPr>
          <a:lstStyle/>
          <a:p>
            <a:endParaRPr lang="en-US" sz="1800" b="0" strike="noStrike" spc="-1">
              <a:solidFill>
                <a:srgbClr val="FFFFFF"/>
              </a:solidFill>
              <a:latin typeface="Arial"/>
            </a:endParaRPr>
          </a:p>
        </p:txBody>
      </p:sp>
      <p:sp>
        <p:nvSpPr>
          <p:cNvPr id="10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1" name="title"/>
          <p:cNvSpPr/>
          <p:nvPr/>
        </p:nvSpPr>
        <p:spPr>
          <a:xfrm>
            <a:off x="1087920" y="203760"/>
            <a:ext cx="8228520" cy="743400"/>
          </a:xfrm>
          <a:prstGeom prst="rect">
            <a:avLst/>
          </a:prstGeom>
          <a:noFill/>
          <a:ln w="0">
            <a:noFill/>
          </a:ln>
        </p:spPr>
        <p:style>
          <a:lnRef idx="0"/>
          <a:fillRef idx="0"/>
          <a:effectRef idx="0"/>
          <a:fontRef idx="minor"/>
        </p:style>
        <p:txBody>
          <a:bodyPr lIns="0" tIns="0" rIns="0" bIns="36360" anchor="b">
            <a:noAutofit/>
          </a:bodyPr>
          <a:lstStyle/>
          <a:p>
            <a:pPr defTabSz="914400">
              <a:lnSpc>
                <a:spcPct val="100000"/>
              </a:lnSpc>
              <a:tabLst>
                <a:tab pos="0"/>
              </a:tabLst>
            </a:pPr>
            <a:r>
              <a:rPr lang="zh-CN" sz="3600" b="1" strike="noStrike" spc="299">
                <a:solidFill>
                  <a:srgbClr val="0084FF"/>
                </a:solidFill>
                <a:latin typeface="Arial"/>
                <a:ea typeface="微软雅黑"/>
              </a:rPr>
              <a:t>什么是焦虑障碍？</a:t>
            </a:r>
            <a:endParaRPr lang="en-US" sz="3600" b="0" strike="noStrike" spc="-1">
              <a:solidFill>
                <a:srgbClr val="000000"/>
              </a:solidFill>
              <a:latin typeface="Arial"/>
            </a:endParaRPr>
          </a:p>
        </p:txBody>
      </p:sp>
      <p:sp>
        <p:nvSpPr>
          <p:cNvPr id="102" name="content"/>
          <p:cNvSpPr/>
          <p:nvPr/>
        </p:nvSpPr>
        <p:spPr>
          <a:xfrm>
            <a:off x="946800" y="1982520"/>
            <a:ext cx="5402880" cy="26208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焦虑障碍是一种常见的心理疾病，特征包括持续不断的担忧、恐惧和紧张情绪。这种疾病可能会影响个体的日常生活和社交功能。</a:t>
            </a:r>
            <a:endParaRPr lang="en-US" sz="1800" b="0" strike="noStrike" spc="-1">
              <a:solidFill>
                <a:srgbClr val="000000"/>
              </a:solidFill>
              <a:latin typeface="Arial"/>
            </a:endParaRPr>
          </a:p>
        </p:txBody>
      </p:sp>
      <p:sp>
        <p:nvSpPr>
          <p:cNvPr id="10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grpSp>
        <p:nvGrpSpPr>
          <p:cNvPr id="104" name="Group 15"/>
          <p:cNvGrpSpPr/>
          <p:nvPr/>
        </p:nvGrpSpPr>
        <p:grpSpPr>
          <a:xfrm>
            <a:off x="431640" y="396000"/>
            <a:ext cx="514800" cy="439200"/>
            <a:chOff x="431640" y="396000"/>
            <a:chExt cx="514800" cy="439200"/>
          </a:xfrm>
        </p:grpSpPr>
        <p:sp>
          <p:nvSpPr>
            <p:cNvPr id="105" name="AutoShape 16"/>
            <p:cNvSpPr/>
            <p:nvPr/>
          </p:nvSpPr>
          <p:spPr>
            <a:xfrm>
              <a:off x="431640" y="39600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06" name="AutoShape 17"/>
            <p:cNvSpPr/>
            <p:nvPr/>
          </p:nvSpPr>
          <p:spPr>
            <a:xfrm>
              <a:off x="551520" y="40248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07" name="AutoShape 18"/>
            <p:cNvSpPr/>
            <p:nvPr/>
          </p:nvSpPr>
          <p:spPr>
            <a:xfrm>
              <a:off x="665640" y="40428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08" name="AutoShape 19"/>
            <p:cNvSpPr/>
            <p:nvPr/>
          </p:nvSpPr>
          <p:spPr>
            <a:xfrm>
              <a:off x="776160" y="41328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09" name="AutoShape 20"/>
            <p:cNvSpPr/>
            <p:nvPr/>
          </p:nvSpPr>
          <p:spPr>
            <a:xfrm>
              <a:off x="881280" y="4089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110" name="AutoShape 21"/>
            <p:cNvSpPr/>
            <p:nvPr/>
          </p:nvSpPr>
          <p:spPr>
            <a:xfrm>
              <a:off x="431640" y="5137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11" name="AutoShape 22"/>
            <p:cNvSpPr/>
            <p:nvPr/>
          </p:nvSpPr>
          <p:spPr>
            <a:xfrm>
              <a:off x="551520" y="5202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12" name="AutoShape 23"/>
            <p:cNvSpPr/>
            <p:nvPr/>
          </p:nvSpPr>
          <p:spPr>
            <a:xfrm>
              <a:off x="665640" y="5220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13" name="AutoShape 24"/>
            <p:cNvSpPr/>
            <p:nvPr/>
          </p:nvSpPr>
          <p:spPr>
            <a:xfrm>
              <a:off x="776160" y="53100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14" name="AutoShape 25"/>
            <p:cNvSpPr/>
            <p:nvPr/>
          </p:nvSpPr>
          <p:spPr>
            <a:xfrm>
              <a:off x="881280" y="5266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115" name="AutoShape 26"/>
            <p:cNvSpPr/>
            <p:nvPr/>
          </p:nvSpPr>
          <p:spPr>
            <a:xfrm>
              <a:off x="431640" y="6314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16" name="AutoShape 27"/>
            <p:cNvSpPr/>
            <p:nvPr/>
          </p:nvSpPr>
          <p:spPr>
            <a:xfrm>
              <a:off x="551520" y="63792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17" name="AutoShape 28"/>
            <p:cNvSpPr/>
            <p:nvPr/>
          </p:nvSpPr>
          <p:spPr>
            <a:xfrm>
              <a:off x="665640" y="6397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18" name="AutoShape 29"/>
            <p:cNvSpPr/>
            <p:nvPr/>
          </p:nvSpPr>
          <p:spPr>
            <a:xfrm>
              <a:off x="776160" y="6487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19" name="AutoShape 30"/>
            <p:cNvSpPr/>
            <p:nvPr/>
          </p:nvSpPr>
          <p:spPr>
            <a:xfrm>
              <a:off x="881280" y="6447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120" name="AutoShape 31"/>
            <p:cNvSpPr/>
            <p:nvPr/>
          </p:nvSpPr>
          <p:spPr>
            <a:xfrm>
              <a:off x="431640" y="74916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21" name="AutoShape 32"/>
            <p:cNvSpPr/>
            <p:nvPr/>
          </p:nvSpPr>
          <p:spPr>
            <a:xfrm>
              <a:off x="551520" y="7560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22" name="AutoShape 33"/>
            <p:cNvSpPr/>
            <p:nvPr/>
          </p:nvSpPr>
          <p:spPr>
            <a:xfrm>
              <a:off x="665640" y="75744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23" name="AutoShape 34"/>
            <p:cNvSpPr/>
            <p:nvPr/>
          </p:nvSpPr>
          <p:spPr>
            <a:xfrm>
              <a:off x="776160" y="76644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24" name="AutoShape 35"/>
            <p:cNvSpPr/>
            <p:nvPr/>
          </p:nvSpPr>
          <p:spPr>
            <a:xfrm>
              <a:off x="881280" y="7624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grpSp>
      <p:sp>
        <p:nvSpPr>
          <p:cNvPr id="125" name="Picture 4"/>
          <p:cNvSpPr/>
          <p:nvPr/>
        </p:nvSpPr>
        <p:spPr>
          <a:xfrm>
            <a:off x="7939080" y="835560"/>
            <a:ext cx="3679560" cy="490608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6">
            <a:alphaModFix amt="78000"/>
          </a:blip>
          <a:stretch>
            <a:fillRect/>
          </a:stretch>
        </a:blipFill>
      </p:bgPr>
    </p:bg>
    <p:spTree>
      <p:nvGrpSpPr>
        <p:cNvPr id="1" name=""/>
        <p:cNvGrpSpPr/>
        <p:nvPr/>
      </p:nvGrpSpPr>
      <p:grpSpPr>
        <a:xfrm>
          <a:off x="0" y="0"/>
          <a:ext cx="0" cy="0"/>
        </a:xfrm>
      </p:grpSpPr>
      <p:sp>
        <p:nvSpPr>
          <p:cNvPr id="126" name="AutoShape 2"/>
          <p:cNvSpPr/>
          <p:nvPr/>
        </p:nvSpPr>
        <p:spPr>
          <a:xfrm>
            <a:off x="9054360" y="2212200"/>
            <a:ext cx="2388600" cy="2803320"/>
          </a:xfrm>
          <a:prstGeom prst="rect">
            <a:avLst/>
          </a:prstGeom>
          <a:solidFill>
            <a:srgbClr val="0084FF"/>
          </a:solidFill>
          <a:ln w="0">
            <a:noFill/>
          </a:ln>
        </p:spPr>
        <p:style>
          <a:lnRef idx="0"/>
          <a:fillRef idx="0"/>
          <a:effectRef idx="0"/>
          <a:fontRef idx="minor"/>
        </p:style>
        <p:txBody>
          <a:bodyPr anchor="ctr">
            <a:noAutofit/>
          </a:bodyPr>
          <a:lstStyle/>
          <a:p>
            <a:pPr algn="ctr" defTabSz="914400">
              <a:lnSpc>
                <a:spcPct val="100000"/>
              </a:lnSpc>
            </a:pPr>
            <a:r>
              <a:rPr lang="en-US" sz="2940" b="0" strike="noStrike" spc="-1">
                <a:solidFill>
                  <a:srgbClr val="FFFFFF"/>
                </a:solidFill>
                <a:latin typeface="Calibri"/>
                <a:ea typeface="Calibri"/>
              </a:rPr>
              <a:t> </a:t>
            </a:r>
            <a:endParaRPr lang="en-US" sz="2940" b="0" strike="noStrike" spc="-1">
              <a:solidFill>
                <a:srgbClr val="FFFFFF"/>
              </a:solidFill>
              <a:latin typeface="Arial"/>
            </a:endParaRPr>
          </a:p>
        </p:txBody>
      </p:sp>
      <p:sp>
        <p:nvSpPr>
          <p:cNvPr id="127" name="AutoShape 2"/>
          <p:cNvSpPr/>
          <p:nvPr/>
        </p:nvSpPr>
        <p:spPr>
          <a:xfrm>
            <a:off x="6311880" y="2212200"/>
            <a:ext cx="2388600" cy="2803320"/>
          </a:xfrm>
          <a:prstGeom prst="rect">
            <a:avLst/>
          </a:prstGeom>
          <a:solidFill>
            <a:srgbClr val="0084FF"/>
          </a:solidFill>
          <a:ln w="0">
            <a:noFill/>
          </a:ln>
        </p:spPr>
        <p:style>
          <a:lnRef idx="0"/>
          <a:fillRef idx="0"/>
          <a:effectRef idx="0"/>
          <a:fontRef idx="minor"/>
        </p:style>
        <p:txBody>
          <a:bodyPr anchor="ctr">
            <a:noAutofit/>
          </a:bodyPr>
          <a:lstStyle/>
          <a:p>
            <a:pPr algn="ctr" defTabSz="914400">
              <a:lnSpc>
                <a:spcPct val="100000"/>
              </a:lnSpc>
            </a:pPr>
            <a:r>
              <a:rPr lang="en-US" sz="2940" b="0" strike="noStrike" spc="-1">
                <a:solidFill>
                  <a:srgbClr val="FFFFFF"/>
                </a:solidFill>
                <a:latin typeface="Calibri"/>
                <a:ea typeface="Calibri"/>
              </a:rPr>
              <a:t>    </a:t>
            </a:r>
            <a:endParaRPr lang="en-US" sz="2940" b="0" strike="noStrike" spc="-1">
              <a:solidFill>
                <a:srgbClr val="FFFFFF"/>
              </a:solidFill>
              <a:latin typeface="Arial"/>
            </a:endParaRPr>
          </a:p>
        </p:txBody>
      </p:sp>
      <p:sp>
        <p:nvSpPr>
          <p:cNvPr id="128" name="AutoShape 2"/>
          <p:cNvSpPr/>
          <p:nvPr/>
        </p:nvSpPr>
        <p:spPr>
          <a:xfrm>
            <a:off x="3569400" y="2212200"/>
            <a:ext cx="2388600" cy="2803320"/>
          </a:xfrm>
          <a:prstGeom prst="rect">
            <a:avLst/>
          </a:prstGeom>
          <a:solidFill>
            <a:srgbClr val="0084FF"/>
          </a:solidFill>
          <a:ln w="0">
            <a:noFill/>
          </a:ln>
        </p:spPr>
        <p:style>
          <a:lnRef idx="0"/>
          <a:fillRef idx="0"/>
          <a:effectRef idx="0"/>
          <a:fontRef idx="minor"/>
        </p:style>
        <p:txBody>
          <a:bodyPr anchor="ctr">
            <a:noAutofit/>
          </a:bodyPr>
          <a:lstStyle/>
          <a:p>
            <a:pPr algn="ctr" defTabSz="914400">
              <a:lnSpc>
                <a:spcPct val="100000"/>
              </a:lnSpc>
            </a:pPr>
            <a:r>
              <a:rPr lang="en-US" sz="2940" b="0" strike="noStrike" spc="-1">
                <a:solidFill>
                  <a:srgbClr val="FFFFFF"/>
                </a:solidFill>
                <a:latin typeface="Calibri"/>
                <a:ea typeface="Calibri"/>
              </a:rPr>
              <a:t>    </a:t>
            </a:r>
            <a:endParaRPr lang="en-US" sz="2940" b="0" strike="noStrike" spc="-1">
              <a:solidFill>
                <a:srgbClr val="FFFFFF"/>
              </a:solidFill>
              <a:latin typeface="Arial"/>
            </a:endParaRPr>
          </a:p>
        </p:txBody>
      </p:sp>
      <p:sp>
        <p:nvSpPr>
          <p:cNvPr id="129" name="AutoShape 2"/>
          <p:cNvSpPr/>
          <p:nvPr/>
        </p:nvSpPr>
        <p:spPr>
          <a:xfrm>
            <a:off x="729720" y="2164680"/>
            <a:ext cx="2388600" cy="2851560"/>
          </a:xfrm>
          <a:prstGeom prst="rect">
            <a:avLst/>
          </a:prstGeom>
          <a:solidFill>
            <a:srgbClr val="0084FF"/>
          </a:solidFill>
          <a:ln w="0">
            <a:noFill/>
          </a:ln>
        </p:spPr>
        <p:style>
          <a:lnRef idx="0"/>
          <a:fillRef idx="0"/>
          <a:effectRef idx="0"/>
          <a:fontRef idx="minor"/>
        </p:style>
        <p:txBody>
          <a:bodyPr anchor="ctr">
            <a:noAutofit/>
          </a:bodyPr>
          <a:lstStyle/>
          <a:p>
            <a:pPr algn="ctr" defTabSz="914400">
              <a:lnSpc>
                <a:spcPct val="100000"/>
              </a:lnSpc>
            </a:pPr>
            <a:r>
              <a:rPr lang="en-US" sz="2940" b="0" strike="noStrike" spc="-1">
                <a:solidFill>
                  <a:srgbClr val="EB554D"/>
                </a:solidFill>
                <a:latin typeface="Calibri"/>
                <a:ea typeface="Calibri"/>
              </a:rPr>
              <a:t>    </a:t>
            </a:r>
            <a:endParaRPr lang="en-US" sz="2940" b="0" strike="noStrike" spc="-1">
              <a:solidFill>
                <a:srgbClr val="FFFFFF"/>
              </a:solidFill>
              <a:latin typeface="Arial"/>
            </a:endParaRPr>
          </a:p>
        </p:txBody>
      </p:sp>
      <p:sp>
        <p:nvSpPr>
          <p:cNvPr id="130" name="矩形 28"/>
          <p:cNvSpPr/>
          <p:nvPr/>
        </p:nvSpPr>
        <p:spPr>
          <a:xfrm>
            <a:off x="3540240" y="147528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1" name="content.2.title"/>
          <p:cNvSpPr/>
          <p:nvPr/>
        </p:nvSpPr>
        <p:spPr>
          <a:xfrm>
            <a:off x="3689640" y="155772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rgbClr val="0084FF"/>
                </a:solidFill>
                <a:latin typeface="微软雅黑"/>
                <a:ea typeface="微软雅黑"/>
              </a:rPr>
              <a:t>生活事件</a:t>
            </a:r>
            <a:endParaRPr lang="en-US" sz="2000" b="0" strike="noStrike" spc="-1">
              <a:solidFill>
                <a:srgbClr val="000000"/>
              </a:solidFill>
              <a:latin typeface="Arial"/>
            </a:endParaRPr>
          </a:p>
        </p:txBody>
      </p:sp>
      <p:sp>
        <p:nvSpPr>
          <p:cNvPr id="132" name="content.2.content"/>
          <p:cNvSpPr/>
          <p:nvPr/>
        </p:nvSpPr>
        <p:spPr>
          <a:xfrm>
            <a:off x="3718080" y="2310120"/>
            <a:ext cx="2067120" cy="242928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lt1"/>
                </a:solidFill>
                <a:latin typeface="微软雅黑"/>
                <a:ea typeface="微软雅黑"/>
              </a:rPr>
              <a:t>工作压力</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lt1"/>
                </a:solidFill>
                <a:latin typeface="微软雅黑"/>
                <a:ea typeface="微软雅黑"/>
              </a:rPr>
              <a:t>人际关系问题</a:t>
            </a:r>
            <a:endParaRPr lang="en-US" sz="1600" b="0" strike="noStrike" spc="-1">
              <a:solidFill>
                <a:srgbClr val="000000"/>
              </a:solidFill>
              <a:latin typeface="Arial"/>
            </a:endParaRPr>
          </a:p>
        </p:txBody>
      </p:sp>
      <p:sp>
        <p:nvSpPr>
          <p:cNvPr id="133" name="矩形 33"/>
          <p:cNvSpPr/>
          <p:nvPr/>
        </p:nvSpPr>
        <p:spPr>
          <a:xfrm>
            <a:off x="6208560" y="147528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4" name="content.3.title"/>
          <p:cNvSpPr/>
          <p:nvPr/>
        </p:nvSpPr>
        <p:spPr>
          <a:xfrm>
            <a:off x="6460560" y="155772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rgbClr val="0084FF"/>
                </a:solidFill>
                <a:latin typeface="微软雅黑"/>
                <a:ea typeface="微软雅黑"/>
              </a:rPr>
              <a:t>身体健康状况</a:t>
            </a:r>
            <a:endParaRPr lang="en-US" sz="2000" b="0" strike="noStrike" spc="-1">
              <a:solidFill>
                <a:srgbClr val="000000"/>
              </a:solidFill>
              <a:latin typeface="Arial"/>
            </a:endParaRPr>
          </a:p>
        </p:txBody>
      </p:sp>
      <p:sp>
        <p:nvSpPr>
          <p:cNvPr id="135" name="content.3.content"/>
          <p:cNvSpPr/>
          <p:nvPr/>
        </p:nvSpPr>
        <p:spPr>
          <a:xfrm>
            <a:off x="6499080" y="2297520"/>
            <a:ext cx="2077920" cy="235548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lt1"/>
                </a:solidFill>
                <a:latin typeface="微软雅黑"/>
                <a:ea typeface="微软雅黑"/>
              </a:rPr>
              <a:t>慢性疾病</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lt1"/>
                </a:solidFill>
                <a:latin typeface="微软雅黑"/>
                <a:ea typeface="微软雅黑"/>
              </a:rPr>
              <a:t>药物副作用</a:t>
            </a:r>
            <a:endParaRPr lang="en-US" sz="1600" b="0" strike="noStrike" spc="-1">
              <a:solidFill>
                <a:srgbClr val="000000"/>
              </a:solidFill>
              <a:latin typeface="Arial"/>
            </a:endParaRPr>
          </a:p>
        </p:txBody>
      </p:sp>
      <p:sp>
        <p:nvSpPr>
          <p:cNvPr id="136" name="矩形 38"/>
          <p:cNvSpPr/>
          <p:nvPr/>
        </p:nvSpPr>
        <p:spPr>
          <a:xfrm>
            <a:off x="8942040" y="147528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7" name="content.4.title"/>
          <p:cNvSpPr/>
          <p:nvPr/>
        </p:nvSpPr>
        <p:spPr>
          <a:xfrm>
            <a:off x="9177480" y="155772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rgbClr val="0084FF"/>
                </a:solidFill>
                <a:latin typeface="微软雅黑"/>
                <a:ea typeface="微软雅黑"/>
              </a:rPr>
              <a:t>个体性格特点</a:t>
            </a:r>
            <a:endParaRPr lang="en-US" sz="2000" b="0" strike="noStrike" spc="-1">
              <a:solidFill>
                <a:srgbClr val="000000"/>
              </a:solidFill>
              <a:latin typeface="Arial"/>
            </a:endParaRPr>
          </a:p>
        </p:txBody>
      </p:sp>
      <p:sp>
        <p:nvSpPr>
          <p:cNvPr id="138" name="content.4.content"/>
          <p:cNvSpPr/>
          <p:nvPr/>
        </p:nvSpPr>
        <p:spPr>
          <a:xfrm>
            <a:off x="9252720" y="2279520"/>
            <a:ext cx="1991160" cy="235548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lt1"/>
                </a:solidFill>
                <a:latin typeface="微软雅黑"/>
                <a:ea typeface="微软雅黑"/>
              </a:rPr>
              <a:t>过分自卑</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lt1"/>
                </a:solidFill>
                <a:latin typeface="微软雅黑"/>
                <a:ea typeface="微软雅黑"/>
              </a:rPr>
              <a:t>完美主义倾向</a:t>
            </a:r>
            <a:endParaRPr lang="en-US" sz="1600" b="0" strike="noStrike" spc="-1">
              <a:solidFill>
                <a:srgbClr val="000000"/>
              </a:solidFill>
              <a:latin typeface="Arial"/>
            </a:endParaRPr>
          </a:p>
        </p:txBody>
      </p:sp>
      <p:sp>
        <p:nvSpPr>
          <p:cNvPr id="139" name="PlaceHolder 1"/>
          <p:cNvSpPr>
            <a:spLocks noGrp="1"/>
          </p:cNvSpPr>
          <p:nvPr>
            <p:ph type="title" idx="4294967295"/>
          </p:nvPr>
        </p:nvSpPr>
        <p:spPr>
          <a:xfrm>
            <a:off x="1026000" y="2412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000" b="1" strike="noStrike" spc="299">
                <a:solidFill>
                  <a:srgbClr val="0084FF"/>
                </a:solidFill>
                <a:latin typeface="Arial"/>
                <a:ea typeface="微软雅黑"/>
              </a:rPr>
              <a:t>焦虑障碍的风险因素</a:t>
            </a:r>
            <a:endParaRPr lang="en-US" sz="3000" b="0" strike="noStrike" spc="-1">
              <a:solidFill>
                <a:schemeClr val="dk1"/>
              </a:solidFill>
              <a:latin typeface="Arial"/>
            </a:endParaRPr>
          </a:p>
        </p:txBody>
      </p:sp>
      <p:sp>
        <p:nvSpPr>
          <p:cNvPr id="140" name="矩形 19"/>
          <p:cNvSpPr/>
          <p:nvPr/>
        </p:nvSpPr>
        <p:spPr>
          <a:xfrm>
            <a:off x="729720" y="147528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1" name="content.1.title"/>
          <p:cNvSpPr/>
          <p:nvPr/>
        </p:nvSpPr>
        <p:spPr>
          <a:xfrm>
            <a:off x="882000" y="1557720"/>
            <a:ext cx="222840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rgbClr val="0084FF"/>
                </a:solidFill>
                <a:latin typeface="微软雅黑"/>
                <a:ea typeface="微软雅黑"/>
              </a:rPr>
              <a:t>遗传因素</a:t>
            </a:r>
            <a:endParaRPr lang="en-US" sz="2000" b="0" strike="noStrike" spc="-1">
              <a:solidFill>
                <a:srgbClr val="000000"/>
              </a:solidFill>
              <a:latin typeface="Arial"/>
            </a:endParaRPr>
          </a:p>
        </p:txBody>
      </p:sp>
      <p:sp>
        <p:nvSpPr>
          <p:cNvPr id="142" name="content.1.content"/>
          <p:cNvSpPr/>
          <p:nvPr/>
        </p:nvSpPr>
        <p:spPr>
          <a:xfrm>
            <a:off x="885960" y="2303280"/>
            <a:ext cx="2082960" cy="242928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lt1"/>
                </a:solidFill>
                <a:latin typeface="微软雅黑"/>
                <a:ea typeface="微软雅黑"/>
              </a:rPr>
              <a:t>家族史中有焦虑障碍患者</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lt1"/>
                </a:solidFill>
                <a:latin typeface="微软雅黑"/>
                <a:ea typeface="微软雅黑"/>
              </a:rPr>
              <a:t>基因遗传的影响</a:t>
            </a:r>
            <a:endParaRPr lang="en-US" sz="1600" b="0" strike="noStrike" spc="-1">
              <a:solidFill>
                <a:srgbClr val="000000"/>
              </a:solidFill>
              <a:latin typeface="Arial"/>
            </a:endParaRPr>
          </a:p>
        </p:txBody>
      </p:sp>
      <p:grpSp>
        <p:nvGrpSpPr>
          <p:cNvPr id="143" name="Group 15"/>
          <p:cNvGrpSpPr/>
          <p:nvPr/>
        </p:nvGrpSpPr>
        <p:grpSpPr>
          <a:xfrm>
            <a:off x="435960" y="378720"/>
            <a:ext cx="515160" cy="439560"/>
            <a:chOff x="435960" y="378720"/>
            <a:chExt cx="515160" cy="439560"/>
          </a:xfrm>
        </p:grpSpPr>
        <p:sp>
          <p:nvSpPr>
            <p:cNvPr id="144" name="AutoShape 16"/>
            <p:cNvSpPr/>
            <p:nvPr/>
          </p:nvSpPr>
          <p:spPr>
            <a:xfrm>
              <a:off x="435960" y="3787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45" name="AutoShape 17"/>
            <p:cNvSpPr/>
            <p:nvPr/>
          </p:nvSpPr>
          <p:spPr>
            <a:xfrm>
              <a:off x="555840" y="3852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46" name="AutoShape 18"/>
            <p:cNvSpPr/>
            <p:nvPr/>
          </p:nvSpPr>
          <p:spPr>
            <a:xfrm>
              <a:off x="669960" y="3870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47" name="AutoShape 19"/>
            <p:cNvSpPr/>
            <p:nvPr/>
          </p:nvSpPr>
          <p:spPr>
            <a:xfrm>
              <a:off x="780840" y="39600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48" name="AutoShape 20"/>
            <p:cNvSpPr/>
            <p:nvPr/>
          </p:nvSpPr>
          <p:spPr>
            <a:xfrm>
              <a:off x="885960" y="39204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149" name="AutoShape 21"/>
            <p:cNvSpPr/>
            <p:nvPr/>
          </p:nvSpPr>
          <p:spPr>
            <a:xfrm>
              <a:off x="435960" y="4964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50" name="AutoShape 22"/>
            <p:cNvSpPr/>
            <p:nvPr/>
          </p:nvSpPr>
          <p:spPr>
            <a:xfrm>
              <a:off x="555840" y="50328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51" name="AutoShape 23"/>
            <p:cNvSpPr/>
            <p:nvPr/>
          </p:nvSpPr>
          <p:spPr>
            <a:xfrm>
              <a:off x="669960" y="5047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52" name="AutoShape 24"/>
            <p:cNvSpPr/>
            <p:nvPr/>
          </p:nvSpPr>
          <p:spPr>
            <a:xfrm>
              <a:off x="780840" y="5137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53" name="AutoShape 25"/>
            <p:cNvSpPr/>
            <p:nvPr/>
          </p:nvSpPr>
          <p:spPr>
            <a:xfrm>
              <a:off x="885960" y="5097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154" name="AutoShape 26"/>
            <p:cNvSpPr/>
            <p:nvPr/>
          </p:nvSpPr>
          <p:spPr>
            <a:xfrm>
              <a:off x="435960" y="6145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55" name="AutoShape 27"/>
            <p:cNvSpPr/>
            <p:nvPr/>
          </p:nvSpPr>
          <p:spPr>
            <a:xfrm>
              <a:off x="555840" y="6210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56" name="AutoShape 28"/>
            <p:cNvSpPr/>
            <p:nvPr/>
          </p:nvSpPr>
          <p:spPr>
            <a:xfrm>
              <a:off x="669960" y="6228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57" name="AutoShape 29"/>
            <p:cNvSpPr/>
            <p:nvPr/>
          </p:nvSpPr>
          <p:spPr>
            <a:xfrm>
              <a:off x="780840" y="63144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58" name="AutoShape 30"/>
            <p:cNvSpPr/>
            <p:nvPr/>
          </p:nvSpPr>
          <p:spPr>
            <a:xfrm>
              <a:off x="885960" y="6274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159" name="AutoShape 31"/>
            <p:cNvSpPr/>
            <p:nvPr/>
          </p:nvSpPr>
          <p:spPr>
            <a:xfrm>
              <a:off x="435960" y="7322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60" name="AutoShape 32"/>
            <p:cNvSpPr/>
            <p:nvPr/>
          </p:nvSpPr>
          <p:spPr>
            <a:xfrm>
              <a:off x="555840" y="73872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61" name="AutoShape 33"/>
            <p:cNvSpPr/>
            <p:nvPr/>
          </p:nvSpPr>
          <p:spPr>
            <a:xfrm>
              <a:off x="669960" y="7405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62" name="AutoShape 34"/>
            <p:cNvSpPr/>
            <p:nvPr/>
          </p:nvSpPr>
          <p:spPr>
            <a:xfrm>
              <a:off x="780840" y="7495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63" name="AutoShape 35"/>
            <p:cNvSpPr/>
            <p:nvPr/>
          </p:nvSpPr>
          <p:spPr>
            <a:xfrm>
              <a:off x="885960" y="74520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grpSp>
      <p:pic>
        <p:nvPicPr>
          <p:cNvPr id="164" name="Picture 5" descr="C:/Users/Administrator/Desktop/ppt模板/图片素材/插画/巴扎嘿素材 (2).jpg巴扎嘿素材 (2)"/>
          <p:cNvPicPr/>
          <p:nvPr/>
        </p:nvPicPr>
        <p:blipFill>
          <a:blip r:embed="rId2"/>
          <a:srcRect t="25611" b="25611"/>
          <a:stretch>
            <a:fillRect/>
          </a:stretch>
        </p:blipFill>
        <p:spPr>
          <a:xfrm>
            <a:off x="681840" y="4838760"/>
            <a:ext cx="2495160" cy="1217520"/>
          </a:xfrm>
          <a:prstGeom prst="rect">
            <a:avLst/>
          </a:prstGeom>
          <a:ln w="0">
            <a:noFill/>
          </a:ln>
        </p:spPr>
      </p:pic>
      <p:pic>
        <p:nvPicPr>
          <p:cNvPr id="165" name="Picture 5" descr="C:/Users/Administrator/Desktop/ppt模板/图片素材/插画/巴扎嘿素材 (3).jpg巴扎嘿素材 (3)"/>
          <p:cNvPicPr/>
          <p:nvPr/>
        </p:nvPicPr>
        <p:blipFill>
          <a:blip r:embed="rId3"/>
          <a:srcRect t="25278" b="25278"/>
          <a:stretch>
            <a:fillRect/>
          </a:stretch>
        </p:blipFill>
        <p:spPr>
          <a:xfrm>
            <a:off x="3541320" y="4838760"/>
            <a:ext cx="2461680" cy="1217520"/>
          </a:xfrm>
          <a:prstGeom prst="rect">
            <a:avLst/>
          </a:prstGeom>
          <a:ln w="0">
            <a:noFill/>
          </a:ln>
        </p:spPr>
      </p:pic>
      <p:pic>
        <p:nvPicPr>
          <p:cNvPr id="166" name="Picture 5" descr="C:/Users/Administrator/Desktop/ppt模板/图片素材/插画/巴扎嘿素材 (4).jpg巴扎嘿素材 (4)"/>
          <p:cNvPicPr/>
          <p:nvPr/>
        </p:nvPicPr>
        <p:blipFill>
          <a:blip r:embed="rId4"/>
          <a:srcRect t="24548" b="24548"/>
          <a:stretch>
            <a:fillRect/>
          </a:stretch>
        </p:blipFill>
        <p:spPr>
          <a:xfrm>
            <a:off x="6305400" y="4838760"/>
            <a:ext cx="2391120" cy="1217520"/>
          </a:xfrm>
          <a:prstGeom prst="rect">
            <a:avLst/>
          </a:prstGeom>
          <a:ln w="0">
            <a:noFill/>
          </a:ln>
        </p:spPr>
      </p:pic>
      <p:pic>
        <p:nvPicPr>
          <p:cNvPr id="167" name="Picture 5" descr="C:/Users/Administrator/Desktop/ppt模板/图片素材/插画/巴扎嘿素材 (5).jpg巴扎嘿素材 (5)"/>
          <p:cNvPicPr/>
          <p:nvPr/>
        </p:nvPicPr>
        <p:blipFill>
          <a:blip r:embed="rId5"/>
          <a:srcRect t="24803" b="24803"/>
          <a:stretch>
            <a:fillRect/>
          </a:stretch>
        </p:blipFill>
        <p:spPr>
          <a:xfrm>
            <a:off x="9044280" y="4838760"/>
            <a:ext cx="2415240" cy="1217520"/>
          </a:xfrm>
          <a:prstGeom prst="rect">
            <a:avLst/>
          </a:prstGeom>
          <a:ln w="0">
            <a:noFill/>
          </a:ln>
        </p:spPr>
      </p:pic>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168" name="PlaceHolder 1"/>
          <p:cNvSpPr>
            <a:spLocks noGrp="1"/>
          </p:cNvSpPr>
          <p:nvPr>
            <p:ph/>
          </p:nvPr>
        </p:nvSpPr>
        <p:spPr>
          <a:xfrm>
            <a:off x="654840" y="2055600"/>
            <a:ext cx="10731240" cy="944640"/>
          </a:xfrm>
          <a:prstGeom prst="rect">
            <a:avLst/>
          </a:prstGeom>
          <a:noFill/>
          <a:ln w="0">
            <a:noFill/>
          </a:ln>
        </p:spPr>
        <p:txBody>
          <a:bodyPr lIns="90000" tIns="46800" rIns="90000" bIns="46800" anchor="t">
            <a:noAutofit/>
          </a:bodyPr>
          <a:lstStyle/>
          <a:p>
            <a:pPr indent="0" algn="ctr" defTabSz="914400">
              <a:lnSpc>
                <a:spcPct val="130000"/>
              </a:lnSpc>
              <a:spcAft>
                <a:spcPts val="1001"/>
              </a:spcAft>
              <a:buNone/>
              <a:tabLst>
                <a:tab pos="0"/>
              </a:tabLst>
            </a:pPr>
            <a:r>
              <a:rPr lang="en-US" sz="6600" b="1" strike="noStrike" spc="148">
                <a:solidFill>
                  <a:srgbClr val="0084FF"/>
                </a:solidFill>
                <a:latin typeface="Arial"/>
                <a:ea typeface="微软雅黑"/>
              </a:rPr>
              <a:t>02</a:t>
            </a:r>
            <a:endParaRPr lang="en-US" sz="6600" b="0" strike="noStrike" spc="148">
              <a:solidFill>
                <a:schemeClr val="dk1">
                  <a:lumMod val="65000"/>
                  <a:lumOff val="35000"/>
                </a:schemeClr>
              </a:solidFill>
              <a:latin typeface="Arial"/>
            </a:endParaRPr>
          </a:p>
        </p:txBody>
      </p:sp>
      <p:sp>
        <p:nvSpPr>
          <p:cNvPr id="169" name="PlaceHolder 2"/>
          <p:cNvSpPr>
            <a:spLocks noGrp="1"/>
          </p:cNvSpPr>
          <p:nvPr>
            <p:ph type="title" idx="4294967295"/>
          </p:nvPr>
        </p:nvSpPr>
        <p:spPr>
          <a:xfrm>
            <a:off x="313560" y="3665160"/>
            <a:ext cx="11486160" cy="992160"/>
          </a:xfrm>
          <a:prstGeom prst="rect">
            <a:avLst/>
          </a:prstGeom>
          <a:noFill/>
          <a:ln w="0">
            <a:noFill/>
          </a:ln>
        </p:spPr>
        <p:txBody>
          <a:bodyPr lIns="90000" tIns="47160" rIns="90000" bIns="47160" anchor="ctr">
            <a:noAutofit/>
          </a:bodyPr>
          <a:lstStyle/>
          <a:p>
            <a:pPr indent="0" algn="ctr" defTabSz="914400">
              <a:lnSpc>
                <a:spcPct val="100000"/>
              </a:lnSpc>
              <a:buNone/>
            </a:pPr>
            <a:r>
              <a:rPr lang="zh-CN" sz="4000" b="1" strike="noStrike" spc="299">
                <a:solidFill>
                  <a:schemeClr val="dk1"/>
                </a:solidFill>
                <a:latin typeface="Arial"/>
                <a:ea typeface="微软雅黑"/>
              </a:rPr>
              <a:t>第</a:t>
            </a:r>
            <a:r>
              <a:rPr lang="en-US" sz="4000" b="1" strike="noStrike" spc="299">
                <a:solidFill>
                  <a:schemeClr val="dk1"/>
                </a:solidFill>
                <a:latin typeface="Arial"/>
                <a:ea typeface="微软雅黑"/>
              </a:rPr>
              <a:t>2</a:t>
            </a:r>
            <a:r>
              <a:rPr lang="zh-CN" sz="4000" b="1" strike="noStrike" spc="299">
                <a:solidFill>
                  <a:schemeClr val="dk1"/>
                </a:solidFill>
                <a:latin typeface="Arial"/>
                <a:ea typeface="微软雅黑"/>
              </a:rPr>
              <a:t>章 焦虑障碍护理措施</a:t>
            </a:r>
            <a:endParaRPr lang="en-US" sz="4000" b="0" strike="noStrike" spc="-1">
              <a:solidFill>
                <a:schemeClr val="dk1"/>
              </a:solidFill>
              <a:latin typeface="Arial"/>
            </a:endParaRPr>
          </a:p>
        </p:txBody>
      </p:sp>
      <p:sp>
        <p:nvSpPr>
          <p:cNvPr id="170"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171" name="AutoShape 3"/>
          <p:cNvSpPr/>
          <p:nvPr/>
        </p:nvSpPr>
        <p:spPr>
          <a:xfrm>
            <a:off x="472320" y="1375560"/>
            <a:ext cx="11246760" cy="4699080"/>
          </a:xfrm>
          <a:prstGeom prst="rect">
            <a:avLst/>
          </a:pr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72" name="AutoShape 5"/>
          <p:cNvSpPr/>
          <p:nvPr/>
        </p:nvSpPr>
        <p:spPr>
          <a:xfrm>
            <a:off x="2499480" y="6236280"/>
            <a:ext cx="9219960" cy="66960"/>
          </a:xfrm>
          <a:prstGeom prst="rect">
            <a:avLst/>
          </a:prstGeom>
          <a:solidFill>
            <a:srgbClr val="0084FF"/>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173" name="AutoShape 6"/>
          <p:cNvSpPr/>
          <p:nvPr/>
        </p:nvSpPr>
        <p:spPr>
          <a:xfrm>
            <a:off x="483840" y="6236280"/>
            <a:ext cx="739800" cy="66960"/>
          </a:xfrm>
          <a:prstGeom prst="rect">
            <a:avLst/>
          </a:prstGeom>
          <a:solidFill>
            <a:srgbClr val="0084FF"/>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174" name="AutoShape 7"/>
          <p:cNvSpPr/>
          <p:nvPr/>
        </p:nvSpPr>
        <p:spPr>
          <a:xfrm>
            <a:off x="1375920" y="6200640"/>
            <a:ext cx="158400" cy="158400"/>
          </a:xfrm>
          <a:prstGeom prst="ellipse">
            <a:avLst/>
          </a:pr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75" name="AutoShape 8"/>
          <p:cNvSpPr/>
          <p:nvPr/>
        </p:nvSpPr>
        <p:spPr>
          <a:xfrm>
            <a:off x="1607040" y="6207120"/>
            <a:ext cx="146880" cy="146880"/>
          </a:xfrm>
          <a:prstGeom prst="ellipse">
            <a:avLst/>
          </a:prstGeom>
          <a:solidFill>
            <a:srgbClr val="0084FF">
              <a:alpha val="8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76" name="AutoShape 9"/>
          <p:cNvSpPr/>
          <p:nvPr/>
        </p:nvSpPr>
        <p:spPr>
          <a:xfrm>
            <a:off x="1827360" y="6213960"/>
            <a:ext cx="135720" cy="135720"/>
          </a:xfrm>
          <a:prstGeom prst="ellipse">
            <a:avLst/>
          </a:prstGeom>
          <a:solidFill>
            <a:srgbClr val="0084FF">
              <a:alpha val="6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77" name="AutoShape 10"/>
          <p:cNvSpPr/>
          <p:nvPr/>
        </p:nvSpPr>
        <p:spPr>
          <a:xfrm>
            <a:off x="2027160" y="6220440"/>
            <a:ext cx="124200" cy="124200"/>
          </a:xfrm>
          <a:prstGeom prst="ellipse">
            <a:avLst/>
          </a:prstGeom>
          <a:solidFill>
            <a:srgbClr val="0084FF">
              <a:alpha val="40000"/>
            </a:srgbClr>
          </a:solidFill>
          <a:ln w="0">
            <a:noFill/>
          </a:ln>
        </p:spPr>
        <p:style>
          <a:lnRef idx="0"/>
          <a:fillRef idx="0"/>
          <a:effectRef idx="0"/>
          <a:fontRef idx="minor"/>
        </p:style>
        <p:txBody>
          <a:bodyPr lIns="90000" tIns="43200" rIns="90000" bIns="43200" anchor="t">
            <a:noAutofit/>
          </a:bodyPr>
          <a:lstStyle/>
          <a:p>
            <a:endParaRPr lang="en-US" sz="1800" b="0" strike="noStrike" spc="-1">
              <a:solidFill>
                <a:srgbClr val="FFFFFF"/>
              </a:solidFill>
              <a:latin typeface="Arial"/>
            </a:endParaRPr>
          </a:p>
        </p:txBody>
      </p:sp>
      <p:sp>
        <p:nvSpPr>
          <p:cNvPr id="178" name="AutoShape 11"/>
          <p:cNvSpPr/>
          <p:nvPr/>
        </p:nvSpPr>
        <p:spPr>
          <a:xfrm>
            <a:off x="2224800" y="6215040"/>
            <a:ext cx="113040" cy="113040"/>
          </a:xfrm>
          <a:prstGeom prst="ellipse">
            <a:avLst/>
          </a:prstGeom>
          <a:solidFill>
            <a:srgbClr val="0084FF">
              <a:alpha val="20000"/>
            </a:srgbClr>
          </a:solidFill>
          <a:ln w="0">
            <a:noFill/>
          </a:ln>
        </p:spPr>
        <p:style>
          <a:lnRef idx="0"/>
          <a:fillRef idx="0"/>
          <a:effectRef idx="0"/>
          <a:fontRef idx="minor"/>
        </p:style>
        <p:txBody>
          <a:bodyPr lIns="90000" tIns="34920" rIns="90000" bIns="34920" anchor="t">
            <a:noAutofit/>
          </a:bodyPr>
          <a:lstStyle/>
          <a:p>
            <a:endParaRPr lang="en-US" sz="1800" b="0" strike="noStrike" spc="-1">
              <a:solidFill>
                <a:srgbClr val="FFFFFF"/>
              </a:solidFill>
              <a:latin typeface="Arial"/>
            </a:endParaRPr>
          </a:p>
        </p:txBody>
      </p:sp>
      <p:sp>
        <p:nvSpPr>
          <p:cNvPr id="179"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0" name="title"/>
          <p:cNvSpPr/>
          <p:nvPr/>
        </p:nvSpPr>
        <p:spPr>
          <a:xfrm>
            <a:off x="1087920" y="203760"/>
            <a:ext cx="8228520" cy="743400"/>
          </a:xfrm>
          <a:prstGeom prst="rect">
            <a:avLst/>
          </a:prstGeom>
          <a:noFill/>
          <a:ln w="0">
            <a:noFill/>
          </a:ln>
        </p:spPr>
        <p:style>
          <a:lnRef idx="0"/>
          <a:fillRef idx="0"/>
          <a:effectRef idx="0"/>
          <a:fontRef idx="minor"/>
        </p:style>
        <p:txBody>
          <a:bodyPr lIns="0" tIns="0" rIns="0" bIns="36360" anchor="b">
            <a:noAutofit/>
          </a:bodyPr>
          <a:lstStyle/>
          <a:p>
            <a:pPr defTabSz="914400">
              <a:lnSpc>
                <a:spcPct val="100000"/>
              </a:lnSpc>
              <a:tabLst>
                <a:tab pos="0"/>
              </a:tabLst>
            </a:pPr>
            <a:r>
              <a:rPr lang="zh-CN" sz="3600" b="1" strike="noStrike" spc="299">
                <a:solidFill>
                  <a:srgbClr val="0084FF"/>
                </a:solidFill>
                <a:latin typeface="Arial"/>
                <a:ea typeface="微软雅黑"/>
              </a:rPr>
              <a:t>评估和诊断</a:t>
            </a:r>
            <a:endParaRPr lang="en-US" sz="3600" b="0" strike="noStrike" spc="-1">
              <a:solidFill>
                <a:srgbClr val="000000"/>
              </a:solidFill>
              <a:latin typeface="Arial"/>
            </a:endParaRPr>
          </a:p>
        </p:txBody>
      </p:sp>
      <p:sp>
        <p:nvSpPr>
          <p:cNvPr id="181" name="content"/>
          <p:cNvSpPr/>
          <p:nvPr/>
        </p:nvSpPr>
        <p:spPr>
          <a:xfrm>
            <a:off x="946800" y="1982520"/>
            <a:ext cx="5402880" cy="26208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在进行焦虑障碍护理时，首先需要进行患者的病史收集，了解病情和病史背景。随后，要使用适当的焦虑情绪评估工具进行评估，以了解患者的情绪状态。最后，进行心理测评和体格检查，全面评估患者的身心状况。</a:t>
            </a:r>
            <a:endParaRPr lang="en-US" sz="1800" b="0" strike="noStrike" spc="-1">
              <a:solidFill>
                <a:srgbClr val="000000"/>
              </a:solidFill>
              <a:latin typeface="Arial"/>
            </a:endParaRPr>
          </a:p>
        </p:txBody>
      </p:sp>
      <p:sp>
        <p:nvSpPr>
          <p:cNvPr id="182"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grpSp>
        <p:nvGrpSpPr>
          <p:cNvPr id="183" name="Group 15"/>
          <p:cNvGrpSpPr/>
          <p:nvPr/>
        </p:nvGrpSpPr>
        <p:grpSpPr>
          <a:xfrm>
            <a:off x="431640" y="396000"/>
            <a:ext cx="514800" cy="439200"/>
            <a:chOff x="431640" y="396000"/>
            <a:chExt cx="514800" cy="439200"/>
          </a:xfrm>
        </p:grpSpPr>
        <p:sp>
          <p:nvSpPr>
            <p:cNvPr id="184" name="AutoShape 16"/>
            <p:cNvSpPr/>
            <p:nvPr/>
          </p:nvSpPr>
          <p:spPr>
            <a:xfrm>
              <a:off x="431640" y="39600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85" name="AutoShape 17"/>
            <p:cNvSpPr/>
            <p:nvPr/>
          </p:nvSpPr>
          <p:spPr>
            <a:xfrm>
              <a:off x="551520" y="40248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86" name="AutoShape 18"/>
            <p:cNvSpPr/>
            <p:nvPr/>
          </p:nvSpPr>
          <p:spPr>
            <a:xfrm>
              <a:off x="665640" y="40428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87" name="AutoShape 19"/>
            <p:cNvSpPr/>
            <p:nvPr/>
          </p:nvSpPr>
          <p:spPr>
            <a:xfrm>
              <a:off x="776160" y="41328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88" name="AutoShape 20"/>
            <p:cNvSpPr/>
            <p:nvPr/>
          </p:nvSpPr>
          <p:spPr>
            <a:xfrm>
              <a:off x="881280" y="4089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189" name="AutoShape 21"/>
            <p:cNvSpPr/>
            <p:nvPr/>
          </p:nvSpPr>
          <p:spPr>
            <a:xfrm>
              <a:off x="431640" y="5137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90" name="AutoShape 22"/>
            <p:cNvSpPr/>
            <p:nvPr/>
          </p:nvSpPr>
          <p:spPr>
            <a:xfrm>
              <a:off x="551520" y="5202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91" name="AutoShape 23"/>
            <p:cNvSpPr/>
            <p:nvPr/>
          </p:nvSpPr>
          <p:spPr>
            <a:xfrm>
              <a:off x="665640" y="5220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92" name="AutoShape 24"/>
            <p:cNvSpPr/>
            <p:nvPr/>
          </p:nvSpPr>
          <p:spPr>
            <a:xfrm>
              <a:off x="776160" y="53100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93" name="AutoShape 25"/>
            <p:cNvSpPr/>
            <p:nvPr/>
          </p:nvSpPr>
          <p:spPr>
            <a:xfrm>
              <a:off x="881280" y="5266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194" name="AutoShape 26"/>
            <p:cNvSpPr/>
            <p:nvPr/>
          </p:nvSpPr>
          <p:spPr>
            <a:xfrm>
              <a:off x="431640" y="6314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95" name="AutoShape 27"/>
            <p:cNvSpPr/>
            <p:nvPr/>
          </p:nvSpPr>
          <p:spPr>
            <a:xfrm>
              <a:off x="551520" y="63792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96" name="AutoShape 28"/>
            <p:cNvSpPr/>
            <p:nvPr/>
          </p:nvSpPr>
          <p:spPr>
            <a:xfrm>
              <a:off x="665640" y="6397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97" name="AutoShape 29"/>
            <p:cNvSpPr/>
            <p:nvPr/>
          </p:nvSpPr>
          <p:spPr>
            <a:xfrm>
              <a:off x="776160" y="6487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98" name="AutoShape 30"/>
            <p:cNvSpPr/>
            <p:nvPr/>
          </p:nvSpPr>
          <p:spPr>
            <a:xfrm>
              <a:off x="881280" y="6447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199" name="AutoShape 31"/>
            <p:cNvSpPr/>
            <p:nvPr/>
          </p:nvSpPr>
          <p:spPr>
            <a:xfrm>
              <a:off x="431640" y="74916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00" name="AutoShape 32"/>
            <p:cNvSpPr/>
            <p:nvPr/>
          </p:nvSpPr>
          <p:spPr>
            <a:xfrm>
              <a:off x="551520" y="7560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01" name="AutoShape 33"/>
            <p:cNvSpPr/>
            <p:nvPr/>
          </p:nvSpPr>
          <p:spPr>
            <a:xfrm>
              <a:off x="665640" y="75744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02" name="AutoShape 34"/>
            <p:cNvSpPr/>
            <p:nvPr/>
          </p:nvSpPr>
          <p:spPr>
            <a:xfrm>
              <a:off x="776160" y="76644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03" name="AutoShape 35"/>
            <p:cNvSpPr/>
            <p:nvPr/>
          </p:nvSpPr>
          <p:spPr>
            <a:xfrm>
              <a:off x="881280" y="7624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grpSp>
      <p:sp>
        <p:nvSpPr>
          <p:cNvPr id="204" name="Picture 4"/>
          <p:cNvSpPr/>
          <p:nvPr/>
        </p:nvSpPr>
        <p:spPr>
          <a:xfrm>
            <a:off x="7939080" y="835560"/>
            <a:ext cx="3679560" cy="490608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5">
            <a:alphaModFix amt="78000"/>
          </a:blip>
          <a:stretch>
            <a:fillRect/>
          </a:stretch>
        </a:blipFill>
      </p:bgPr>
    </p:bg>
    <p:spTree>
      <p:nvGrpSpPr>
        <p:cNvPr id="1" name=""/>
        <p:cNvGrpSpPr/>
        <p:nvPr/>
      </p:nvGrpSpPr>
      <p:grpSpPr>
        <a:xfrm>
          <a:off x="0" y="0"/>
          <a:ext cx="0" cy="0"/>
        </a:xfrm>
      </p:grpSpPr>
      <p:sp>
        <p:nvSpPr>
          <p:cNvPr id="205" name="AutoShape 2"/>
          <p:cNvSpPr/>
          <p:nvPr/>
        </p:nvSpPr>
        <p:spPr>
          <a:xfrm>
            <a:off x="592920" y="2746800"/>
            <a:ext cx="3455640" cy="3055320"/>
          </a:xfrm>
          <a:prstGeom prst="roundRect">
            <a:avLst>
              <a:gd name="adj" fmla="val 12500"/>
            </a:avLst>
          </a:prstGeom>
          <a:solidFill>
            <a:srgbClr val="0084FF">
              <a:alpha val="10000"/>
            </a:srgbClr>
          </a:solidFill>
          <a:ln w="19050">
            <a:solidFill>
              <a:srgbClr val="0084FF"/>
            </a:solidFill>
            <a:round/>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06" name="AutoShape 3"/>
          <p:cNvSpPr/>
          <p:nvPr/>
        </p:nvSpPr>
        <p:spPr>
          <a:xfrm>
            <a:off x="4367880" y="2746800"/>
            <a:ext cx="3455640" cy="3055320"/>
          </a:xfrm>
          <a:prstGeom prst="roundRect">
            <a:avLst>
              <a:gd name="adj" fmla="val 12500"/>
            </a:avLst>
          </a:prstGeom>
          <a:solidFill>
            <a:srgbClr val="0084FF">
              <a:alpha val="10000"/>
            </a:srgbClr>
          </a:solidFill>
          <a:ln w="19050">
            <a:solidFill>
              <a:srgbClr val="0084FF"/>
            </a:solidFill>
            <a:round/>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07" name="AutoShape 4"/>
          <p:cNvSpPr/>
          <p:nvPr/>
        </p:nvSpPr>
        <p:spPr>
          <a:xfrm>
            <a:off x="8133840" y="2746800"/>
            <a:ext cx="3455640" cy="3055320"/>
          </a:xfrm>
          <a:prstGeom prst="roundRect">
            <a:avLst>
              <a:gd name="adj" fmla="val 12500"/>
            </a:avLst>
          </a:prstGeom>
          <a:solidFill>
            <a:srgbClr val="0084FF">
              <a:alpha val="10000"/>
            </a:srgbClr>
          </a:solidFill>
          <a:ln w="19050">
            <a:solidFill>
              <a:srgbClr val="0084FF"/>
            </a:solidFill>
            <a:round/>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08" name="AutoShape 5"/>
          <p:cNvSpPr/>
          <p:nvPr/>
        </p:nvSpPr>
        <p:spPr>
          <a:xfrm rot="18900000" flipH="1" flipV="1">
            <a:off x="5274720" y="1333440"/>
            <a:ext cx="1641960" cy="1641960"/>
          </a:xfrm>
          <a:prstGeom prst="teardrop">
            <a:avLst>
              <a:gd name="adj" fmla="val 100000"/>
            </a:avLst>
          </a:pr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09" name="AutoShape 8"/>
          <p:cNvSpPr/>
          <p:nvPr/>
        </p:nvSpPr>
        <p:spPr>
          <a:xfrm>
            <a:off x="5818320" y="5524920"/>
            <a:ext cx="555120" cy="81360"/>
          </a:xfrm>
          <a:prstGeom prst="roundRect">
            <a:avLst>
              <a:gd name="adj" fmla="val 12500"/>
            </a:avLst>
          </a:prstGeom>
          <a:solidFill>
            <a:srgbClr val="0084FF"/>
          </a:solidFill>
          <a:ln w="0">
            <a:noFill/>
          </a:ln>
        </p:spPr>
        <p:style>
          <a:lnRef idx="0"/>
          <a:fillRef idx="0"/>
          <a:effectRef idx="0"/>
          <a:fontRef idx="minor"/>
        </p:style>
        <p:txBody>
          <a:bodyPr lIns="90000" tIns="30600" rIns="90000" bIns="30600" anchor="t">
            <a:noAutofit/>
          </a:bodyPr>
          <a:lstStyle/>
          <a:p>
            <a:endParaRPr lang="en-US" sz="1800" b="0" strike="noStrike" spc="-1">
              <a:solidFill>
                <a:srgbClr val="FFFFFF"/>
              </a:solidFill>
              <a:latin typeface="Arial"/>
            </a:endParaRPr>
          </a:p>
        </p:txBody>
      </p:sp>
      <p:sp>
        <p:nvSpPr>
          <p:cNvPr id="210" name="AutoShape 9"/>
          <p:cNvSpPr/>
          <p:nvPr/>
        </p:nvSpPr>
        <p:spPr>
          <a:xfrm rot="18900000" flipH="1" flipV="1">
            <a:off x="1499760" y="1333440"/>
            <a:ext cx="1641960" cy="1641960"/>
          </a:xfrm>
          <a:prstGeom prst="teardrop">
            <a:avLst>
              <a:gd name="adj" fmla="val 100000"/>
            </a:avLst>
          </a:pr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11" name="AutoShape 12"/>
          <p:cNvSpPr/>
          <p:nvPr/>
        </p:nvSpPr>
        <p:spPr>
          <a:xfrm>
            <a:off x="2043360" y="5524920"/>
            <a:ext cx="555120" cy="81360"/>
          </a:xfrm>
          <a:prstGeom prst="roundRect">
            <a:avLst>
              <a:gd name="adj" fmla="val 12500"/>
            </a:avLst>
          </a:prstGeom>
          <a:solidFill>
            <a:srgbClr val="0084FF"/>
          </a:solidFill>
          <a:ln w="0">
            <a:noFill/>
          </a:ln>
        </p:spPr>
        <p:style>
          <a:lnRef idx="0"/>
          <a:fillRef idx="0"/>
          <a:effectRef idx="0"/>
          <a:fontRef idx="minor"/>
        </p:style>
        <p:txBody>
          <a:bodyPr lIns="90000" tIns="30600" rIns="90000" bIns="30600" anchor="t">
            <a:noAutofit/>
          </a:bodyPr>
          <a:lstStyle/>
          <a:p>
            <a:endParaRPr lang="en-US" sz="1800" b="0" strike="noStrike" spc="-1">
              <a:solidFill>
                <a:srgbClr val="FFFFFF"/>
              </a:solidFill>
              <a:latin typeface="Arial"/>
            </a:endParaRPr>
          </a:p>
        </p:txBody>
      </p:sp>
      <p:sp>
        <p:nvSpPr>
          <p:cNvPr id="212" name="AutoShape 13"/>
          <p:cNvSpPr/>
          <p:nvPr/>
        </p:nvSpPr>
        <p:spPr>
          <a:xfrm rot="18900000" flipH="1" flipV="1">
            <a:off x="9040320" y="1333440"/>
            <a:ext cx="1641960" cy="1641960"/>
          </a:xfrm>
          <a:prstGeom prst="teardrop">
            <a:avLst>
              <a:gd name="adj" fmla="val 100000"/>
            </a:avLst>
          </a:pr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13" name="AutoShape 16"/>
          <p:cNvSpPr/>
          <p:nvPr/>
        </p:nvSpPr>
        <p:spPr>
          <a:xfrm>
            <a:off x="9583920" y="5524920"/>
            <a:ext cx="555120" cy="81360"/>
          </a:xfrm>
          <a:prstGeom prst="roundRect">
            <a:avLst>
              <a:gd name="adj" fmla="val 12500"/>
            </a:avLst>
          </a:prstGeom>
          <a:solidFill>
            <a:srgbClr val="0084FF"/>
          </a:solidFill>
          <a:ln w="0">
            <a:noFill/>
          </a:ln>
        </p:spPr>
        <p:style>
          <a:lnRef idx="0"/>
          <a:fillRef idx="0"/>
          <a:effectRef idx="0"/>
          <a:fontRef idx="minor"/>
        </p:style>
        <p:txBody>
          <a:bodyPr lIns="90000" tIns="30600" rIns="90000" bIns="30600" anchor="t">
            <a:noAutofit/>
          </a:bodyPr>
          <a:lstStyle/>
          <a:p>
            <a:endParaRPr lang="en-US" sz="1800" b="0" strike="noStrike" spc="-1">
              <a:solidFill>
                <a:srgbClr val="FFFFFF"/>
              </a:solidFill>
              <a:latin typeface="Arial"/>
            </a:endParaRPr>
          </a:p>
        </p:txBody>
      </p:sp>
      <p:sp>
        <p:nvSpPr>
          <p:cNvPr id="214" name="Picture 17"/>
          <p:cNvSpPr/>
          <p:nvPr/>
        </p:nvSpPr>
        <p:spPr>
          <a:xfrm>
            <a:off x="1583280" y="1416600"/>
            <a:ext cx="1474920" cy="1474920"/>
          </a:xfrm>
          <a:prstGeom prst="ellipse">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215" name="Picture 18"/>
          <p:cNvSpPr/>
          <p:nvPr/>
        </p:nvSpPr>
        <p:spPr>
          <a:xfrm>
            <a:off x="5358240" y="1416600"/>
            <a:ext cx="1474920" cy="1474920"/>
          </a:xfrm>
          <a:prstGeom prst="ellipse">
            <a:avLst/>
          </a:prstGeom>
          <a:blipFill rotWithShape="0">
            <a:blip r:embed="rId3"/>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216" name="Picture 19"/>
          <p:cNvSpPr/>
          <p:nvPr/>
        </p:nvSpPr>
        <p:spPr>
          <a:xfrm>
            <a:off x="9120960" y="1416600"/>
            <a:ext cx="1474920" cy="1474920"/>
          </a:xfrm>
          <a:prstGeom prst="ellipse">
            <a:avLst/>
          </a:prstGeom>
          <a:blipFill rotWithShape="0">
            <a:blip r:embed="rId4"/>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217" name="矩形 28"/>
          <p:cNvSpPr/>
          <p:nvPr/>
        </p:nvSpPr>
        <p:spPr>
          <a:xfrm>
            <a:off x="4493880" y="33897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18" name="content.2.title"/>
          <p:cNvSpPr/>
          <p:nvPr/>
        </p:nvSpPr>
        <p:spPr>
          <a:xfrm>
            <a:off x="4494600" y="3555360"/>
            <a:ext cx="321480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rgbClr val="0084FF"/>
                </a:solidFill>
                <a:latin typeface="微软雅黑"/>
                <a:ea typeface="微软雅黑"/>
              </a:rPr>
              <a:t>作用机制</a:t>
            </a:r>
            <a:endParaRPr lang="en-US" sz="2000" b="0" strike="noStrike" spc="-1">
              <a:solidFill>
                <a:srgbClr val="000000"/>
              </a:solidFill>
              <a:latin typeface="Arial"/>
            </a:endParaRPr>
          </a:p>
        </p:txBody>
      </p:sp>
      <p:sp>
        <p:nvSpPr>
          <p:cNvPr id="219" name="content.2.content"/>
          <p:cNvSpPr/>
          <p:nvPr/>
        </p:nvSpPr>
        <p:spPr>
          <a:xfrm>
            <a:off x="4600080" y="4031640"/>
            <a:ext cx="3042000" cy="140472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dk1">
                    <a:lumMod val="85000"/>
                    <a:lumOff val="15000"/>
                  </a:schemeClr>
                </a:solidFill>
                <a:latin typeface="微软雅黑"/>
                <a:ea typeface="微软雅黑"/>
              </a:rPr>
              <a:t>影响神经递质水平</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dk1">
                    <a:lumMod val="85000"/>
                    <a:lumOff val="15000"/>
                  </a:schemeClr>
                </a:solidFill>
                <a:latin typeface="微软雅黑"/>
                <a:ea typeface="微软雅黑"/>
              </a:rPr>
              <a:t>调节大脑化学物质</a:t>
            </a:r>
            <a:endParaRPr lang="en-US" sz="1600" b="0" strike="noStrike" spc="-1">
              <a:solidFill>
                <a:srgbClr val="000000"/>
              </a:solidFill>
              <a:latin typeface="Arial"/>
            </a:endParaRPr>
          </a:p>
        </p:txBody>
      </p:sp>
      <p:sp>
        <p:nvSpPr>
          <p:cNvPr id="220" name="矩形 33"/>
          <p:cNvSpPr/>
          <p:nvPr/>
        </p:nvSpPr>
        <p:spPr>
          <a:xfrm>
            <a:off x="7162200" y="33897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21" name="content.3.title"/>
          <p:cNvSpPr/>
          <p:nvPr/>
        </p:nvSpPr>
        <p:spPr>
          <a:xfrm>
            <a:off x="8301240" y="3517200"/>
            <a:ext cx="319104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rgbClr val="0084FF"/>
                </a:solidFill>
                <a:latin typeface="微软雅黑"/>
                <a:ea typeface="微软雅黑"/>
              </a:rPr>
              <a:t>注意事项</a:t>
            </a:r>
            <a:endParaRPr lang="en-US" sz="2000" b="0" strike="noStrike" spc="-1">
              <a:solidFill>
                <a:srgbClr val="000000"/>
              </a:solidFill>
              <a:latin typeface="Arial"/>
            </a:endParaRPr>
          </a:p>
        </p:txBody>
      </p:sp>
      <p:sp>
        <p:nvSpPr>
          <p:cNvPr id="222" name="content.3.content"/>
          <p:cNvSpPr/>
          <p:nvPr/>
        </p:nvSpPr>
        <p:spPr>
          <a:xfrm>
            <a:off x="8301960" y="4000680"/>
            <a:ext cx="3122640" cy="143604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dk1">
                    <a:lumMod val="85000"/>
                    <a:lumOff val="15000"/>
                  </a:schemeClr>
                </a:solidFill>
                <a:latin typeface="微软雅黑"/>
                <a:ea typeface="微软雅黑"/>
              </a:rPr>
              <a:t>遵医嘱使用</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dk1">
                    <a:lumMod val="85000"/>
                    <a:lumOff val="15000"/>
                  </a:schemeClr>
                </a:solidFill>
                <a:latin typeface="微软雅黑"/>
                <a:ea typeface="微软雅黑"/>
              </a:rPr>
              <a:t>避免过量服用</a:t>
            </a:r>
            <a:endParaRPr lang="en-US" sz="1600" b="0" strike="noStrike" spc="-1">
              <a:solidFill>
                <a:srgbClr val="000000"/>
              </a:solidFill>
              <a:latin typeface="Arial"/>
            </a:endParaRPr>
          </a:p>
        </p:txBody>
      </p:sp>
      <p:sp>
        <p:nvSpPr>
          <p:cNvPr id="223" name="矩形 38"/>
          <p:cNvSpPr/>
          <p:nvPr/>
        </p:nvSpPr>
        <p:spPr>
          <a:xfrm>
            <a:off x="9895680" y="33897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24" name="PlaceHolder 1"/>
          <p:cNvSpPr>
            <a:spLocks noGrp="1"/>
          </p:cNvSpPr>
          <p:nvPr>
            <p:ph type="title" idx="4294967295"/>
          </p:nvPr>
        </p:nvSpPr>
        <p:spPr>
          <a:xfrm>
            <a:off x="1026000" y="2412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000" b="1" strike="noStrike" spc="299">
                <a:solidFill>
                  <a:srgbClr val="0084FF"/>
                </a:solidFill>
                <a:latin typeface="Arial"/>
                <a:ea typeface="微软雅黑"/>
              </a:rPr>
              <a:t>药物治疗</a:t>
            </a:r>
            <a:endParaRPr lang="en-US" sz="3000" b="0" strike="noStrike" spc="-1">
              <a:solidFill>
                <a:schemeClr val="dk1"/>
              </a:solidFill>
              <a:latin typeface="Arial"/>
            </a:endParaRPr>
          </a:p>
        </p:txBody>
      </p:sp>
      <p:sp>
        <p:nvSpPr>
          <p:cNvPr id="225" name="矩形 19"/>
          <p:cNvSpPr/>
          <p:nvPr/>
        </p:nvSpPr>
        <p:spPr>
          <a:xfrm>
            <a:off x="1683360" y="33897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26" name="content.1.title"/>
          <p:cNvSpPr/>
          <p:nvPr/>
        </p:nvSpPr>
        <p:spPr>
          <a:xfrm>
            <a:off x="745560" y="3546000"/>
            <a:ext cx="318096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rgbClr val="0084FF"/>
                </a:solidFill>
                <a:latin typeface="微软雅黑"/>
                <a:ea typeface="微软雅黑"/>
              </a:rPr>
              <a:t>抗焦虑药物种类</a:t>
            </a:r>
            <a:endParaRPr lang="en-US" sz="2000" b="0" strike="noStrike" spc="-1">
              <a:solidFill>
                <a:srgbClr val="000000"/>
              </a:solidFill>
              <a:latin typeface="Arial"/>
            </a:endParaRPr>
          </a:p>
        </p:txBody>
      </p:sp>
      <p:sp>
        <p:nvSpPr>
          <p:cNvPr id="227" name="content.1.content"/>
          <p:cNvSpPr/>
          <p:nvPr/>
        </p:nvSpPr>
        <p:spPr>
          <a:xfrm>
            <a:off x="850320" y="4005720"/>
            <a:ext cx="3076920" cy="143172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dk1">
                    <a:lumMod val="85000"/>
                    <a:lumOff val="15000"/>
                  </a:schemeClr>
                </a:solidFill>
                <a:latin typeface="微软雅黑"/>
                <a:ea typeface="微软雅黑"/>
              </a:rPr>
              <a:t>选择适合患者的药物</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dk1">
                    <a:lumMod val="85000"/>
                    <a:lumOff val="15000"/>
                  </a:schemeClr>
                </a:solidFill>
                <a:latin typeface="微软雅黑"/>
                <a:ea typeface="微软雅黑"/>
              </a:rPr>
              <a:t>根据症状选择药物类型</a:t>
            </a:r>
            <a:endParaRPr lang="en-US" sz="1600" b="0" strike="noStrike" spc="-1">
              <a:solidFill>
                <a:srgbClr val="000000"/>
              </a:solidFill>
              <a:latin typeface="Arial"/>
            </a:endParaRPr>
          </a:p>
        </p:txBody>
      </p:sp>
      <p:grpSp>
        <p:nvGrpSpPr>
          <p:cNvPr id="228" name="Group 15"/>
          <p:cNvGrpSpPr/>
          <p:nvPr/>
        </p:nvGrpSpPr>
        <p:grpSpPr>
          <a:xfrm>
            <a:off x="435960" y="378720"/>
            <a:ext cx="515160" cy="439560"/>
            <a:chOff x="435960" y="378720"/>
            <a:chExt cx="515160" cy="439560"/>
          </a:xfrm>
        </p:grpSpPr>
        <p:sp>
          <p:nvSpPr>
            <p:cNvPr id="229" name="AutoShape 16"/>
            <p:cNvSpPr/>
            <p:nvPr/>
          </p:nvSpPr>
          <p:spPr>
            <a:xfrm>
              <a:off x="435960" y="3787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30" name="AutoShape 17"/>
            <p:cNvSpPr/>
            <p:nvPr/>
          </p:nvSpPr>
          <p:spPr>
            <a:xfrm>
              <a:off x="555840" y="3852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31" name="AutoShape 18"/>
            <p:cNvSpPr/>
            <p:nvPr/>
          </p:nvSpPr>
          <p:spPr>
            <a:xfrm>
              <a:off x="669960" y="3870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32" name="AutoShape 19"/>
            <p:cNvSpPr/>
            <p:nvPr/>
          </p:nvSpPr>
          <p:spPr>
            <a:xfrm>
              <a:off x="780840" y="39600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33" name="AutoShape 20"/>
            <p:cNvSpPr/>
            <p:nvPr/>
          </p:nvSpPr>
          <p:spPr>
            <a:xfrm>
              <a:off x="885960" y="39204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234" name="AutoShape 21"/>
            <p:cNvSpPr/>
            <p:nvPr/>
          </p:nvSpPr>
          <p:spPr>
            <a:xfrm>
              <a:off x="435960" y="4964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35" name="AutoShape 22"/>
            <p:cNvSpPr/>
            <p:nvPr/>
          </p:nvSpPr>
          <p:spPr>
            <a:xfrm>
              <a:off x="555840" y="50328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36" name="AutoShape 23"/>
            <p:cNvSpPr/>
            <p:nvPr/>
          </p:nvSpPr>
          <p:spPr>
            <a:xfrm>
              <a:off x="669960" y="5047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37" name="AutoShape 24"/>
            <p:cNvSpPr/>
            <p:nvPr/>
          </p:nvSpPr>
          <p:spPr>
            <a:xfrm>
              <a:off x="780840" y="5137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38" name="AutoShape 25"/>
            <p:cNvSpPr/>
            <p:nvPr/>
          </p:nvSpPr>
          <p:spPr>
            <a:xfrm>
              <a:off x="885960" y="5097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239" name="AutoShape 26"/>
            <p:cNvSpPr/>
            <p:nvPr/>
          </p:nvSpPr>
          <p:spPr>
            <a:xfrm>
              <a:off x="435960" y="6145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40" name="AutoShape 27"/>
            <p:cNvSpPr/>
            <p:nvPr/>
          </p:nvSpPr>
          <p:spPr>
            <a:xfrm>
              <a:off x="555840" y="6210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41" name="AutoShape 28"/>
            <p:cNvSpPr/>
            <p:nvPr/>
          </p:nvSpPr>
          <p:spPr>
            <a:xfrm>
              <a:off x="669960" y="6228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42" name="AutoShape 29"/>
            <p:cNvSpPr/>
            <p:nvPr/>
          </p:nvSpPr>
          <p:spPr>
            <a:xfrm>
              <a:off x="780840" y="63144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43" name="AutoShape 30"/>
            <p:cNvSpPr/>
            <p:nvPr/>
          </p:nvSpPr>
          <p:spPr>
            <a:xfrm>
              <a:off x="885960" y="6274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244" name="AutoShape 31"/>
            <p:cNvSpPr/>
            <p:nvPr/>
          </p:nvSpPr>
          <p:spPr>
            <a:xfrm>
              <a:off x="435960" y="7322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45" name="AutoShape 32"/>
            <p:cNvSpPr/>
            <p:nvPr/>
          </p:nvSpPr>
          <p:spPr>
            <a:xfrm>
              <a:off x="555840" y="73872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46" name="AutoShape 33"/>
            <p:cNvSpPr/>
            <p:nvPr/>
          </p:nvSpPr>
          <p:spPr>
            <a:xfrm>
              <a:off x="669960" y="7405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47" name="AutoShape 34"/>
            <p:cNvSpPr/>
            <p:nvPr/>
          </p:nvSpPr>
          <p:spPr>
            <a:xfrm>
              <a:off x="780840" y="7495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48" name="AutoShape 35"/>
            <p:cNvSpPr/>
            <p:nvPr/>
          </p:nvSpPr>
          <p:spPr>
            <a:xfrm>
              <a:off x="885960" y="74520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4">
            <a:alphaModFix amt="78000"/>
          </a:blip>
          <a:stretch>
            <a:fillRect/>
          </a:stretch>
        </a:blipFill>
      </p:bgPr>
    </p:bg>
    <p:spTree>
      <p:nvGrpSpPr>
        <p:cNvPr id="1" name=""/>
        <p:cNvGrpSpPr/>
        <p:nvPr/>
      </p:nvGrpSpPr>
      <p:grpSpPr>
        <a:xfrm>
          <a:off x="0" y="0"/>
          <a:ext cx="0" cy="0"/>
        </a:xfrm>
      </p:grpSpPr>
      <p:sp>
        <p:nvSpPr>
          <p:cNvPr id="249" name="AutoShape 3"/>
          <p:cNvSpPr/>
          <p:nvPr/>
        </p:nvSpPr>
        <p:spPr>
          <a:xfrm>
            <a:off x="6866280" y="1243800"/>
            <a:ext cx="5325480" cy="4881600"/>
          </a:xfrm>
          <a:prstGeom prst="rect">
            <a:avLst/>
          </a:prstGeom>
          <a:solidFill>
            <a:srgbClr val="0084FF">
              <a:alpha val="8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50" name="PlaceHolder 1"/>
          <p:cNvSpPr>
            <a:spLocks noGrp="1"/>
          </p:cNvSpPr>
          <p:nvPr>
            <p:ph type="title" idx="4294967295"/>
          </p:nvPr>
        </p:nvSpPr>
        <p:spPr>
          <a:xfrm>
            <a:off x="1035720" y="306000"/>
            <a:ext cx="9040680" cy="540720"/>
          </a:xfrm>
          <a:prstGeom prst="rect">
            <a:avLst/>
          </a:prstGeom>
          <a:noFill/>
          <a:ln w="0">
            <a:noFill/>
          </a:ln>
        </p:spPr>
        <p:txBody>
          <a:bodyPr lIns="0" tIns="0" rIns="0" bIns="0" anchor="b">
            <a:normAutofit/>
          </a:bodyPr>
          <a:lstStyle/>
          <a:p>
            <a:pPr indent="0" defTabSz="914400">
              <a:lnSpc>
                <a:spcPct val="100000"/>
              </a:lnSpc>
              <a:buNone/>
            </a:pPr>
            <a:r>
              <a:rPr lang="zh-CN" sz="3000" b="1" strike="noStrike" spc="299">
                <a:solidFill>
                  <a:srgbClr val="0084FF"/>
                </a:solidFill>
                <a:latin typeface="Arial"/>
                <a:ea typeface="微软雅黑"/>
              </a:rPr>
              <a:t>总结</a:t>
            </a:r>
            <a:endParaRPr lang="en-US" sz="3000" b="0" strike="noStrike" spc="-1">
              <a:solidFill>
                <a:schemeClr val="dk1"/>
              </a:solidFill>
              <a:latin typeface="Arial"/>
            </a:endParaRPr>
          </a:p>
        </p:txBody>
      </p:sp>
      <p:sp>
        <p:nvSpPr>
          <p:cNvPr id="251" name="content"/>
          <p:cNvSpPr/>
          <p:nvPr/>
        </p:nvSpPr>
        <p:spPr>
          <a:xfrm>
            <a:off x="7780680" y="1536120"/>
            <a:ext cx="4036320" cy="37854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1800" b="0" strike="noStrike" spc="-1">
                <a:solidFill>
                  <a:schemeClr val="lt1"/>
                </a:solidFill>
                <a:latin typeface="微软雅黑"/>
                <a:ea typeface="微软雅黑"/>
              </a:rPr>
              <a:t>综上所述，焦虑障碍护理需要综合运用评估和诊断、药物治疗、心理治疗以及生活方式干预等措施。通过多种手段的配合，可以有效帮助患者减轻焦虑情绪，提升生活质量。医护人员在进行护理时需要根据患者的实际情况，选择合适的护理方法，为患者提供全面的护理服务。</a:t>
            </a:r>
            <a:endParaRPr lang="en-US" sz="1800" b="0" strike="noStrike" spc="-1">
              <a:solidFill>
                <a:srgbClr val="000000"/>
              </a:solidFill>
              <a:latin typeface="Arial"/>
            </a:endParaRPr>
          </a:p>
        </p:txBody>
      </p:sp>
      <p:grpSp>
        <p:nvGrpSpPr>
          <p:cNvPr id="252" name="Group 15"/>
          <p:cNvGrpSpPr/>
          <p:nvPr/>
        </p:nvGrpSpPr>
        <p:grpSpPr>
          <a:xfrm>
            <a:off x="435960" y="378720"/>
            <a:ext cx="515160" cy="439560"/>
            <a:chOff x="435960" y="378720"/>
            <a:chExt cx="515160" cy="439560"/>
          </a:xfrm>
        </p:grpSpPr>
        <p:sp>
          <p:nvSpPr>
            <p:cNvPr id="253" name="AutoShape 16"/>
            <p:cNvSpPr/>
            <p:nvPr/>
          </p:nvSpPr>
          <p:spPr>
            <a:xfrm>
              <a:off x="435960" y="3787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54" name="AutoShape 17"/>
            <p:cNvSpPr/>
            <p:nvPr/>
          </p:nvSpPr>
          <p:spPr>
            <a:xfrm>
              <a:off x="555840" y="3852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55" name="AutoShape 18"/>
            <p:cNvSpPr/>
            <p:nvPr/>
          </p:nvSpPr>
          <p:spPr>
            <a:xfrm>
              <a:off x="669960" y="3870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56" name="AutoShape 19"/>
            <p:cNvSpPr/>
            <p:nvPr/>
          </p:nvSpPr>
          <p:spPr>
            <a:xfrm>
              <a:off x="780840" y="39600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57" name="AutoShape 20"/>
            <p:cNvSpPr/>
            <p:nvPr/>
          </p:nvSpPr>
          <p:spPr>
            <a:xfrm>
              <a:off x="885960" y="39204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258" name="AutoShape 21"/>
            <p:cNvSpPr/>
            <p:nvPr/>
          </p:nvSpPr>
          <p:spPr>
            <a:xfrm>
              <a:off x="435960" y="4964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59" name="AutoShape 22"/>
            <p:cNvSpPr/>
            <p:nvPr/>
          </p:nvSpPr>
          <p:spPr>
            <a:xfrm>
              <a:off x="555840" y="50328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60" name="AutoShape 23"/>
            <p:cNvSpPr/>
            <p:nvPr/>
          </p:nvSpPr>
          <p:spPr>
            <a:xfrm>
              <a:off x="669960" y="5047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61" name="AutoShape 24"/>
            <p:cNvSpPr/>
            <p:nvPr/>
          </p:nvSpPr>
          <p:spPr>
            <a:xfrm>
              <a:off x="780840" y="5137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62" name="AutoShape 25"/>
            <p:cNvSpPr/>
            <p:nvPr/>
          </p:nvSpPr>
          <p:spPr>
            <a:xfrm>
              <a:off x="885960" y="5097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263" name="AutoShape 26"/>
            <p:cNvSpPr/>
            <p:nvPr/>
          </p:nvSpPr>
          <p:spPr>
            <a:xfrm>
              <a:off x="435960" y="6145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64" name="AutoShape 27"/>
            <p:cNvSpPr/>
            <p:nvPr/>
          </p:nvSpPr>
          <p:spPr>
            <a:xfrm>
              <a:off x="555840" y="6210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65" name="AutoShape 28"/>
            <p:cNvSpPr/>
            <p:nvPr/>
          </p:nvSpPr>
          <p:spPr>
            <a:xfrm>
              <a:off x="669960" y="6228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66" name="AutoShape 29"/>
            <p:cNvSpPr/>
            <p:nvPr/>
          </p:nvSpPr>
          <p:spPr>
            <a:xfrm>
              <a:off x="780840" y="63144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67" name="AutoShape 30"/>
            <p:cNvSpPr/>
            <p:nvPr/>
          </p:nvSpPr>
          <p:spPr>
            <a:xfrm>
              <a:off x="885960" y="6274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268" name="AutoShape 31"/>
            <p:cNvSpPr/>
            <p:nvPr/>
          </p:nvSpPr>
          <p:spPr>
            <a:xfrm>
              <a:off x="435960" y="7322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69" name="AutoShape 32"/>
            <p:cNvSpPr/>
            <p:nvPr/>
          </p:nvSpPr>
          <p:spPr>
            <a:xfrm>
              <a:off x="555840" y="73872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70" name="AutoShape 33"/>
            <p:cNvSpPr/>
            <p:nvPr/>
          </p:nvSpPr>
          <p:spPr>
            <a:xfrm>
              <a:off x="669960" y="7405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71" name="AutoShape 34"/>
            <p:cNvSpPr/>
            <p:nvPr/>
          </p:nvSpPr>
          <p:spPr>
            <a:xfrm>
              <a:off x="780840" y="7495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72" name="AutoShape 35"/>
            <p:cNvSpPr/>
            <p:nvPr/>
          </p:nvSpPr>
          <p:spPr>
            <a:xfrm>
              <a:off x="885960" y="74520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grpSp>
      <p:pic>
        <p:nvPicPr>
          <p:cNvPr id="273" name="图片 99" descr="C:/Users/Administrator/Desktop/ppt模板/图片素材/image2709229.pngimage2709229"/>
          <p:cNvPicPr/>
          <p:nvPr/>
        </p:nvPicPr>
        <p:blipFill>
          <a:blip r:embed="rId3"/>
          <a:srcRect t="12343" b="12343"/>
          <a:stretch>
            <a:fillRect/>
          </a:stretch>
        </p:blipFill>
        <p:spPr>
          <a:xfrm>
            <a:off x="1297800" y="2489040"/>
            <a:ext cx="5830920" cy="3636360"/>
          </a:xfrm>
          <a:prstGeom prst="rect">
            <a:avLst/>
          </a:prstGeom>
          <a:ln w="9525">
            <a:noFill/>
          </a:ln>
        </p:spPr>
      </p:pic>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274" name="PlaceHolder 1"/>
          <p:cNvSpPr>
            <a:spLocks noGrp="1"/>
          </p:cNvSpPr>
          <p:nvPr>
            <p:ph/>
          </p:nvPr>
        </p:nvSpPr>
        <p:spPr>
          <a:xfrm>
            <a:off x="654840" y="2055600"/>
            <a:ext cx="10731240" cy="944640"/>
          </a:xfrm>
          <a:prstGeom prst="rect">
            <a:avLst/>
          </a:prstGeom>
          <a:noFill/>
          <a:ln w="0">
            <a:noFill/>
          </a:ln>
        </p:spPr>
        <p:txBody>
          <a:bodyPr lIns="90000" tIns="46800" rIns="90000" bIns="46800" anchor="t">
            <a:noAutofit/>
          </a:bodyPr>
          <a:lstStyle/>
          <a:p>
            <a:pPr indent="0" algn="ctr" defTabSz="914400">
              <a:lnSpc>
                <a:spcPct val="130000"/>
              </a:lnSpc>
              <a:spcAft>
                <a:spcPts val="1001"/>
              </a:spcAft>
              <a:buNone/>
              <a:tabLst>
                <a:tab pos="0"/>
              </a:tabLst>
            </a:pPr>
            <a:r>
              <a:rPr lang="en-US" sz="6600" b="1" strike="noStrike" spc="148">
                <a:solidFill>
                  <a:srgbClr val="0084FF"/>
                </a:solidFill>
                <a:latin typeface="Arial"/>
                <a:ea typeface="微软雅黑"/>
              </a:rPr>
              <a:t>03</a:t>
            </a:r>
            <a:endParaRPr lang="en-US" sz="6600" b="0" strike="noStrike" spc="148">
              <a:solidFill>
                <a:schemeClr val="dk1">
                  <a:lumMod val="65000"/>
                  <a:lumOff val="35000"/>
                </a:schemeClr>
              </a:solidFill>
              <a:latin typeface="Arial"/>
            </a:endParaRPr>
          </a:p>
        </p:txBody>
      </p:sp>
      <p:sp>
        <p:nvSpPr>
          <p:cNvPr id="275" name="PlaceHolder 2"/>
          <p:cNvSpPr>
            <a:spLocks noGrp="1"/>
          </p:cNvSpPr>
          <p:nvPr>
            <p:ph type="title" idx="4294967295"/>
          </p:nvPr>
        </p:nvSpPr>
        <p:spPr>
          <a:xfrm>
            <a:off x="313560" y="3665160"/>
            <a:ext cx="11486160" cy="992160"/>
          </a:xfrm>
          <a:prstGeom prst="rect">
            <a:avLst/>
          </a:prstGeom>
          <a:noFill/>
          <a:ln w="0">
            <a:noFill/>
          </a:ln>
        </p:spPr>
        <p:txBody>
          <a:bodyPr lIns="90000" tIns="47160" rIns="90000" bIns="47160" anchor="ctr">
            <a:noAutofit/>
          </a:bodyPr>
          <a:lstStyle/>
          <a:p>
            <a:pPr indent="0" algn="ctr" defTabSz="914400">
              <a:lnSpc>
                <a:spcPct val="100000"/>
              </a:lnSpc>
              <a:buNone/>
            </a:pPr>
            <a:r>
              <a:rPr lang="zh-CN" sz="4000" b="1" strike="noStrike" spc="299">
                <a:solidFill>
                  <a:schemeClr val="dk1"/>
                </a:solidFill>
                <a:latin typeface="Arial"/>
                <a:ea typeface="微软雅黑"/>
              </a:rPr>
              <a:t>第</a:t>
            </a:r>
            <a:r>
              <a:rPr lang="en-US" sz="4000" b="1" strike="noStrike" spc="299">
                <a:solidFill>
                  <a:schemeClr val="dk1"/>
                </a:solidFill>
                <a:latin typeface="Arial"/>
                <a:ea typeface="微软雅黑"/>
              </a:rPr>
              <a:t>3</a:t>
            </a:r>
            <a:r>
              <a:rPr lang="zh-CN" sz="4000" b="1" strike="noStrike" spc="299">
                <a:solidFill>
                  <a:schemeClr val="dk1"/>
                </a:solidFill>
                <a:latin typeface="Arial"/>
                <a:ea typeface="微软雅黑"/>
              </a:rPr>
              <a:t>章 护理查房重点</a:t>
            </a:r>
            <a:endParaRPr lang="en-US" sz="4000" b="0" strike="noStrike" spc="-1">
              <a:solidFill>
                <a:schemeClr val="dk1"/>
              </a:solidFill>
              <a:latin typeface="Arial"/>
            </a:endParaRPr>
          </a:p>
        </p:txBody>
      </p:sp>
      <p:sp>
        <p:nvSpPr>
          <p:cNvPr id="276"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277" name="AutoShape 3"/>
          <p:cNvSpPr/>
          <p:nvPr/>
        </p:nvSpPr>
        <p:spPr>
          <a:xfrm>
            <a:off x="472320" y="1375560"/>
            <a:ext cx="11246760" cy="4699080"/>
          </a:xfrm>
          <a:prstGeom prst="rect">
            <a:avLst/>
          </a:pr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78" name="AutoShape 5"/>
          <p:cNvSpPr/>
          <p:nvPr/>
        </p:nvSpPr>
        <p:spPr>
          <a:xfrm>
            <a:off x="2499480" y="6236280"/>
            <a:ext cx="9219960" cy="66960"/>
          </a:xfrm>
          <a:prstGeom prst="rect">
            <a:avLst/>
          </a:prstGeom>
          <a:solidFill>
            <a:srgbClr val="0084FF"/>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279" name="AutoShape 6"/>
          <p:cNvSpPr/>
          <p:nvPr/>
        </p:nvSpPr>
        <p:spPr>
          <a:xfrm>
            <a:off x="483840" y="6236280"/>
            <a:ext cx="739800" cy="66960"/>
          </a:xfrm>
          <a:prstGeom prst="rect">
            <a:avLst/>
          </a:prstGeom>
          <a:solidFill>
            <a:srgbClr val="0084FF"/>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280" name="AutoShape 7"/>
          <p:cNvSpPr/>
          <p:nvPr/>
        </p:nvSpPr>
        <p:spPr>
          <a:xfrm>
            <a:off x="1375920" y="6200640"/>
            <a:ext cx="158400" cy="158400"/>
          </a:xfrm>
          <a:prstGeom prst="ellipse">
            <a:avLst/>
          </a:pr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81" name="AutoShape 8"/>
          <p:cNvSpPr/>
          <p:nvPr/>
        </p:nvSpPr>
        <p:spPr>
          <a:xfrm>
            <a:off x="1607040" y="6207120"/>
            <a:ext cx="146880" cy="146880"/>
          </a:xfrm>
          <a:prstGeom prst="ellipse">
            <a:avLst/>
          </a:prstGeom>
          <a:solidFill>
            <a:srgbClr val="0084FF">
              <a:alpha val="8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82" name="AutoShape 9"/>
          <p:cNvSpPr/>
          <p:nvPr/>
        </p:nvSpPr>
        <p:spPr>
          <a:xfrm>
            <a:off x="1827360" y="6213960"/>
            <a:ext cx="135720" cy="135720"/>
          </a:xfrm>
          <a:prstGeom prst="ellipse">
            <a:avLst/>
          </a:prstGeom>
          <a:solidFill>
            <a:srgbClr val="0084FF">
              <a:alpha val="6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83" name="AutoShape 10"/>
          <p:cNvSpPr/>
          <p:nvPr/>
        </p:nvSpPr>
        <p:spPr>
          <a:xfrm>
            <a:off x="2027160" y="6220440"/>
            <a:ext cx="124200" cy="124200"/>
          </a:xfrm>
          <a:prstGeom prst="ellipse">
            <a:avLst/>
          </a:prstGeom>
          <a:solidFill>
            <a:srgbClr val="0084FF">
              <a:alpha val="40000"/>
            </a:srgbClr>
          </a:solidFill>
          <a:ln w="0">
            <a:noFill/>
          </a:ln>
        </p:spPr>
        <p:style>
          <a:lnRef idx="0"/>
          <a:fillRef idx="0"/>
          <a:effectRef idx="0"/>
          <a:fontRef idx="minor"/>
        </p:style>
        <p:txBody>
          <a:bodyPr lIns="90000" tIns="43200" rIns="90000" bIns="43200" anchor="t">
            <a:noAutofit/>
          </a:bodyPr>
          <a:lstStyle/>
          <a:p>
            <a:endParaRPr lang="en-US" sz="1800" b="0" strike="noStrike" spc="-1">
              <a:solidFill>
                <a:srgbClr val="FFFFFF"/>
              </a:solidFill>
              <a:latin typeface="Arial"/>
            </a:endParaRPr>
          </a:p>
        </p:txBody>
      </p:sp>
      <p:sp>
        <p:nvSpPr>
          <p:cNvPr id="284" name="AutoShape 11"/>
          <p:cNvSpPr/>
          <p:nvPr/>
        </p:nvSpPr>
        <p:spPr>
          <a:xfrm>
            <a:off x="2224800" y="6215040"/>
            <a:ext cx="113040" cy="113040"/>
          </a:xfrm>
          <a:prstGeom prst="ellipse">
            <a:avLst/>
          </a:prstGeom>
          <a:solidFill>
            <a:srgbClr val="0084FF">
              <a:alpha val="20000"/>
            </a:srgbClr>
          </a:solidFill>
          <a:ln w="0">
            <a:noFill/>
          </a:ln>
        </p:spPr>
        <p:style>
          <a:lnRef idx="0"/>
          <a:fillRef idx="0"/>
          <a:effectRef idx="0"/>
          <a:fontRef idx="minor"/>
        </p:style>
        <p:txBody>
          <a:bodyPr lIns="90000" tIns="34920" rIns="90000" bIns="34920" anchor="t">
            <a:noAutofit/>
          </a:bodyPr>
          <a:lstStyle/>
          <a:p>
            <a:endParaRPr lang="en-US" sz="1800" b="0" strike="noStrike" spc="-1">
              <a:solidFill>
                <a:srgbClr val="FFFFFF"/>
              </a:solidFill>
              <a:latin typeface="Arial"/>
            </a:endParaRPr>
          </a:p>
        </p:txBody>
      </p:sp>
      <p:sp>
        <p:nvSpPr>
          <p:cNvPr id="285"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86" name="title"/>
          <p:cNvSpPr/>
          <p:nvPr/>
        </p:nvSpPr>
        <p:spPr>
          <a:xfrm>
            <a:off x="1087920" y="203760"/>
            <a:ext cx="8228520" cy="743400"/>
          </a:xfrm>
          <a:prstGeom prst="rect">
            <a:avLst/>
          </a:prstGeom>
          <a:noFill/>
          <a:ln w="0">
            <a:noFill/>
          </a:ln>
        </p:spPr>
        <p:style>
          <a:lnRef idx="0"/>
          <a:fillRef idx="0"/>
          <a:effectRef idx="0"/>
          <a:fontRef idx="minor"/>
        </p:style>
        <p:txBody>
          <a:bodyPr lIns="0" tIns="0" rIns="0" bIns="36360" anchor="b">
            <a:noAutofit/>
          </a:bodyPr>
          <a:lstStyle/>
          <a:p>
            <a:pPr defTabSz="914400">
              <a:lnSpc>
                <a:spcPct val="100000"/>
              </a:lnSpc>
              <a:tabLst>
                <a:tab pos="0"/>
              </a:tabLst>
            </a:pPr>
            <a:r>
              <a:rPr lang="zh-CN" sz="3600" b="1" strike="noStrike" spc="299">
                <a:solidFill>
                  <a:srgbClr val="0084FF"/>
                </a:solidFill>
                <a:latin typeface="Arial"/>
                <a:ea typeface="微软雅黑"/>
              </a:rPr>
              <a:t>病情观察</a:t>
            </a:r>
            <a:endParaRPr lang="en-US" sz="3600" b="0" strike="noStrike" spc="-1">
              <a:solidFill>
                <a:srgbClr val="000000"/>
              </a:solidFill>
              <a:latin typeface="Arial"/>
            </a:endParaRPr>
          </a:p>
        </p:txBody>
      </p:sp>
      <p:sp>
        <p:nvSpPr>
          <p:cNvPr id="287" name="content"/>
          <p:cNvSpPr/>
          <p:nvPr/>
        </p:nvSpPr>
        <p:spPr>
          <a:xfrm>
            <a:off x="946800" y="1982520"/>
            <a:ext cx="5402880" cy="26208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在护理查房时，重点观察患者的焦虑程度、行为表现以及身体症状。这些信息可以帮助护士及时了解患者的状况，及时采取相应措施。</a:t>
            </a:r>
            <a:endParaRPr lang="en-US" sz="1800" b="0" strike="noStrike" spc="-1">
              <a:solidFill>
                <a:srgbClr val="000000"/>
              </a:solidFill>
              <a:latin typeface="Arial"/>
            </a:endParaRPr>
          </a:p>
        </p:txBody>
      </p:sp>
      <p:sp>
        <p:nvSpPr>
          <p:cNvPr id="288"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grpSp>
        <p:nvGrpSpPr>
          <p:cNvPr id="289" name="Group 15"/>
          <p:cNvGrpSpPr/>
          <p:nvPr/>
        </p:nvGrpSpPr>
        <p:grpSpPr>
          <a:xfrm>
            <a:off x="431640" y="396000"/>
            <a:ext cx="514800" cy="439200"/>
            <a:chOff x="431640" y="396000"/>
            <a:chExt cx="514800" cy="439200"/>
          </a:xfrm>
        </p:grpSpPr>
        <p:sp>
          <p:nvSpPr>
            <p:cNvPr id="290" name="AutoShape 16"/>
            <p:cNvSpPr/>
            <p:nvPr/>
          </p:nvSpPr>
          <p:spPr>
            <a:xfrm>
              <a:off x="431640" y="39600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91" name="AutoShape 17"/>
            <p:cNvSpPr/>
            <p:nvPr/>
          </p:nvSpPr>
          <p:spPr>
            <a:xfrm>
              <a:off x="551520" y="40248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92" name="AutoShape 18"/>
            <p:cNvSpPr/>
            <p:nvPr/>
          </p:nvSpPr>
          <p:spPr>
            <a:xfrm>
              <a:off x="665640" y="40428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93" name="AutoShape 19"/>
            <p:cNvSpPr/>
            <p:nvPr/>
          </p:nvSpPr>
          <p:spPr>
            <a:xfrm>
              <a:off x="776160" y="41328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94" name="AutoShape 20"/>
            <p:cNvSpPr/>
            <p:nvPr/>
          </p:nvSpPr>
          <p:spPr>
            <a:xfrm>
              <a:off x="881280" y="4089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295" name="AutoShape 21"/>
            <p:cNvSpPr/>
            <p:nvPr/>
          </p:nvSpPr>
          <p:spPr>
            <a:xfrm>
              <a:off x="431640" y="5137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96" name="AutoShape 22"/>
            <p:cNvSpPr/>
            <p:nvPr/>
          </p:nvSpPr>
          <p:spPr>
            <a:xfrm>
              <a:off x="551520" y="5202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97" name="AutoShape 23"/>
            <p:cNvSpPr/>
            <p:nvPr/>
          </p:nvSpPr>
          <p:spPr>
            <a:xfrm>
              <a:off x="665640" y="5220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98" name="AutoShape 24"/>
            <p:cNvSpPr/>
            <p:nvPr/>
          </p:nvSpPr>
          <p:spPr>
            <a:xfrm>
              <a:off x="776160" y="53100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99" name="AutoShape 25"/>
            <p:cNvSpPr/>
            <p:nvPr/>
          </p:nvSpPr>
          <p:spPr>
            <a:xfrm>
              <a:off x="881280" y="5266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300" name="AutoShape 26"/>
            <p:cNvSpPr/>
            <p:nvPr/>
          </p:nvSpPr>
          <p:spPr>
            <a:xfrm>
              <a:off x="431640" y="6314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301" name="AutoShape 27"/>
            <p:cNvSpPr/>
            <p:nvPr/>
          </p:nvSpPr>
          <p:spPr>
            <a:xfrm>
              <a:off x="551520" y="63792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302" name="AutoShape 28"/>
            <p:cNvSpPr/>
            <p:nvPr/>
          </p:nvSpPr>
          <p:spPr>
            <a:xfrm>
              <a:off x="665640" y="6397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303" name="AutoShape 29"/>
            <p:cNvSpPr/>
            <p:nvPr/>
          </p:nvSpPr>
          <p:spPr>
            <a:xfrm>
              <a:off x="776160" y="6487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304" name="AutoShape 30"/>
            <p:cNvSpPr/>
            <p:nvPr/>
          </p:nvSpPr>
          <p:spPr>
            <a:xfrm>
              <a:off x="881280" y="6447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305" name="AutoShape 31"/>
            <p:cNvSpPr/>
            <p:nvPr/>
          </p:nvSpPr>
          <p:spPr>
            <a:xfrm>
              <a:off x="431640" y="74916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306" name="AutoShape 32"/>
            <p:cNvSpPr/>
            <p:nvPr/>
          </p:nvSpPr>
          <p:spPr>
            <a:xfrm>
              <a:off x="551520" y="7560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307" name="AutoShape 33"/>
            <p:cNvSpPr/>
            <p:nvPr/>
          </p:nvSpPr>
          <p:spPr>
            <a:xfrm>
              <a:off x="665640" y="75744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308" name="AutoShape 34"/>
            <p:cNvSpPr/>
            <p:nvPr/>
          </p:nvSpPr>
          <p:spPr>
            <a:xfrm>
              <a:off x="776160" y="76644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309" name="AutoShape 35"/>
            <p:cNvSpPr/>
            <p:nvPr/>
          </p:nvSpPr>
          <p:spPr>
            <a:xfrm>
              <a:off x="881280" y="7624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grpSp>
      <p:sp>
        <p:nvSpPr>
          <p:cNvPr id="310" name="Picture 4"/>
          <p:cNvSpPr/>
          <p:nvPr/>
        </p:nvSpPr>
        <p:spPr>
          <a:xfrm>
            <a:off x="7939080" y="835560"/>
            <a:ext cx="3679560" cy="490608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311" name="流程图: 终止 9"/>
          <p:cNvSpPr/>
          <p:nvPr/>
        </p:nvSpPr>
        <p:spPr>
          <a:xfrm>
            <a:off x="4654440" y="4053960"/>
            <a:ext cx="3498480" cy="939600"/>
          </a:xfrm>
          <a:prstGeom prst="flowChartTerminator">
            <a:avLst/>
          </a:prstGeom>
          <a:solidFill>
            <a:srgbClr val="0084FF"/>
          </a:solid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312" name="流程图: 终止 8"/>
          <p:cNvSpPr/>
          <p:nvPr/>
        </p:nvSpPr>
        <p:spPr>
          <a:xfrm>
            <a:off x="744840" y="4053960"/>
            <a:ext cx="3498480" cy="939600"/>
          </a:xfrm>
          <a:prstGeom prst="flowChartTerminator">
            <a:avLst/>
          </a:prstGeom>
          <a:solidFill>
            <a:srgbClr val="0084FF"/>
          </a:solid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313" name="流程图: 终止 7"/>
          <p:cNvSpPr/>
          <p:nvPr/>
        </p:nvSpPr>
        <p:spPr>
          <a:xfrm>
            <a:off x="4654440" y="1379160"/>
            <a:ext cx="3498480" cy="939600"/>
          </a:xfrm>
          <a:prstGeom prst="flowChartTerminator">
            <a:avLst/>
          </a:prstGeom>
          <a:solidFill>
            <a:srgbClr val="0084FF"/>
          </a:solid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314" name="流程图: 终止 3"/>
          <p:cNvSpPr/>
          <p:nvPr/>
        </p:nvSpPr>
        <p:spPr>
          <a:xfrm>
            <a:off x="744840" y="1379160"/>
            <a:ext cx="3498480" cy="939600"/>
          </a:xfrm>
          <a:prstGeom prst="flowChartTerminator">
            <a:avLst/>
          </a:prstGeom>
          <a:solidFill>
            <a:srgbClr val="0084FF"/>
          </a:solid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315" name="PlaceHolder 1"/>
          <p:cNvSpPr>
            <a:spLocks noGrp="1"/>
          </p:cNvSpPr>
          <p:nvPr>
            <p:ph type="title" idx="4294967295"/>
          </p:nvPr>
        </p:nvSpPr>
        <p:spPr>
          <a:xfrm>
            <a:off x="1026000" y="2412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000" b="1" strike="noStrike" spc="299">
                <a:solidFill>
                  <a:srgbClr val="0084FF"/>
                </a:solidFill>
                <a:latin typeface="Arial"/>
                <a:ea typeface="微软雅黑"/>
              </a:rPr>
              <a:t>心理疏导</a:t>
            </a:r>
            <a:endParaRPr lang="en-US" sz="3000" b="0" strike="noStrike" spc="-1">
              <a:solidFill>
                <a:schemeClr val="dk1"/>
              </a:solidFill>
              <a:latin typeface="Arial"/>
            </a:endParaRPr>
          </a:p>
        </p:txBody>
      </p:sp>
      <p:grpSp>
        <p:nvGrpSpPr>
          <p:cNvPr id="316" name="Group 15"/>
          <p:cNvGrpSpPr/>
          <p:nvPr/>
        </p:nvGrpSpPr>
        <p:grpSpPr>
          <a:xfrm>
            <a:off x="435960" y="378720"/>
            <a:ext cx="515160" cy="439560"/>
            <a:chOff x="435960" y="378720"/>
            <a:chExt cx="515160" cy="439560"/>
          </a:xfrm>
        </p:grpSpPr>
        <p:sp>
          <p:nvSpPr>
            <p:cNvPr id="317" name="AutoShape 16"/>
            <p:cNvSpPr/>
            <p:nvPr/>
          </p:nvSpPr>
          <p:spPr>
            <a:xfrm>
              <a:off x="435960" y="3787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318" name="AutoShape 17"/>
            <p:cNvSpPr/>
            <p:nvPr/>
          </p:nvSpPr>
          <p:spPr>
            <a:xfrm>
              <a:off x="555840" y="3852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319" name="AutoShape 18"/>
            <p:cNvSpPr/>
            <p:nvPr/>
          </p:nvSpPr>
          <p:spPr>
            <a:xfrm>
              <a:off x="669960" y="3870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320" name="AutoShape 19"/>
            <p:cNvSpPr/>
            <p:nvPr/>
          </p:nvSpPr>
          <p:spPr>
            <a:xfrm>
              <a:off x="780840" y="39600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321" name="AutoShape 20"/>
            <p:cNvSpPr/>
            <p:nvPr/>
          </p:nvSpPr>
          <p:spPr>
            <a:xfrm>
              <a:off x="885960" y="39204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322" name="AutoShape 21"/>
            <p:cNvSpPr/>
            <p:nvPr/>
          </p:nvSpPr>
          <p:spPr>
            <a:xfrm>
              <a:off x="435960" y="4964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323" name="AutoShape 22"/>
            <p:cNvSpPr/>
            <p:nvPr/>
          </p:nvSpPr>
          <p:spPr>
            <a:xfrm>
              <a:off x="555840" y="50328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324" name="AutoShape 23"/>
            <p:cNvSpPr/>
            <p:nvPr/>
          </p:nvSpPr>
          <p:spPr>
            <a:xfrm>
              <a:off x="669960" y="5047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325" name="AutoShape 24"/>
            <p:cNvSpPr/>
            <p:nvPr/>
          </p:nvSpPr>
          <p:spPr>
            <a:xfrm>
              <a:off x="780840" y="5137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326" name="AutoShape 25"/>
            <p:cNvSpPr/>
            <p:nvPr/>
          </p:nvSpPr>
          <p:spPr>
            <a:xfrm>
              <a:off x="885960" y="5097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327" name="AutoShape 26"/>
            <p:cNvSpPr/>
            <p:nvPr/>
          </p:nvSpPr>
          <p:spPr>
            <a:xfrm>
              <a:off x="435960" y="6145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328" name="AutoShape 27"/>
            <p:cNvSpPr/>
            <p:nvPr/>
          </p:nvSpPr>
          <p:spPr>
            <a:xfrm>
              <a:off x="555840" y="6210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329" name="AutoShape 28"/>
            <p:cNvSpPr/>
            <p:nvPr/>
          </p:nvSpPr>
          <p:spPr>
            <a:xfrm>
              <a:off x="669960" y="6228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330" name="AutoShape 29"/>
            <p:cNvSpPr/>
            <p:nvPr/>
          </p:nvSpPr>
          <p:spPr>
            <a:xfrm>
              <a:off x="780840" y="63144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331" name="AutoShape 30"/>
            <p:cNvSpPr/>
            <p:nvPr/>
          </p:nvSpPr>
          <p:spPr>
            <a:xfrm>
              <a:off x="885960" y="6274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332" name="AutoShape 31"/>
            <p:cNvSpPr/>
            <p:nvPr/>
          </p:nvSpPr>
          <p:spPr>
            <a:xfrm>
              <a:off x="435960" y="7322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333" name="AutoShape 32"/>
            <p:cNvSpPr/>
            <p:nvPr/>
          </p:nvSpPr>
          <p:spPr>
            <a:xfrm>
              <a:off x="555840" y="73872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334" name="AutoShape 33"/>
            <p:cNvSpPr/>
            <p:nvPr/>
          </p:nvSpPr>
          <p:spPr>
            <a:xfrm>
              <a:off x="669960" y="7405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335" name="AutoShape 34"/>
            <p:cNvSpPr/>
            <p:nvPr/>
          </p:nvSpPr>
          <p:spPr>
            <a:xfrm>
              <a:off x="780840" y="7495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336" name="AutoShape 35"/>
            <p:cNvSpPr/>
            <p:nvPr/>
          </p:nvSpPr>
          <p:spPr>
            <a:xfrm>
              <a:off x="885960" y="74520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grpSp>
      <p:sp>
        <p:nvSpPr>
          <p:cNvPr id="337" name="content.1.title"/>
          <p:cNvSpPr/>
          <p:nvPr/>
        </p:nvSpPr>
        <p:spPr>
          <a:xfrm>
            <a:off x="1467720" y="1633320"/>
            <a:ext cx="205452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chemeClr val="lt1"/>
                </a:solidFill>
                <a:latin typeface="微软雅黑"/>
                <a:ea typeface="微软雅黑"/>
              </a:rPr>
              <a:t>与患者建立信任关系</a:t>
            </a:r>
            <a:endParaRPr lang="en-US" sz="2000" b="0" strike="noStrike" spc="-1">
              <a:solidFill>
                <a:srgbClr val="000000"/>
              </a:solidFill>
              <a:latin typeface="Arial"/>
            </a:endParaRPr>
          </a:p>
        </p:txBody>
      </p:sp>
      <p:sp>
        <p:nvSpPr>
          <p:cNvPr id="338" name="content.1.content"/>
          <p:cNvSpPr/>
          <p:nvPr/>
        </p:nvSpPr>
        <p:spPr>
          <a:xfrm>
            <a:off x="948600" y="2511360"/>
            <a:ext cx="3106080" cy="118440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dk1"/>
                </a:solidFill>
                <a:latin typeface="微软雅黑"/>
                <a:ea typeface="微软雅黑"/>
              </a:rPr>
              <a:t>倾听患者的心声</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dk1"/>
                </a:solidFill>
                <a:latin typeface="微软雅黑"/>
                <a:ea typeface="微软雅黑"/>
              </a:rPr>
              <a:t>给予关爱和支持</a:t>
            </a:r>
            <a:endParaRPr lang="en-US" sz="1600" b="0" strike="noStrike" spc="-1">
              <a:solidFill>
                <a:srgbClr val="000000"/>
              </a:solidFill>
              <a:latin typeface="Arial"/>
            </a:endParaRPr>
          </a:p>
        </p:txBody>
      </p:sp>
      <p:sp>
        <p:nvSpPr>
          <p:cNvPr id="339" name="content.2.title"/>
          <p:cNvSpPr/>
          <p:nvPr/>
        </p:nvSpPr>
        <p:spPr>
          <a:xfrm>
            <a:off x="5334120" y="1686600"/>
            <a:ext cx="205452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chemeClr val="lt1"/>
                </a:solidFill>
                <a:latin typeface="微软雅黑"/>
                <a:ea typeface="微软雅黑"/>
              </a:rPr>
              <a:t>了解患者的内心感受</a:t>
            </a:r>
            <a:endParaRPr lang="en-US" sz="2000" b="0" strike="noStrike" spc="-1">
              <a:solidFill>
                <a:srgbClr val="000000"/>
              </a:solidFill>
              <a:latin typeface="Arial"/>
            </a:endParaRPr>
          </a:p>
        </p:txBody>
      </p:sp>
      <p:sp>
        <p:nvSpPr>
          <p:cNvPr id="340" name="content.2.content"/>
          <p:cNvSpPr/>
          <p:nvPr/>
        </p:nvSpPr>
        <p:spPr>
          <a:xfrm>
            <a:off x="4777920" y="2511360"/>
            <a:ext cx="3166560" cy="98460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dk1"/>
                </a:solidFill>
                <a:latin typeface="微软雅黑"/>
                <a:ea typeface="微软雅黑"/>
              </a:rPr>
              <a:t>开导患者的情绪</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dk1"/>
                </a:solidFill>
                <a:latin typeface="微软雅黑"/>
                <a:ea typeface="微软雅黑"/>
              </a:rPr>
              <a:t>帮助患者排解压力</a:t>
            </a:r>
            <a:endParaRPr lang="en-US" sz="1600" b="0" strike="noStrike" spc="-1">
              <a:solidFill>
                <a:srgbClr val="000000"/>
              </a:solidFill>
              <a:latin typeface="Arial"/>
            </a:endParaRPr>
          </a:p>
        </p:txBody>
      </p:sp>
      <p:sp>
        <p:nvSpPr>
          <p:cNvPr id="341" name="content.3.title"/>
          <p:cNvSpPr/>
          <p:nvPr/>
        </p:nvSpPr>
        <p:spPr>
          <a:xfrm>
            <a:off x="1467720" y="4282560"/>
            <a:ext cx="206856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chemeClr val="lt1"/>
                </a:solidFill>
                <a:latin typeface="微软雅黑"/>
                <a:ea typeface="微软雅黑"/>
              </a:rPr>
              <a:t>提供支持和理解</a:t>
            </a:r>
            <a:endParaRPr lang="en-US" sz="2000" b="0" strike="noStrike" spc="-1">
              <a:solidFill>
                <a:srgbClr val="000000"/>
              </a:solidFill>
              <a:latin typeface="Arial"/>
            </a:endParaRPr>
          </a:p>
        </p:txBody>
      </p:sp>
      <p:sp>
        <p:nvSpPr>
          <p:cNvPr id="342" name="content.3.content"/>
          <p:cNvSpPr/>
          <p:nvPr/>
        </p:nvSpPr>
        <p:spPr>
          <a:xfrm>
            <a:off x="951120" y="5246280"/>
            <a:ext cx="2985480" cy="103860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dk1"/>
                </a:solidFill>
                <a:latin typeface="微软雅黑"/>
                <a:ea typeface="微软雅黑"/>
              </a:rPr>
              <a:t>鼓励患者面对问题</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dk1"/>
                </a:solidFill>
                <a:latin typeface="微软雅黑"/>
                <a:ea typeface="微软雅黑"/>
              </a:rPr>
              <a:t>帮助患者树立信心</a:t>
            </a:r>
            <a:endParaRPr lang="en-US" sz="1600" b="0" strike="noStrike" spc="-1">
              <a:solidFill>
                <a:srgbClr val="000000"/>
              </a:solidFill>
              <a:latin typeface="Arial"/>
            </a:endParaRPr>
          </a:p>
        </p:txBody>
      </p:sp>
      <p:sp>
        <p:nvSpPr>
          <p:cNvPr id="343" name="content.4.title"/>
          <p:cNvSpPr/>
          <p:nvPr/>
        </p:nvSpPr>
        <p:spPr>
          <a:xfrm>
            <a:off x="5391720" y="4282560"/>
            <a:ext cx="206856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en-US" sz="2000" b="1" strike="noStrike" spc="-1">
                <a:solidFill>
                  <a:schemeClr val="lt1"/>
                </a:solidFill>
                <a:latin typeface="微软雅黑"/>
                <a:ea typeface="微软雅黑"/>
              </a:rPr>
              <a:t> </a:t>
            </a:r>
            <a:endParaRPr lang="en-US" sz="2000" b="0" strike="noStrike" spc="-1">
              <a:solidFill>
                <a:srgbClr val="000000"/>
              </a:solidFill>
              <a:latin typeface="Arial"/>
            </a:endParaRPr>
          </a:p>
        </p:txBody>
      </p:sp>
      <p:sp>
        <p:nvSpPr>
          <p:cNvPr id="344" name="content.4.content"/>
          <p:cNvSpPr/>
          <p:nvPr/>
        </p:nvSpPr>
        <p:spPr>
          <a:xfrm>
            <a:off x="4777920" y="5246280"/>
            <a:ext cx="3092040" cy="116568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345" name="Picture 4"/>
          <p:cNvSpPr/>
          <p:nvPr/>
        </p:nvSpPr>
        <p:spPr>
          <a:xfrm>
            <a:off x="8506440" y="1108800"/>
            <a:ext cx="3306240" cy="440856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5">
            <a:alphaModFix amt="78000"/>
          </a:blip>
          <a:stretch>
            <a:fillRect/>
          </a:stretch>
        </a:blipFill>
      </p:bgPr>
    </p:bg>
    <p:spTree>
      <p:nvGrpSpPr>
        <p:cNvPr id="1" name=""/>
        <p:cNvGrpSpPr/>
        <p:nvPr/>
      </p:nvGrpSpPr>
      <p:grpSpPr>
        <a:xfrm>
          <a:off x="0" y="0"/>
          <a:ext cx="0" cy="0"/>
        </a:xfrm>
      </p:grpSpPr>
      <p:sp>
        <p:nvSpPr>
          <p:cNvPr id="346" name="PlaceHolder 1"/>
          <p:cNvSpPr>
            <a:spLocks noGrp="1"/>
          </p:cNvSpPr>
          <p:nvPr>
            <p:ph type="title" idx="4294967295"/>
          </p:nvPr>
        </p:nvSpPr>
        <p:spPr>
          <a:xfrm>
            <a:off x="1035720" y="306000"/>
            <a:ext cx="7901640" cy="540720"/>
          </a:xfrm>
          <a:prstGeom prst="rect">
            <a:avLst/>
          </a:prstGeom>
          <a:noFill/>
          <a:ln w="0">
            <a:noFill/>
          </a:ln>
        </p:spPr>
        <p:txBody>
          <a:bodyPr lIns="0" tIns="0" rIns="0" bIns="0" anchor="b">
            <a:normAutofit/>
          </a:bodyPr>
          <a:lstStyle/>
          <a:p>
            <a:pPr indent="0" defTabSz="914400">
              <a:lnSpc>
                <a:spcPct val="100000"/>
              </a:lnSpc>
              <a:buNone/>
            </a:pPr>
            <a:r>
              <a:rPr lang="zh-CN" sz="3000" b="1" strike="noStrike" spc="299">
                <a:solidFill>
                  <a:srgbClr val="0084FF"/>
                </a:solidFill>
                <a:latin typeface="Arial"/>
                <a:ea typeface="微软雅黑"/>
              </a:rPr>
              <a:t>总结</a:t>
            </a:r>
            <a:endParaRPr lang="en-US" sz="3000" b="0" strike="noStrike" spc="-1">
              <a:solidFill>
                <a:schemeClr val="dk1"/>
              </a:solidFill>
              <a:latin typeface="Arial"/>
            </a:endParaRPr>
          </a:p>
        </p:txBody>
      </p:sp>
      <p:sp>
        <p:nvSpPr>
          <p:cNvPr id="347" name="content"/>
          <p:cNvSpPr/>
          <p:nvPr/>
        </p:nvSpPr>
        <p:spPr>
          <a:xfrm>
            <a:off x="780480" y="1709280"/>
            <a:ext cx="5725440" cy="24807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1800" b="0" strike="noStrike" spc="-1">
                <a:solidFill>
                  <a:schemeClr val="dk1"/>
                </a:solidFill>
                <a:latin typeface="微软雅黑"/>
                <a:ea typeface="微软雅黑"/>
              </a:rPr>
              <a:t>护理查房是对病人进行全面护理的重要环节，需要护士们细心观察、耐心倾听，与患者及家属建立良好的沟通关系，以确保患者得到最佳的护理和支持。</a:t>
            </a:r>
            <a:endParaRPr lang="en-US" sz="1800" b="0" strike="noStrike" spc="-1">
              <a:solidFill>
                <a:srgbClr val="000000"/>
              </a:solidFill>
              <a:latin typeface="Arial"/>
            </a:endParaRPr>
          </a:p>
        </p:txBody>
      </p:sp>
      <p:grpSp>
        <p:nvGrpSpPr>
          <p:cNvPr id="348" name="Group 15"/>
          <p:cNvGrpSpPr/>
          <p:nvPr/>
        </p:nvGrpSpPr>
        <p:grpSpPr>
          <a:xfrm>
            <a:off x="435960" y="378720"/>
            <a:ext cx="515160" cy="439560"/>
            <a:chOff x="435960" y="378720"/>
            <a:chExt cx="515160" cy="439560"/>
          </a:xfrm>
        </p:grpSpPr>
        <p:sp>
          <p:nvSpPr>
            <p:cNvPr id="349" name="AutoShape 16"/>
            <p:cNvSpPr/>
            <p:nvPr/>
          </p:nvSpPr>
          <p:spPr>
            <a:xfrm>
              <a:off x="435960" y="3787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350" name="AutoShape 17"/>
            <p:cNvSpPr/>
            <p:nvPr/>
          </p:nvSpPr>
          <p:spPr>
            <a:xfrm>
              <a:off x="555840" y="3852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351" name="AutoShape 18"/>
            <p:cNvSpPr/>
            <p:nvPr/>
          </p:nvSpPr>
          <p:spPr>
            <a:xfrm>
              <a:off x="669960" y="3870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352" name="AutoShape 19"/>
            <p:cNvSpPr/>
            <p:nvPr/>
          </p:nvSpPr>
          <p:spPr>
            <a:xfrm>
              <a:off x="780840" y="39600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353" name="AutoShape 20"/>
            <p:cNvSpPr/>
            <p:nvPr/>
          </p:nvSpPr>
          <p:spPr>
            <a:xfrm>
              <a:off x="885960" y="39204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354" name="AutoShape 21"/>
            <p:cNvSpPr/>
            <p:nvPr/>
          </p:nvSpPr>
          <p:spPr>
            <a:xfrm>
              <a:off x="435960" y="4964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355" name="AutoShape 22"/>
            <p:cNvSpPr/>
            <p:nvPr/>
          </p:nvSpPr>
          <p:spPr>
            <a:xfrm>
              <a:off x="555840" y="50328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356" name="AutoShape 23"/>
            <p:cNvSpPr/>
            <p:nvPr/>
          </p:nvSpPr>
          <p:spPr>
            <a:xfrm>
              <a:off x="669960" y="5047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357" name="AutoShape 24"/>
            <p:cNvSpPr/>
            <p:nvPr/>
          </p:nvSpPr>
          <p:spPr>
            <a:xfrm>
              <a:off x="780840" y="5137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358" name="AutoShape 25"/>
            <p:cNvSpPr/>
            <p:nvPr/>
          </p:nvSpPr>
          <p:spPr>
            <a:xfrm>
              <a:off x="885960" y="5097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359" name="AutoShape 26"/>
            <p:cNvSpPr/>
            <p:nvPr/>
          </p:nvSpPr>
          <p:spPr>
            <a:xfrm>
              <a:off x="435960" y="6145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360" name="AutoShape 27"/>
            <p:cNvSpPr/>
            <p:nvPr/>
          </p:nvSpPr>
          <p:spPr>
            <a:xfrm>
              <a:off x="555840" y="6210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361" name="AutoShape 28"/>
            <p:cNvSpPr/>
            <p:nvPr/>
          </p:nvSpPr>
          <p:spPr>
            <a:xfrm>
              <a:off x="669960" y="6228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362" name="AutoShape 29"/>
            <p:cNvSpPr/>
            <p:nvPr/>
          </p:nvSpPr>
          <p:spPr>
            <a:xfrm>
              <a:off x="780840" y="63144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363" name="AutoShape 30"/>
            <p:cNvSpPr/>
            <p:nvPr/>
          </p:nvSpPr>
          <p:spPr>
            <a:xfrm>
              <a:off x="885960" y="6274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364" name="AutoShape 31"/>
            <p:cNvSpPr/>
            <p:nvPr/>
          </p:nvSpPr>
          <p:spPr>
            <a:xfrm>
              <a:off x="435960" y="7322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365" name="AutoShape 32"/>
            <p:cNvSpPr/>
            <p:nvPr/>
          </p:nvSpPr>
          <p:spPr>
            <a:xfrm>
              <a:off x="555840" y="73872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366" name="AutoShape 33"/>
            <p:cNvSpPr/>
            <p:nvPr/>
          </p:nvSpPr>
          <p:spPr>
            <a:xfrm>
              <a:off x="669960" y="7405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367" name="AutoShape 34"/>
            <p:cNvSpPr/>
            <p:nvPr/>
          </p:nvSpPr>
          <p:spPr>
            <a:xfrm>
              <a:off x="780840" y="7495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368" name="AutoShape 35"/>
            <p:cNvSpPr/>
            <p:nvPr/>
          </p:nvSpPr>
          <p:spPr>
            <a:xfrm>
              <a:off x="885960" y="74520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grpSp>
      <p:sp>
        <p:nvSpPr>
          <p:cNvPr id="369" name="Freeform 6"/>
          <p:cNvSpPr/>
          <p:nvPr/>
        </p:nvSpPr>
        <p:spPr>
          <a:xfrm>
            <a:off x="2061000" y="5380560"/>
            <a:ext cx="380160" cy="469440"/>
          </a:xfrm>
          <a:custGeom>
            <a:gdLst>
              <a:gd name="textAreaLeft" fmla="*/ 0 w 380160"/>
              <a:gd name="textAreaRight" fmla="*/ 380520 w 380160"/>
              <a:gd name="textAreaTop" fmla="*/ 0 h 469440"/>
              <a:gd name="textAreaBottom" fmla="*/ 469800 h 469440"/>
            </a:gdLst>
            <a:rect l="textAreaLeft" t="textAreaTop" r="textAreaRight" b="textAreaBottom"/>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70" name="Freeform 7"/>
          <p:cNvSpPr/>
          <p:nvPr/>
        </p:nvSpPr>
        <p:spPr>
          <a:xfrm>
            <a:off x="2441160" y="5380560"/>
            <a:ext cx="380160" cy="469440"/>
          </a:xfrm>
          <a:custGeom>
            <a:gdLst>
              <a:gd name="textAreaLeft" fmla="*/ 0 w 380160"/>
              <a:gd name="textAreaRight" fmla="*/ 380520 w 380160"/>
              <a:gd name="textAreaTop" fmla="*/ 0 h 469440"/>
              <a:gd name="textAreaBottom" fmla="*/ 469800 h 469440"/>
            </a:gdLst>
            <a:rect l="textAreaLeft" t="textAreaTop" r="textAreaRight" b="textAreaBottom"/>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71" name="Freeform 8"/>
          <p:cNvSpPr/>
          <p:nvPr/>
        </p:nvSpPr>
        <p:spPr>
          <a:xfrm>
            <a:off x="2821680" y="5380560"/>
            <a:ext cx="380160" cy="469440"/>
          </a:xfrm>
          <a:custGeom>
            <a:gdLst>
              <a:gd name="textAreaLeft" fmla="*/ 0 w 380160"/>
              <a:gd name="textAreaRight" fmla="*/ 380520 w 380160"/>
              <a:gd name="textAreaTop" fmla="*/ 0 h 469440"/>
              <a:gd name="textAreaBottom" fmla="*/ 469800 h 469440"/>
            </a:gdLst>
            <a:rect l="textAreaLeft" t="textAreaTop" r="textAreaRight" b="textAreaBottom"/>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72" name="Freeform 6"/>
          <p:cNvSpPr/>
          <p:nvPr/>
        </p:nvSpPr>
        <p:spPr>
          <a:xfrm>
            <a:off x="924840" y="5380560"/>
            <a:ext cx="380160" cy="469440"/>
          </a:xfrm>
          <a:custGeom>
            <a:gdLst>
              <a:gd name="textAreaLeft" fmla="*/ 0 w 380160"/>
              <a:gd name="textAreaRight" fmla="*/ 380520 w 380160"/>
              <a:gd name="textAreaTop" fmla="*/ 0 h 469440"/>
              <a:gd name="textAreaBottom" fmla="*/ 469800 h 469440"/>
            </a:gdLst>
            <a:rect l="textAreaLeft" t="textAreaTop" r="textAreaRight" b="textAreaBottom"/>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73" name="Freeform 7"/>
          <p:cNvSpPr/>
          <p:nvPr/>
        </p:nvSpPr>
        <p:spPr>
          <a:xfrm>
            <a:off x="1305360" y="5380560"/>
            <a:ext cx="380160" cy="469440"/>
          </a:xfrm>
          <a:custGeom>
            <a:gdLst>
              <a:gd name="textAreaLeft" fmla="*/ 0 w 380160"/>
              <a:gd name="textAreaRight" fmla="*/ 380520 w 380160"/>
              <a:gd name="textAreaTop" fmla="*/ 0 h 469440"/>
              <a:gd name="textAreaBottom" fmla="*/ 469800 h 469440"/>
            </a:gdLst>
            <a:rect l="textAreaLeft" t="textAreaTop" r="textAreaRight" b="textAreaBottom"/>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74" name="Freeform 8"/>
          <p:cNvSpPr/>
          <p:nvPr/>
        </p:nvSpPr>
        <p:spPr>
          <a:xfrm>
            <a:off x="1685520" y="5380560"/>
            <a:ext cx="380160" cy="469440"/>
          </a:xfrm>
          <a:custGeom>
            <a:gdLst>
              <a:gd name="textAreaLeft" fmla="*/ 0 w 380160"/>
              <a:gd name="textAreaRight" fmla="*/ 380520 w 380160"/>
              <a:gd name="textAreaTop" fmla="*/ 0 h 469440"/>
              <a:gd name="textAreaBottom" fmla="*/ 469800 h 469440"/>
            </a:gdLst>
            <a:rect l="textAreaLeft" t="textAreaTop" r="textAreaRight" b="textAreaBottom"/>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75" name="Picture 2"/>
          <p:cNvSpPr/>
          <p:nvPr/>
        </p:nvSpPr>
        <p:spPr>
          <a:xfrm>
            <a:off x="6822720" y="3719160"/>
            <a:ext cx="2701440" cy="2698920"/>
          </a:xfrm>
          <a:prstGeom prst="diamond">
            <a:avLst/>
          </a:prstGeom>
          <a:blipFill rotWithShape="0">
            <a:blip r:embed="rId3"/>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376" name="Picture 3"/>
          <p:cNvSpPr/>
          <p:nvPr/>
        </p:nvSpPr>
        <p:spPr>
          <a:xfrm>
            <a:off x="7719120" y="1064880"/>
            <a:ext cx="3835800" cy="3832200"/>
          </a:xfrm>
          <a:prstGeom prst="diamond">
            <a:avLst/>
          </a:prstGeom>
          <a:blipFill rotWithShape="0">
            <a:blip r:embed="rId4"/>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377" name="PlaceHolder 1"/>
          <p:cNvSpPr>
            <a:spLocks noGrp="1"/>
          </p:cNvSpPr>
          <p:nvPr>
            <p:ph/>
          </p:nvPr>
        </p:nvSpPr>
        <p:spPr>
          <a:xfrm>
            <a:off x="654840" y="2055600"/>
            <a:ext cx="10731240" cy="944640"/>
          </a:xfrm>
          <a:prstGeom prst="rect">
            <a:avLst/>
          </a:prstGeom>
          <a:noFill/>
          <a:ln w="0">
            <a:noFill/>
          </a:ln>
        </p:spPr>
        <p:txBody>
          <a:bodyPr lIns="90000" tIns="46800" rIns="90000" bIns="46800" anchor="t">
            <a:noAutofit/>
          </a:bodyPr>
          <a:lstStyle/>
          <a:p>
            <a:pPr indent="0" algn="ctr" defTabSz="914400">
              <a:lnSpc>
                <a:spcPct val="130000"/>
              </a:lnSpc>
              <a:spcAft>
                <a:spcPts val="1001"/>
              </a:spcAft>
              <a:buNone/>
              <a:tabLst>
                <a:tab pos="0"/>
              </a:tabLst>
            </a:pPr>
            <a:r>
              <a:rPr lang="en-US" sz="6600" b="1" strike="noStrike" spc="148">
                <a:solidFill>
                  <a:srgbClr val="0084FF"/>
                </a:solidFill>
                <a:latin typeface="Arial"/>
                <a:ea typeface="微软雅黑"/>
              </a:rPr>
              <a:t>04</a:t>
            </a:r>
            <a:endParaRPr lang="en-US" sz="6600" b="0" strike="noStrike" spc="148">
              <a:solidFill>
                <a:schemeClr val="dk1">
                  <a:lumMod val="65000"/>
                  <a:lumOff val="35000"/>
                </a:schemeClr>
              </a:solidFill>
              <a:latin typeface="Arial"/>
            </a:endParaRPr>
          </a:p>
        </p:txBody>
      </p:sp>
      <p:sp>
        <p:nvSpPr>
          <p:cNvPr id="378" name="PlaceHolder 2"/>
          <p:cNvSpPr>
            <a:spLocks noGrp="1"/>
          </p:cNvSpPr>
          <p:nvPr>
            <p:ph type="title" idx="4294967295"/>
          </p:nvPr>
        </p:nvSpPr>
        <p:spPr>
          <a:xfrm>
            <a:off x="313560" y="3665160"/>
            <a:ext cx="11486160" cy="992160"/>
          </a:xfrm>
          <a:prstGeom prst="rect">
            <a:avLst/>
          </a:prstGeom>
          <a:noFill/>
          <a:ln w="0">
            <a:noFill/>
          </a:ln>
        </p:spPr>
        <p:txBody>
          <a:bodyPr lIns="90000" tIns="47160" rIns="90000" bIns="47160" anchor="ctr">
            <a:noAutofit/>
          </a:bodyPr>
          <a:lstStyle/>
          <a:p>
            <a:pPr indent="0" algn="ctr" defTabSz="914400">
              <a:lnSpc>
                <a:spcPct val="100000"/>
              </a:lnSpc>
              <a:buNone/>
            </a:pPr>
            <a:r>
              <a:rPr lang="zh-CN" sz="4000" b="1" strike="noStrike" spc="299">
                <a:solidFill>
                  <a:schemeClr val="dk1"/>
                </a:solidFill>
                <a:latin typeface="Arial"/>
                <a:ea typeface="微软雅黑"/>
              </a:rPr>
              <a:t>第四章 护理查房实际操作</a:t>
            </a:r>
            <a:endParaRPr lang="en-US" sz="4000" b="0" strike="noStrike" spc="-1">
              <a:solidFill>
                <a:schemeClr val="dk1"/>
              </a:solidFill>
              <a:latin typeface="Arial"/>
            </a:endParaRPr>
          </a:p>
        </p:txBody>
      </p:sp>
      <p:sp>
        <p:nvSpPr>
          <p:cNvPr id="3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380" name="AutoShape 3"/>
          <p:cNvSpPr/>
          <p:nvPr/>
        </p:nvSpPr>
        <p:spPr>
          <a:xfrm>
            <a:off x="472320" y="1375560"/>
            <a:ext cx="11246760" cy="4699080"/>
          </a:xfrm>
          <a:prstGeom prst="rect">
            <a:avLst/>
          </a:pr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81" name="AutoShape 5"/>
          <p:cNvSpPr/>
          <p:nvPr/>
        </p:nvSpPr>
        <p:spPr>
          <a:xfrm>
            <a:off x="2499480" y="6236280"/>
            <a:ext cx="9219960" cy="66960"/>
          </a:xfrm>
          <a:prstGeom prst="rect">
            <a:avLst/>
          </a:prstGeom>
          <a:solidFill>
            <a:srgbClr val="0084FF"/>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382" name="AutoShape 6"/>
          <p:cNvSpPr/>
          <p:nvPr/>
        </p:nvSpPr>
        <p:spPr>
          <a:xfrm>
            <a:off x="483840" y="6236280"/>
            <a:ext cx="739800" cy="66960"/>
          </a:xfrm>
          <a:prstGeom prst="rect">
            <a:avLst/>
          </a:prstGeom>
          <a:solidFill>
            <a:srgbClr val="0084FF"/>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383" name="AutoShape 7"/>
          <p:cNvSpPr/>
          <p:nvPr/>
        </p:nvSpPr>
        <p:spPr>
          <a:xfrm>
            <a:off x="1375920" y="6200640"/>
            <a:ext cx="158400" cy="158400"/>
          </a:xfrm>
          <a:prstGeom prst="ellipse">
            <a:avLst/>
          </a:pr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84" name="AutoShape 8"/>
          <p:cNvSpPr/>
          <p:nvPr/>
        </p:nvSpPr>
        <p:spPr>
          <a:xfrm>
            <a:off x="1607040" y="6207120"/>
            <a:ext cx="146880" cy="146880"/>
          </a:xfrm>
          <a:prstGeom prst="ellipse">
            <a:avLst/>
          </a:prstGeom>
          <a:solidFill>
            <a:srgbClr val="0084FF">
              <a:alpha val="8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85" name="AutoShape 9"/>
          <p:cNvSpPr/>
          <p:nvPr/>
        </p:nvSpPr>
        <p:spPr>
          <a:xfrm>
            <a:off x="1827360" y="6213960"/>
            <a:ext cx="135720" cy="135720"/>
          </a:xfrm>
          <a:prstGeom prst="ellipse">
            <a:avLst/>
          </a:prstGeom>
          <a:solidFill>
            <a:srgbClr val="0084FF">
              <a:alpha val="6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86" name="AutoShape 10"/>
          <p:cNvSpPr/>
          <p:nvPr/>
        </p:nvSpPr>
        <p:spPr>
          <a:xfrm>
            <a:off x="2027160" y="6220440"/>
            <a:ext cx="124200" cy="124200"/>
          </a:xfrm>
          <a:prstGeom prst="ellipse">
            <a:avLst/>
          </a:prstGeom>
          <a:solidFill>
            <a:srgbClr val="0084FF">
              <a:alpha val="40000"/>
            </a:srgbClr>
          </a:solidFill>
          <a:ln w="0">
            <a:noFill/>
          </a:ln>
        </p:spPr>
        <p:style>
          <a:lnRef idx="0"/>
          <a:fillRef idx="0"/>
          <a:effectRef idx="0"/>
          <a:fontRef idx="minor"/>
        </p:style>
        <p:txBody>
          <a:bodyPr lIns="90000" tIns="43200" rIns="90000" bIns="43200" anchor="t">
            <a:noAutofit/>
          </a:bodyPr>
          <a:lstStyle/>
          <a:p>
            <a:endParaRPr lang="en-US" sz="1800" b="0" strike="noStrike" spc="-1">
              <a:solidFill>
                <a:srgbClr val="FFFFFF"/>
              </a:solidFill>
              <a:latin typeface="Arial"/>
            </a:endParaRPr>
          </a:p>
        </p:txBody>
      </p:sp>
      <p:sp>
        <p:nvSpPr>
          <p:cNvPr id="387" name="AutoShape 11"/>
          <p:cNvSpPr/>
          <p:nvPr/>
        </p:nvSpPr>
        <p:spPr>
          <a:xfrm>
            <a:off x="2224800" y="6215040"/>
            <a:ext cx="113040" cy="113040"/>
          </a:xfrm>
          <a:prstGeom prst="ellipse">
            <a:avLst/>
          </a:prstGeom>
          <a:solidFill>
            <a:srgbClr val="0084FF">
              <a:alpha val="20000"/>
            </a:srgbClr>
          </a:solidFill>
          <a:ln w="0">
            <a:noFill/>
          </a:ln>
        </p:spPr>
        <p:style>
          <a:lnRef idx="0"/>
          <a:fillRef idx="0"/>
          <a:effectRef idx="0"/>
          <a:fontRef idx="minor"/>
        </p:style>
        <p:txBody>
          <a:bodyPr lIns="90000" tIns="34920" rIns="90000" bIns="34920" anchor="t">
            <a:noAutofit/>
          </a:bodyPr>
          <a:lstStyle/>
          <a:p>
            <a:endParaRPr lang="en-US" sz="1800" b="0" strike="noStrike" spc="-1">
              <a:solidFill>
                <a:srgbClr val="FFFFFF"/>
              </a:solidFill>
              <a:latin typeface="Arial"/>
            </a:endParaRPr>
          </a:p>
        </p:txBody>
      </p:sp>
      <p:sp>
        <p:nvSpPr>
          <p:cNvPr id="388"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389" name="title"/>
          <p:cNvSpPr/>
          <p:nvPr/>
        </p:nvSpPr>
        <p:spPr>
          <a:xfrm>
            <a:off x="1087920" y="203760"/>
            <a:ext cx="8228520" cy="743400"/>
          </a:xfrm>
          <a:prstGeom prst="rect">
            <a:avLst/>
          </a:prstGeom>
          <a:noFill/>
          <a:ln w="0">
            <a:noFill/>
          </a:ln>
        </p:spPr>
        <p:style>
          <a:lnRef idx="0"/>
          <a:fillRef idx="0"/>
          <a:effectRef idx="0"/>
          <a:fontRef idx="minor"/>
        </p:style>
        <p:txBody>
          <a:bodyPr lIns="0" tIns="0" rIns="0" bIns="36360" anchor="b">
            <a:noAutofit/>
          </a:bodyPr>
          <a:lstStyle/>
          <a:p>
            <a:pPr defTabSz="914400">
              <a:lnSpc>
                <a:spcPct val="100000"/>
              </a:lnSpc>
              <a:tabLst>
                <a:tab pos="0"/>
              </a:tabLst>
            </a:pPr>
            <a:r>
              <a:rPr lang="zh-CN" sz="3600" b="1" strike="noStrike" spc="299">
                <a:solidFill>
                  <a:srgbClr val="0084FF"/>
                </a:solidFill>
                <a:latin typeface="Arial"/>
                <a:ea typeface="微软雅黑"/>
              </a:rPr>
              <a:t>焦虑评估工具的使用</a:t>
            </a:r>
            <a:endParaRPr lang="en-US" sz="3600" b="0" strike="noStrike" spc="-1">
              <a:solidFill>
                <a:srgbClr val="000000"/>
              </a:solidFill>
              <a:latin typeface="Arial"/>
            </a:endParaRPr>
          </a:p>
        </p:txBody>
      </p:sp>
      <p:sp>
        <p:nvSpPr>
          <p:cNvPr id="390" name="content"/>
          <p:cNvSpPr/>
          <p:nvPr/>
        </p:nvSpPr>
        <p:spPr>
          <a:xfrm>
            <a:off x="946800" y="1982520"/>
            <a:ext cx="5402880" cy="26208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在护理查房中，使用焦虑评估工具是非常重要的。常用的评估工具包括</a:t>
            </a:r>
            <a:r>
              <a:rPr lang="en-US" sz="1800" b="0" strike="noStrike" spc="148">
                <a:solidFill>
                  <a:schemeClr val="lt1"/>
                </a:solidFill>
                <a:latin typeface="Arial"/>
                <a:ea typeface="微软雅黑"/>
              </a:rPr>
              <a:t>GAD-7</a:t>
            </a:r>
            <a:r>
              <a:rPr lang="zh-CN" sz="1800" b="0" strike="noStrike" spc="148">
                <a:solidFill>
                  <a:schemeClr val="lt1"/>
                </a:solidFill>
                <a:latin typeface="Arial"/>
                <a:ea typeface="微软雅黑"/>
              </a:rPr>
              <a:t>量表、</a:t>
            </a:r>
            <a:r>
              <a:rPr lang="en-US" sz="1800" b="0" strike="noStrike" spc="148">
                <a:solidFill>
                  <a:schemeClr val="lt1"/>
                </a:solidFill>
                <a:latin typeface="Arial"/>
                <a:ea typeface="微软雅黑"/>
              </a:rPr>
              <a:t>SAS</a:t>
            </a:r>
            <a:r>
              <a:rPr lang="zh-CN" sz="1800" b="0" strike="noStrike" spc="148">
                <a:solidFill>
                  <a:schemeClr val="lt1"/>
                </a:solidFill>
                <a:latin typeface="Arial"/>
                <a:ea typeface="微软雅黑"/>
              </a:rPr>
              <a:t>评分表和</a:t>
            </a:r>
            <a:r>
              <a:rPr lang="en-US" sz="1800" b="0" strike="noStrike" spc="148">
                <a:solidFill>
                  <a:schemeClr val="lt1"/>
                </a:solidFill>
                <a:latin typeface="Arial"/>
                <a:ea typeface="微软雅黑"/>
              </a:rPr>
              <a:t>HAMA</a:t>
            </a:r>
            <a:r>
              <a:rPr lang="zh-CN" sz="1800" b="0" strike="noStrike" spc="148">
                <a:solidFill>
                  <a:schemeClr val="lt1"/>
                </a:solidFill>
                <a:latin typeface="Arial"/>
                <a:ea typeface="微软雅黑"/>
              </a:rPr>
              <a:t>量表，通过这些工具可以全面评估患者的焦虑症状及严重程度。</a:t>
            </a:r>
            <a:endParaRPr lang="en-US" sz="1800" b="0" strike="noStrike" spc="-1">
              <a:solidFill>
                <a:srgbClr val="000000"/>
              </a:solidFill>
              <a:latin typeface="Arial"/>
            </a:endParaRPr>
          </a:p>
        </p:txBody>
      </p:sp>
      <p:sp>
        <p:nvSpPr>
          <p:cNvPr id="391"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grpSp>
        <p:nvGrpSpPr>
          <p:cNvPr id="392" name="Group 15"/>
          <p:cNvGrpSpPr/>
          <p:nvPr/>
        </p:nvGrpSpPr>
        <p:grpSpPr>
          <a:xfrm>
            <a:off x="431640" y="396000"/>
            <a:ext cx="514800" cy="439200"/>
            <a:chOff x="431640" y="396000"/>
            <a:chExt cx="514800" cy="439200"/>
          </a:xfrm>
        </p:grpSpPr>
        <p:sp>
          <p:nvSpPr>
            <p:cNvPr id="393" name="AutoShape 16"/>
            <p:cNvSpPr/>
            <p:nvPr/>
          </p:nvSpPr>
          <p:spPr>
            <a:xfrm>
              <a:off x="431640" y="39600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394" name="AutoShape 17"/>
            <p:cNvSpPr/>
            <p:nvPr/>
          </p:nvSpPr>
          <p:spPr>
            <a:xfrm>
              <a:off x="551520" y="40248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395" name="AutoShape 18"/>
            <p:cNvSpPr/>
            <p:nvPr/>
          </p:nvSpPr>
          <p:spPr>
            <a:xfrm>
              <a:off x="665640" y="40428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396" name="AutoShape 19"/>
            <p:cNvSpPr/>
            <p:nvPr/>
          </p:nvSpPr>
          <p:spPr>
            <a:xfrm>
              <a:off x="776160" y="41328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397" name="AutoShape 20"/>
            <p:cNvSpPr/>
            <p:nvPr/>
          </p:nvSpPr>
          <p:spPr>
            <a:xfrm>
              <a:off x="881280" y="4089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398" name="AutoShape 21"/>
            <p:cNvSpPr/>
            <p:nvPr/>
          </p:nvSpPr>
          <p:spPr>
            <a:xfrm>
              <a:off x="431640" y="5137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399" name="AutoShape 22"/>
            <p:cNvSpPr/>
            <p:nvPr/>
          </p:nvSpPr>
          <p:spPr>
            <a:xfrm>
              <a:off x="551520" y="5202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400" name="AutoShape 23"/>
            <p:cNvSpPr/>
            <p:nvPr/>
          </p:nvSpPr>
          <p:spPr>
            <a:xfrm>
              <a:off x="665640" y="5220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401" name="AutoShape 24"/>
            <p:cNvSpPr/>
            <p:nvPr/>
          </p:nvSpPr>
          <p:spPr>
            <a:xfrm>
              <a:off x="776160" y="53100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402" name="AutoShape 25"/>
            <p:cNvSpPr/>
            <p:nvPr/>
          </p:nvSpPr>
          <p:spPr>
            <a:xfrm>
              <a:off x="881280" y="5266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403" name="AutoShape 26"/>
            <p:cNvSpPr/>
            <p:nvPr/>
          </p:nvSpPr>
          <p:spPr>
            <a:xfrm>
              <a:off x="431640" y="6314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404" name="AutoShape 27"/>
            <p:cNvSpPr/>
            <p:nvPr/>
          </p:nvSpPr>
          <p:spPr>
            <a:xfrm>
              <a:off x="551520" y="63792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405" name="AutoShape 28"/>
            <p:cNvSpPr/>
            <p:nvPr/>
          </p:nvSpPr>
          <p:spPr>
            <a:xfrm>
              <a:off x="665640" y="6397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406" name="AutoShape 29"/>
            <p:cNvSpPr/>
            <p:nvPr/>
          </p:nvSpPr>
          <p:spPr>
            <a:xfrm>
              <a:off x="776160" y="6487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407" name="AutoShape 30"/>
            <p:cNvSpPr/>
            <p:nvPr/>
          </p:nvSpPr>
          <p:spPr>
            <a:xfrm>
              <a:off x="881280" y="6447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408" name="AutoShape 31"/>
            <p:cNvSpPr/>
            <p:nvPr/>
          </p:nvSpPr>
          <p:spPr>
            <a:xfrm>
              <a:off x="431640" y="74916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409" name="AutoShape 32"/>
            <p:cNvSpPr/>
            <p:nvPr/>
          </p:nvSpPr>
          <p:spPr>
            <a:xfrm>
              <a:off x="551520" y="7560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410" name="AutoShape 33"/>
            <p:cNvSpPr/>
            <p:nvPr/>
          </p:nvSpPr>
          <p:spPr>
            <a:xfrm>
              <a:off x="665640" y="75744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411" name="AutoShape 34"/>
            <p:cNvSpPr/>
            <p:nvPr/>
          </p:nvSpPr>
          <p:spPr>
            <a:xfrm>
              <a:off x="776160" y="76644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412" name="AutoShape 35"/>
            <p:cNvSpPr/>
            <p:nvPr/>
          </p:nvSpPr>
          <p:spPr>
            <a:xfrm>
              <a:off x="881280" y="7624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grpSp>
      <p:sp>
        <p:nvSpPr>
          <p:cNvPr id="413" name="Picture 4"/>
          <p:cNvSpPr/>
          <p:nvPr/>
        </p:nvSpPr>
        <p:spPr>
          <a:xfrm>
            <a:off x="7939080" y="835560"/>
            <a:ext cx="3679560" cy="490608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414" name="AutoShape 3"/>
          <p:cNvSpPr/>
          <p:nvPr/>
        </p:nvSpPr>
        <p:spPr>
          <a:xfrm>
            <a:off x="472320" y="1375560"/>
            <a:ext cx="11246760" cy="4699080"/>
          </a:xfrm>
          <a:prstGeom prst="rect">
            <a:avLst/>
          </a:pr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415" name="AutoShape 5"/>
          <p:cNvSpPr/>
          <p:nvPr/>
        </p:nvSpPr>
        <p:spPr>
          <a:xfrm>
            <a:off x="2499480" y="6236280"/>
            <a:ext cx="9219960" cy="66960"/>
          </a:xfrm>
          <a:prstGeom prst="rect">
            <a:avLst/>
          </a:prstGeom>
          <a:solidFill>
            <a:srgbClr val="0084FF"/>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416" name="AutoShape 6"/>
          <p:cNvSpPr/>
          <p:nvPr/>
        </p:nvSpPr>
        <p:spPr>
          <a:xfrm>
            <a:off x="483840" y="6236280"/>
            <a:ext cx="739800" cy="66960"/>
          </a:xfrm>
          <a:prstGeom prst="rect">
            <a:avLst/>
          </a:prstGeom>
          <a:solidFill>
            <a:srgbClr val="0084FF"/>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417" name="AutoShape 7"/>
          <p:cNvSpPr/>
          <p:nvPr/>
        </p:nvSpPr>
        <p:spPr>
          <a:xfrm>
            <a:off x="1375920" y="6200640"/>
            <a:ext cx="158400" cy="158400"/>
          </a:xfrm>
          <a:prstGeom prst="ellipse">
            <a:avLst/>
          </a:pr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418" name="AutoShape 8"/>
          <p:cNvSpPr/>
          <p:nvPr/>
        </p:nvSpPr>
        <p:spPr>
          <a:xfrm>
            <a:off x="1607040" y="6207120"/>
            <a:ext cx="146880" cy="146880"/>
          </a:xfrm>
          <a:prstGeom prst="ellipse">
            <a:avLst/>
          </a:prstGeom>
          <a:solidFill>
            <a:srgbClr val="0084FF">
              <a:alpha val="8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419" name="AutoShape 9"/>
          <p:cNvSpPr/>
          <p:nvPr/>
        </p:nvSpPr>
        <p:spPr>
          <a:xfrm>
            <a:off x="1827360" y="6213960"/>
            <a:ext cx="135720" cy="135720"/>
          </a:xfrm>
          <a:prstGeom prst="ellipse">
            <a:avLst/>
          </a:prstGeom>
          <a:solidFill>
            <a:srgbClr val="0084FF">
              <a:alpha val="6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420" name="AutoShape 10"/>
          <p:cNvSpPr/>
          <p:nvPr/>
        </p:nvSpPr>
        <p:spPr>
          <a:xfrm>
            <a:off x="2027160" y="6220440"/>
            <a:ext cx="124200" cy="124200"/>
          </a:xfrm>
          <a:prstGeom prst="ellipse">
            <a:avLst/>
          </a:prstGeom>
          <a:solidFill>
            <a:srgbClr val="0084FF">
              <a:alpha val="40000"/>
            </a:srgbClr>
          </a:solidFill>
          <a:ln w="0">
            <a:noFill/>
          </a:ln>
        </p:spPr>
        <p:style>
          <a:lnRef idx="0"/>
          <a:fillRef idx="0"/>
          <a:effectRef idx="0"/>
          <a:fontRef idx="minor"/>
        </p:style>
        <p:txBody>
          <a:bodyPr lIns="90000" tIns="43200" rIns="90000" bIns="43200" anchor="t">
            <a:noAutofit/>
          </a:bodyPr>
          <a:lstStyle/>
          <a:p>
            <a:endParaRPr lang="en-US" sz="1800" b="0" strike="noStrike" spc="-1">
              <a:solidFill>
                <a:srgbClr val="FFFFFF"/>
              </a:solidFill>
              <a:latin typeface="Arial"/>
            </a:endParaRPr>
          </a:p>
        </p:txBody>
      </p:sp>
      <p:sp>
        <p:nvSpPr>
          <p:cNvPr id="421" name="AutoShape 11"/>
          <p:cNvSpPr/>
          <p:nvPr/>
        </p:nvSpPr>
        <p:spPr>
          <a:xfrm>
            <a:off x="2224800" y="6215040"/>
            <a:ext cx="113040" cy="113040"/>
          </a:xfrm>
          <a:prstGeom prst="ellipse">
            <a:avLst/>
          </a:prstGeom>
          <a:solidFill>
            <a:srgbClr val="0084FF">
              <a:alpha val="20000"/>
            </a:srgbClr>
          </a:solidFill>
          <a:ln w="0">
            <a:noFill/>
          </a:ln>
        </p:spPr>
        <p:style>
          <a:lnRef idx="0"/>
          <a:fillRef idx="0"/>
          <a:effectRef idx="0"/>
          <a:fontRef idx="minor"/>
        </p:style>
        <p:txBody>
          <a:bodyPr lIns="90000" tIns="34920" rIns="90000" bIns="34920" anchor="t">
            <a:noAutofit/>
          </a:bodyPr>
          <a:lstStyle/>
          <a:p>
            <a:endParaRPr lang="en-US" sz="1800" b="0" strike="noStrike" spc="-1">
              <a:solidFill>
                <a:srgbClr val="FFFFFF"/>
              </a:solidFill>
              <a:latin typeface="Arial"/>
            </a:endParaRPr>
          </a:p>
        </p:txBody>
      </p:sp>
      <p:sp>
        <p:nvSpPr>
          <p:cNvPr id="422"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423" name="title"/>
          <p:cNvSpPr/>
          <p:nvPr/>
        </p:nvSpPr>
        <p:spPr>
          <a:xfrm>
            <a:off x="1087920" y="203760"/>
            <a:ext cx="8228520" cy="743400"/>
          </a:xfrm>
          <a:prstGeom prst="rect">
            <a:avLst/>
          </a:prstGeom>
          <a:noFill/>
          <a:ln w="0">
            <a:noFill/>
          </a:ln>
        </p:spPr>
        <p:style>
          <a:lnRef idx="0"/>
          <a:fillRef idx="0"/>
          <a:effectRef idx="0"/>
          <a:fontRef idx="minor"/>
        </p:style>
        <p:txBody>
          <a:bodyPr lIns="0" tIns="0" rIns="0" bIns="36360" anchor="b">
            <a:noAutofit/>
          </a:bodyPr>
          <a:lstStyle/>
          <a:p>
            <a:pPr defTabSz="914400">
              <a:lnSpc>
                <a:spcPct val="100000"/>
              </a:lnSpc>
              <a:tabLst>
                <a:tab pos="0"/>
              </a:tabLst>
            </a:pPr>
            <a:r>
              <a:rPr lang="zh-CN" sz="3600" b="1" strike="noStrike" spc="299">
                <a:solidFill>
                  <a:srgbClr val="0084FF"/>
                </a:solidFill>
                <a:latin typeface="Arial"/>
                <a:ea typeface="微软雅黑"/>
              </a:rPr>
              <a:t>家属协助和配合</a:t>
            </a:r>
            <a:endParaRPr lang="en-US" sz="3600" b="0" strike="noStrike" spc="-1">
              <a:solidFill>
                <a:srgbClr val="000000"/>
              </a:solidFill>
              <a:latin typeface="Arial"/>
            </a:endParaRPr>
          </a:p>
        </p:txBody>
      </p:sp>
      <p:sp>
        <p:nvSpPr>
          <p:cNvPr id="424" name="content"/>
          <p:cNvSpPr/>
          <p:nvPr/>
        </p:nvSpPr>
        <p:spPr>
          <a:xfrm>
            <a:off x="946800" y="1982520"/>
            <a:ext cx="5402880" cy="26208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家属在患者的康复过程中扮演着重要的角色。了解家属的角色定位、家庭环境的影响以及制定家属介入计划是护理查房中不可忽视的重点内容。</a:t>
            </a:r>
            <a:endParaRPr lang="en-US" sz="1800" b="0" strike="noStrike" spc="-1">
              <a:solidFill>
                <a:srgbClr val="000000"/>
              </a:solidFill>
              <a:latin typeface="Arial"/>
            </a:endParaRPr>
          </a:p>
        </p:txBody>
      </p:sp>
      <p:sp>
        <p:nvSpPr>
          <p:cNvPr id="425"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grpSp>
        <p:nvGrpSpPr>
          <p:cNvPr id="426" name="Group 15"/>
          <p:cNvGrpSpPr/>
          <p:nvPr/>
        </p:nvGrpSpPr>
        <p:grpSpPr>
          <a:xfrm>
            <a:off x="431640" y="396000"/>
            <a:ext cx="514800" cy="439200"/>
            <a:chOff x="431640" y="396000"/>
            <a:chExt cx="514800" cy="439200"/>
          </a:xfrm>
        </p:grpSpPr>
        <p:sp>
          <p:nvSpPr>
            <p:cNvPr id="427" name="AutoShape 16"/>
            <p:cNvSpPr/>
            <p:nvPr/>
          </p:nvSpPr>
          <p:spPr>
            <a:xfrm>
              <a:off x="431640" y="39600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428" name="AutoShape 17"/>
            <p:cNvSpPr/>
            <p:nvPr/>
          </p:nvSpPr>
          <p:spPr>
            <a:xfrm>
              <a:off x="551520" y="40248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429" name="AutoShape 18"/>
            <p:cNvSpPr/>
            <p:nvPr/>
          </p:nvSpPr>
          <p:spPr>
            <a:xfrm>
              <a:off x="665640" y="40428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430" name="AutoShape 19"/>
            <p:cNvSpPr/>
            <p:nvPr/>
          </p:nvSpPr>
          <p:spPr>
            <a:xfrm>
              <a:off x="776160" y="41328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431" name="AutoShape 20"/>
            <p:cNvSpPr/>
            <p:nvPr/>
          </p:nvSpPr>
          <p:spPr>
            <a:xfrm>
              <a:off x="881280" y="4089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432" name="AutoShape 21"/>
            <p:cNvSpPr/>
            <p:nvPr/>
          </p:nvSpPr>
          <p:spPr>
            <a:xfrm>
              <a:off x="431640" y="5137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433" name="AutoShape 22"/>
            <p:cNvSpPr/>
            <p:nvPr/>
          </p:nvSpPr>
          <p:spPr>
            <a:xfrm>
              <a:off x="551520" y="5202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434" name="AutoShape 23"/>
            <p:cNvSpPr/>
            <p:nvPr/>
          </p:nvSpPr>
          <p:spPr>
            <a:xfrm>
              <a:off x="665640" y="5220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435" name="AutoShape 24"/>
            <p:cNvSpPr/>
            <p:nvPr/>
          </p:nvSpPr>
          <p:spPr>
            <a:xfrm>
              <a:off x="776160" y="53100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436" name="AutoShape 25"/>
            <p:cNvSpPr/>
            <p:nvPr/>
          </p:nvSpPr>
          <p:spPr>
            <a:xfrm>
              <a:off x="881280" y="5266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437" name="AutoShape 26"/>
            <p:cNvSpPr/>
            <p:nvPr/>
          </p:nvSpPr>
          <p:spPr>
            <a:xfrm>
              <a:off x="431640" y="6314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438" name="AutoShape 27"/>
            <p:cNvSpPr/>
            <p:nvPr/>
          </p:nvSpPr>
          <p:spPr>
            <a:xfrm>
              <a:off x="551520" y="63792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439" name="AutoShape 28"/>
            <p:cNvSpPr/>
            <p:nvPr/>
          </p:nvSpPr>
          <p:spPr>
            <a:xfrm>
              <a:off x="665640" y="6397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440" name="AutoShape 29"/>
            <p:cNvSpPr/>
            <p:nvPr/>
          </p:nvSpPr>
          <p:spPr>
            <a:xfrm>
              <a:off x="776160" y="6487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441" name="AutoShape 30"/>
            <p:cNvSpPr/>
            <p:nvPr/>
          </p:nvSpPr>
          <p:spPr>
            <a:xfrm>
              <a:off x="881280" y="6447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442" name="AutoShape 31"/>
            <p:cNvSpPr/>
            <p:nvPr/>
          </p:nvSpPr>
          <p:spPr>
            <a:xfrm>
              <a:off x="431640" y="74916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443" name="AutoShape 32"/>
            <p:cNvSpPr/>
            <p:nvPr/>
          </p:nvSpPr>
          <p:spPr>
            <a:xfrm>
              <a:off x="551520" y="7560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444" name="AutoShape 33"/>
            <p:cNvSpPr/>
            <p:nvPr/>
          </p:nvSpPr>
          <p:spPr>
            <a:xfrm>
              <a:off x="665640" y="75744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445" name="AutoShape 34"/>
            <p:cNvSpPr/>
            <p:nvPr/>
          </p:nvSpPr>
          <p:spPr>
            <a:xfrm>
              <a:off x="776160" y="76644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446" name="AutoShape 35"/>
            <p:cNvSpPr/>
            <p:nvPr/>
          </p:nvSpPr>
          <p:spPr>
            <a:xfrm>
              <a:off x="881280" y="7624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grpSp>
      <p:sp>
        <p:nvSpPr>
          <p:cNvPr id="447" name="Picture 4"/>
          <p:cNvSpPr/>
          <p:nvPr/>
        </p:nvSpPr>
        <p:spPr>
          <a:xfrm>
            <a:off x="7939080" y="835560"/>
            <a:ext cx="3679560" cy="490608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448" name="PlaceHolder 1"/>
          <p:cNvSpPr>
            <a:spLocks noGrp="1"/>
          </p:cNvSpPr>
          <p:nvPr>
            <p:ph/>
          </p:nvPr>
        </p:nvSpPr>
        <p:spPr>
          <a:xfrm>
            <a:off x="654840" y="2055600"/>
            <a:ext cx="10731240" cy="944640"/>
          </a:xfrm>
          <a:prstGeom prst="rect">
            <a:avLst/>
          </a:prstGeom>
          <a:noFill/>
          <a:ln w="0">
            <a:noFill/>
          </a:ln>
        </p:spPr>
        <p:txBody>
          <a:bodyPr lIns="90000" tIns="46800" rIns="90000" bIns="46800" anchor="t">
            <a:noAutofit/>
          </a:bodyPr>
          <a:lstStyle/>
          <a:p>
            <a:pPr indent="0" algn="ctr" defTabSz="914400">
              <a:lnSpc>
                <a:spcPct val="130000"/>
              </a:lnSpc>
              <a:spcAft>
                <a:spcPts val="1001"/>
              </a:spcAft>
              <a:buNone/>
              <a:tabLst>
                <a:tab pos="0"/>
              </a:tabLst>
            </a:pPr>
            <a:r>
              <a:rPr lang="en-US" sz="6600" b="1" strike="noStrike" spc="148">
                <a:solidFill>
                  <a:srgbClr val="0084FF"/>
                </a:solidFill>
                <a:latin typeface="Arial"/>
                <a:ea typeface="微软雅黑"/>
              </a:rPr>
              <a:t>05</a:t>
            </a:r>
            <a:endParaRPr lang="en-US" sz="6600" b="0" strike="noStrike" spc="148">
              <a:solidFill>
                <a:schemeClr val="dk1">
                  <a:lumMod val="65000"/>
                  <a:lumOff val="35000"/>
                </a:schemeClr>
              </a:solidFill>
              <a:latin typeface="Arial"/>
            </a:endParaRPr>
          </a:p>
        </p:txBody>
      </p:sp>
      <p:sp>
        <p:nvSpPr>
          <p:cNvPr id="449" name="PlaceHolder 2"/>
          <p:cNvSpPr>
            <a:spLocks noGrp="1"/>
          </p:cNvSpPr>
          <p:nvPr>
            <p:ph type="title" idx="4294967295"/>
          </p:nvPr>
        </p:nvSpPr>
        <p:spPr>
          <a:xfrm>
            <a:off x="313560" y="3665160"/>
            <a:ext cx="11486160" cy="992160"/>
          </a:xfrm>
          <a:prstGeom prst="rect">
            <a:avLst/>
          </a:prstGeom>
          <a:noFill/>
          <a:ln w="0">
            <a:noFill/>
          </a:ln>
        </p:spPr>
        <p:txBody>
          <a:bodyPr lIns="90000" tIns="47160" rIns="90000" bIns="47160" anchor="ctr">
            <a:noAutofit/>
          </a:bodyPr>
          <a:lstStyle/>
          <a:p>
            <a:pPr indent="0" algn="ctr" defTabSz="914400">
              <a:lnSpc>
                <a:spcPct val="100000"/>
              </a:lnSpc>
              <a:buNone/>
            </a:pPr>
            <a:r>
              <a:rPr lang="zh-CN" sz="4000" b="1" strike="noStrike" spc="299">
                <a:solidFill>
                  <a:schemeClr val="dk1"/>
                </a:solidFill>
                <a:latin typeface="Arial"/>
                <a:ea typeface="微软雅黑"/>
              </a:rPr>
              <a:t>第五章 焦虑障碍并发症护理</a:t>
            </a:r>
            <a:endParaRPr lang="en-US" sz="4000" b="0" strike="noStrike" spc="-1">
              <a:solidFill>
                <a:schemeClr val="dk1"/>
              </a:solidFill>
              <a:latin typeface="Arial"/>
            </a:endParaRPr>
          </a:p>
        </p:txBody>
      </p:sp>
      <p:sp>
        <p:nvSpPr>
          <p:cNvPr id="450"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https://d.book118.com/336030022015010104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18</Slides>
  <Notes>8</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18</vt:i4>
      </vt:variant>
    </vt:vector>
  </HeadingPairs>
  <TitlesOfParts>
    <vt:vector baseType="lpstr" size="26">
      <vt:lpstr>Arial</vt:lpstr>
      <vt:lpstr>Calibri</vt:lpstr>
      <vt:lpstr>微软雅黑</vt:lpstr>
      <vt:lpstr>Times New Roman</vt:lpstr>
      <vt:lpstr>Wingdings</vt:lpstr>
      <vt:lpstr>Symbol</vt:lpstr>
      <vt:lpstr>DejaVu Sans</vt:lpstr>
      <vt:lpstr>Office Theme</vt:lpstr>
      <vt:lpstr>焦虑障碍护理查房 wps</vt:lpstr>
      <vt:lpstr>目录</vt:lpstr>
      <vt:lpstr>第1章 焦虑障碍概述</vt:lpstr>
      <vt:lpstr> </vt:lpstr>
      <vt:lpstr>焦虑障碍的风险因素</vt:lpstr>
      <vt:lpstr>第2章 焦虑障碍护理措施</vt:lpstr>
      <vt:lpstr> </vt:lpstr>
      <vt:lpstr>药物治疗</vt:lpstr>
      <vt:lpstr>总结</vt:lpstr>
      <vt:lpstr>第3章 护理查房重点</vt:lpstr>
      <vt:lpstr> </vt:lpstr>
      <vt:lpstr>心理疏导</vt:lpstr>
      <vt:lpstr>总结</vt:lpstr>
      <vt:lpstr>第四章 护理查房实际操作</vt:lpstr>
      <vt:lpstr> </vt:lpstr>
      <vt:lpstr> </vt:lpstr>
      <vt:lpstr>第五章 焦虑障碍并发症护理</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2024-09-29T16:42:04.194</cp:lastPrinted>
  <dcterms:created xsi:type="dcterms:W3CDTF">2024-09-29T08:42:04Z</dcterms:created>
  <dcterms:modified xsi:type="dcterms:W3CDTF">2024-09-29T08:42:06Z</dcterms:modified>
</cp:coreProperties>
</file>