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5175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4787C-7EA5-4E8F-856A-FF90FBDDA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AE2F4-FE87-45DD-BE27-EAD1E6EBF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2558C-5DB8-44E1-9589-2887D0056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8EDE8-EF9A-461A-AA6F-20A4B67E5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62550A-AA0A-440C-89DF-6E14D9370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020E0D-969D-45A8-AE60-8843B1C05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F242D4-1E40-4E16-B45C-59F3C1579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79C9C-E143-4FF9-8AFA-4D05F16B6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ADE53-0734-4137-B395-7E449B29B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5DEC4-61CE-41F8-841A-59D5E9B05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C5309-7BD6-4623-988D-F3E3CC51F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6375" cy="147002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7575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</p:spTree>
  </p:cSld>
  <p:clrMapOvr>
    <a:masterClrMapping/>
  </p:clrMapOvr>
  <p:transition spd="med">
    <p:cover dir="lu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5975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5975" cy="452596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 spd="med">
    <p:cover dir="lu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613" y="4406900"/>
            <a:ext cx="10366375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613" y="2906713"/>
            <a:ext cx="10366375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</p:spTree>
  </p:cSld>
  <p:clrMapOvr>
    <a:masterClrMapping/>
  </p:clrMapOvr>
  <p:transition spd="med">
    <p:cover dir="lu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5975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411788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3788" y="1600200"/>
            <a:ext cx="5411787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 spd="med">
    <p:cover dir="lu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5975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79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79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5" y="1535113"/>
            <a:ext cx="5391150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4425" y="2174875"/>
            <a:ext cx="5391150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 spd="med">
    <p:cover dir="lu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5975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</p:spTree>
  </p:cSld>
  <p:clrMapOvr>
    <a:masterClrMapping/>
  </p:clrMapOvr>
  <p:transition spd="med">
    <p:cover dir="lu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cover dir="lu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6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7263" y="273050"/>
            <a:ext cx="6818312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6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</p:spTree>
  </p:cSld>
  <p:clrMapOvr>
    <a:masterClrMapping/>
  </p:clrMapOvr>
  <p:transition spd="med">
    <p:cover dir="lu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90775" y="4800600"/>
            <a:ext cx="7316788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90775" y="612775"/>
            <a:ext cx="7316788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alibri" panose="020f050202020403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90775" y="5367338"/>
            <a:ext cx="7316788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</p:spTree>
  </p:cSld>
  <p:clrMapOvr>
    <a:masterClrMapping/>
  </p:clrMapOvr>
  <p:transition spd="med">
    <p:cover dir="lu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5975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5975" cy="4525963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 spd="med">
    <p:cover dir="lu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42375" y="274638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80375" cy="5851525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 spd="med">
    <p:cover dir="lu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5975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</p:spTree>
  </p:cSld>
  <p:clrMapOvr>
    <a:masterClrMapping/>
  </p:clrMapOvr>
  <p:transition spd="med">
    <p:cover dir="lu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jpeg" /><Relationship Id="rId14" Type="http://schemas.openxmlformats.org/officeDocument/2006/relationships/image" Target="../media/image2.png" /><Relationship Id="rId15" Type="http://schemas.openxmlformats.org/officeDocument/2006/relationships/image" Target="../media/image3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图片 12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5175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" name="矩形 4"/>
          <p:cNvSpPr>
            <a:spLocks noChangeArrowheads="1"/>
          </p:cNvSpPr>
          <p:nvPr/>
        </p:nvSpPr>
        <p:spPr bwMode="auto">
          <a:xfrm>
            <a:off x="1614488" y="0"/>
            <a:ext cx="107950" cy="1065213"/>
          </a:xfrm>
          <a:prstGeom prst="rect">
            <a:avLst/>
          </a:prstGeom>
          <a:solidFill>
            <a:srgbClr val="FFFFFF">
              <a:alpha val="17999"/>
            </a:srgbClr>
          </a:solidFill>
          <a:ln w="25400">
            <a:noFill/>
            <a:beve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宋体" pitchFamily="2" charset="-122"/>
              <a:ea typeface="宋体" pitchFamily="2" charset="-122"/>
              <a:cs typeface="+mn-cs"/>
              <a:sym typeface="宋体" pitchFamily="2" charset="-122"/>
            </a:endParaRPr>
          </a:p>
        </p:txBody>
      </p:sp>
      <p:sp>
        <p:nvSpPr>
          <p:cNvPr id="1028" name="Rectangle 3"/>
          <p:cNvSpPr/>
          <p:nvPr/>
        </p:nvSpPr>
        <p:spPr bwMode="auto">
          <a:xfrm>
            <a:off x="1273175" y="436563"/>
            <a:ext cx="792163" cy="400050"/>
          </a:xfrm>
          <a:prstGeom prst="roundRect">
            <a:avLst>
              <a:gd name="adj" fmla="val 16667"/>
            </a:avLst>
          </a:prstGeom>
          <a:solidFill>
            <a:srgbClr val="94C949"/>
          </a:solidFill>
          <a:ln w="9525">
            <a:noFill/>
            <a:bevel/>
          </a:ln>
        </p:spPr>
        <p:txBody>
          <a:bodyPr lIns="76109" tIns="38049" rIns="38049" bIns="76109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 panose="020b0502040204020203" pitchFamily="34" charset="0"/>
              <a:ea typeface="宋体" pitchFamily="2" charset="-122"/>
              <a:cs typeface="Segoe UI" panose="020b0502040204020203" pitchFamily="34" charset="0"/>
              <a:sym typeface="Segoe UI" panose="020b0502040204020203" pitchFamily="34" charset="0"/>
            </a:endParaRPr>
          </a:p>
        </p:txBody>
      </p:sp>
      <p:sp>
        <p:nvSpPr>
          <p:cNvPr id="1029" name="TextBox 15"/>
          <p:cNvSpPr/>
          <p:nvPr/>
        </p:nvSpPr>
        <p:spPr>
          <a:xfrm>
            <a:off x="1273175" y="452438"/>
            <a:ext cx="792163" cy="3667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 algn="ctr"/>
            <a:fld id="{9A0DB2DC-4C9A-4742-B13C-FB6460FD3503}" type="slidenum">
              <a:rPr lang="zh-CN" altLang="en-US">
                <a:solidFill>
                  <a:schemeClr val="bg1"/>
                </a:solidFill>
                <a:latin typeface="Impact" panose="020b0806030902050204" pitchFamily="34" charset="0"/>
                <a:ea typeface="宋体" pitchFamily="2" charset="-122"/>
                <a:sym typeface="Impact" panose="020b0806030902050204" pitchFamily="34" charset="0"/>
              </a:rPr>
              <a:t>1</a:t>
            </a:fld>
            <a:r>
              <a:rPr lang="en-US" altLang="zh-CN">
                <a:solidFill>
                  <a:schemeClr val="bg1"/>
                </a:solidFill>
                <a:latin typeface="Impact" panose="020b0806030902050204" pitchFamily="34" charset="0"/>
                <a:ea typeface="宋体" pitchFamily="2" charset="-122"/>
                <a:sym typeface="Impact" panose="020b0806030902050204" pitchFamily="34" charset="0"/>
              </a:rPr>
              <a:t> </a:t>
            </a:r>
            <a:endParaRPr lang="en-US" altLang="zh-CN">
              <a:solidFill>
                <a:schemeClr val="bg1"/>
              </a:solidFill>
              <a:latin typeface="Impact" panose="020b0806030902050204" pitchFamily="34" charset="0"/>
              <a:ea typeface="微软雅黑" panose="020b0503020204020204" pitchFamily="34" charset="-122"/>
              <a:sym typeface="Impact" panose="020b0806030902050204" pitchFamily="34" charset="0"/>
            </a:endParaRPr>
          </a:p>
        </p:txBody>
      </p:sp>
      <p:sp>
        <p:nvSpPr>
          <p:cNvPr id="1030" name="矩形 14"/>
          <p:cNvSpPr>
            <a:spLocks noChangeArrowheads="1"/>
          </p:cNvSpPr>
          <p:nvPr/>
        </p:nvSpPr>
        <p:spPr bwMode="auto">
          <a:xfrm>
            <a:off x="1614488" y="1065213"/>
            <a:ext cx="10580688" cy="107950"/>
          </a:xfrm>
          <a:prstGeom prst="rect">
            <a:avLst/>
          </a:prstGeom>
          <a:solidFill>
            <a:srgbClr val="FFFFFF">
              <a:alpha val="17999"/>
            </a:srgbClr>
          </a:solidFill>
          <a:ln w="25400">
            <a:noFill/>
            <a:beve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宋体" pitchFamily="2" charset="-122"/>
              <a:ea typeface="宋体" pitchFamily="2" charset="-122"/>
              <a:cs typeface="+mn-cs"/>
              <a:sym typeface="宋体" pitchFamily="2" charset="-122"/>
            </a:endParaRPr>
          </a:p>
        </p:txBody>
      </p:sp>
      <p:sp>
        <p:nvSpPr>
          <p:cNvPr id="1031" name="直接连接符 23"/>
          <p:cNvSpPr>
            <a:spLocks noChangeShapeType="1"/>
          </p:cNvSpPr>
          <p:nvPr/>
        </p:nvSpPr>
        <p:spPr bwMode="auto">
          <a:xfrm>
            <a:off x="2352675" y="822325"/>
            <a:ext cx="2881313" cy="0"/>
          </a:xfrm>
          <a:prstGeom prst="line">
            <a:avLst/>
          </a:prstGeom>
          <a:noFill/>
          <a:ln w="12700" cap="rnd">
            <a:solidFill>
              <a:srgbClr val="99CC00"/>
            </a:solidFill>
            <a:prstDash val="sysDash"/>
            <a:bevel/>
            <a:headEnd type="oval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1032" name="直接连接符 24"/>
          <p:cNvSpPr>
            <a:spLocks noChangeShapeType="1"/>
          </p:cNvSpPr>
          <p:nvPr/>
        </p:nvSpPr>
        <p:spPr bwMode="auto">
          <a:xfrm flipH="1" flipV="1">
            <a:off x="5233988" y="452438"/>
            <a:ext cx="0" cy="369888"/>
          </a:xfrm>
          <a:prstGeom prst="line">
            <a:avLst/>
          </a:prstGeom>
          <a:noFill/>
          <a:ln w="12700" cap="rnd">
            <a:solidFill>
              <a:srgbClr val="99CC00"/>
            </a:solidFill>
            <a:prstDash val="sysDash"/>
            <a:bevel/>
            <a:tailEnd type="oval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pic>
        <p:nvPicPr>
          <p:cNvPr id="1033" name="Picture 2" descr="D:\花纹\儿童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610850" y="6858000"/>
            <a:ext cx="1584325" cy="62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4" name="Picture 2" descr="D:\花纹\儿童.png"/>
          <p:cNvPicPr>
            <a:picLocks noChangeAspect="1"/>
          </p:cNvPicPr>
          <p:nvPr/>
        </p:nvPicPr>
        <p:blipFill>
          <a:blip r:embed="rId14"/>
          <a:srcRect l="77271" b="7333"/>
          <a:stretch>
            <a:fillRect/>
          </a:stretch>
        </p:blipFill>
        <p:spPr>
          <a:xfrm>
            <a:off x="11137900" y="223838"/>
            <a:ext cx="360363" cy="5762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5" name="Picture 2" descr="D:\花纹\儿童.png"/>
          <p:cNvPicPr>
            <a:picLocks noChangeAspect="1"/>
          </p:cNvPicPr>
          <p:nvPr/>
        </p:nvPicPr>
        <p:blipFill>
          <a:blip r:embed="rId15"/>
          <a:srcRect l="72726" b="-15831"/>
          <a:stretch>
            <a:fillRect/>
          </a:stretch>
        </p:blipFill>
        <p:spPr>
          <a:xfrm>
            <a:off x="10129838" y="188913"/>
            <a:ext cx="431800" cy="7191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6" name="Picture 2" descr="D:\花纹\儿童.png"/>
          <p:cNvPicPr>
            <a:picLocks noChangeAspect="1"/>
          </p:cNvPicPr>
          <p:nvPr/>
        </p:nvPicPr>
        <p:blipFill>
          <a:blip r:embed="rId14"/>
          <a:srcRect l="22726" r="50000" b="-27415"/>
          <a:stretch>
            <a:fillRect/>
          </a:stretch>
        </p:blipFill>
        <p:spPr>
          <a:xfrm>
            <a:off x="10634663" y="368300"/>
            <a:ext cx="431800" cy="7921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7" name="Picture 2" descr="D:\花纹\儿童.png"/>
          <p:cNvPicPr>
            <a:picLocks noChangeAspect="1"/>
          </p:cNvPicPr>
          <p:nvPr/>
        </p:nvPicPr>
        <p:blipFill>
          <a:blip r:embed="rId14"/>
          <a:srcRect l="50000" r="22726" b="-4248"/>
          <a:stretch>
            <a:fillRect/>
          </a:stretch>
        </p:blipFill>
        <p:spPr>
          <a:xfrm>
            <a:off x="11569700" y="212725"/>
            <a:ext cx="431800" cy="647700"/>
          </a:xfrm>
          <a:prstGeom prst="rect">
            <a:avLst/>
          </a:prstGeom>
          <a:noFill/>
          <a:ln w="9525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marL="914400" indent="-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" panose="020f0502020204030204" pitchFamily="34" charset="0"/>
        </a:defRPr>
      </a:lvl1pPr>
      <a:lvl2pPr marL="914400" indent="-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  <a:sym typeface="Calibri" panose="020f0502020204030204" pitchFamily="34" charset="0"/>
        </a:defRPr>
      </a:lvl2pPr>
      <a:lvl3pPr marL="914400" indent="-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  <a:sym typeface="Calibri" panose="020f0502020204030204" pitchFamily="34" charset="0"/>
        </a:defRPr>
      </a:lvl3pPr>
      <a:lvl4pPr marL="914400" indent="-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  <a:sym typeface="Calibri" panose="020f0502020204030204" pitchFamily="34" charset="0"/>
        </a:defRPr>
      </a:lvl4pPr>
      <a:lvl5pPr marL="914400" indent="-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  <a:sym typeface="Calibri" panose="020f0502020204030204" pitchFamily="34" charset="0"/>
        </a:defRPr>
      </a:lvl5pPr>
      <a:lvl6pPr marL="13716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  <a:sym typeface="Calibri" panose="020f0502020204030204" pitchFamily="34" charset="0"/>
        </a:defRPr>
      </a:lvl6pPr>
      <a:lvl7pPr marL="18288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  <a:sym typeface="Calibri" panose="020f0502020204030204" pitchFamily="34" charset="0"/>
        </a:defRPr>
      </a:lvl7pPr>
      <a:lvl8pPr marL="22860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  <a:sym typeface="Calibri" panose="020f0502020204030204" pitchFamily="34" charset="0"/>
        </a:defRPr>
      </a:lvl8pPr>
      <a:lvl9pPr marL="27432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itchFamily="2" charset="-122"/>
          <a:sym typeface="Calibri" panose="020f050202020403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Calibri" panose="020f0502020204030204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  <a:sym typeface="Calibri" panose="020f0502020204030204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0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301140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1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5175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5" name="Picture 3" descr="C:\Documents and Settings\tdz\桌面\6237702609f79052403d9c840cf3d7ca7acbd58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0150" y="692150"/>
            <a:ext cx="4500563" cy="2928938"/>
          </a:xfrm>
          <a:prstGeom prst="rect">
            <a:avLst/>
          </a:prstGeom>
          <a:noFill/>
          <a:ln w="76200" cap="flat" cmpd="sng">
            <a:solidFill>
              <a:srgbClr val="CCFF33"/>
            </a:solidFill>
            <a:prstDash val="solid"/>
            <a:miter/>
            <a:headEnd type="none" w="med" len="med"/>
            <a:tailEnd type="none" w="med" len="med"/>
          </a:ln>
        </p:spPr>
      </p:pic>
      <p:pic>
        <p:nvPicPr>
          <p:cNvPr id="3076" name="Picture 4" descr="C:\Documents and Settings\tdz\桌面\新建文件夹\20121281732168469989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9250" y="908050"/>
            <a:ext cx="4225925" cy="2835275"/>
          </a:xfrm>
          <a:prstGeom prst="rect">
            <a:avLst/>
          </a:prstGeom>
          <a:noFill/>
          <a:ln w="57150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3080" name="TextBox 3"/>
          <p:cNvSpPr/>
          <p:nvPr/>
        </p:nvSpPr>
        <p:spPr>
          <a:xfrm>
            <a:off x="1633277" y="4145805"/>
            <a:ext cx="9864992" cy="1200329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rgbClr val="8CC6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第</a:t>
            </a:r>
            <a:r>
              <a:rPr lang="en-US" altLang="zh-CN" sz="7200" b="1">
                <a:solidFill>
                  <a:srgbClr val="8CC6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r>
              <a:rPr lang="zh-CN" altLang="en-US" sz="7200" b="1">
                <a:solidFill>
                  <a:srgbClr val="8CC6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课 收发邮件提效率</a:t>
            </a:r>
          </a:p>
        </p:txBody>
      </p:sp>
      <p:pic>
        <p:nvPicPr>
          <p:cNvPr id="3082" name="Picture 2" descr="C:\Documents and Settings\tdz\桌面\新建文件夹\20120208165810751075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" y="881063"/>
            <a:ext cx="3878263" cy="2835275"/>
          </a:xfrm>
          <a:prstGeom prst="rect">
            <a:avLst/>
          </a:prstGeom>
          <a:noFill/>
          <a:ln w="76200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</p:pic>
      <p:pic>
        <p:nvPicPr>
          <p:cNvPr id="15593" name="Picture 9" descr="E:\仝德志文件，勿删！\03-参考文档\！PPT图片及版面资源\06-PPT精选插图\05-头像\嘿嘿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210925" y="5811838"/>
            <a:ext cx="715092" cy="6461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1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dur="1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dur="1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5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5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5175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Group 3"/>
          <p:cNvGrpSpPr/>
          <p:nvPr/>
        </p:nvGrpSpPr>
        <p:grpSpPr>
          <a:xfrm>
            <a:off x="841375" y="1358900"/>
            <a:ext cx="5746750" cy="4157663"/>
            <a:chExt cx="5099678" cy="3875542"/>
          </a:xfrm>
        </p:grpSpPr>
        <p:grpSp>
          <p:nvGrpSpPr>
            <p:cNvPr id="16387" name="Group 4"/>
            <p:cNvGrpSpPr/>
            <p:nvPr/>
          </p:nvGrpSpPr>
          <p:grpSpPr>
            <a:xfrm>
              <a:off x="0" y="0"/>
              <a:ext cx="5099678" cy="3875542"/>
              <a:chExt cx="5099678" cy="3875542"/>
            </a:xfrm>
          </p:grpSpPr>
          <p:sp>
            <p:nvSpPr>
              <p:cNvPr id="16388" name="任意多边形 4"/>
              <p:cNvSpPr/>
              <p:nvPr/>
            </p:nvSpPr>
            <p:spPr>
              <a:xfrm rot="-1382459">
                <a:off x="3243421" y="471837"/>
                <a:ext cx="641888" cy="365805"/>
              </a:xfrm>
              <a:custGeom>
                <a:cxnLst>
                  <a:cxn ang="0">
                    <a:pos x="0" y="2147483647"/>
                  </a:cxn>
                  <a:cxn ang="0">
                    <a:pos x="365297" y="2147483647"/>
                  </a:cxn>
                </a:cxnLst>
                <a:rect l="0" t="0" r="0" b="0"/>
                <a:pathLst>
                  <a:path w="688749" h="48339">
                    <a:moveTo>
                      <a:pt x="0" y="24169"/>
                    </a:moveTo>
                    <a:lnTo>
                      <a:pt x="688749" y="24169"/>
                    </a:lnTo>
                  </a:path>
                </a:pathLst>
              </a:custGeom>
              <a:noFill/>
              <a:ln w="38100" cap="flat" cmpd="sng">
                <a:solidFill>
                  <a:srgbClr val="8BAB00"/>
                </a:solidFill>
                <a:prstDash val="solid"/>
                <a:bevel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89" name="任意多边形 5"/>
              <p:cNvSpPr/>
              <p:nvPr/>
            </p:nvSpPr>
            <p:spPr>
              <a:xfrm>
                <a:off x="3816424" y="0"/>
                <a:ext cx="779198" cy="779198"/>
              </a:xfrm>
              <a:custGeom>
                <a:gdLst>
                  <a:gd name="txL" fmla="*/ 0 w 779198"/>
                  <a:gd name="txT" fmla="*/ 0 h 779198"/>
                  <a:gd name="txR" fmla="*/ 779198 w 779198"/>
                  <a:gd name="txB" fmla="*/ 779198 h 779198"/>
                </a:gdLst>
                <a:cxnLst>
                  <a:cxn ang="0">
                    <a:pos x="0" y="389599"/>
                  </a:cxn>
                  <a:cxn ang="0">
                    <a:pos x="389599" y="0"/>
                  </a:cxn>
                  <a:cxn ang="0">
                    <a:pos x="779198" y="389599"/>
                  </a:cxn>
                  <a:cxn ang="0">
                    <a:pos x="389599" y="779198"/>
                  </a:cxn>
                  <a:cxn ang="0">
                    <a:pos x="0" y="389599"/>
                  </a:cxn>
                </a:cxnLst>
                <a:rect l="txL" t="txT" r="txR" b="txB"/>
                <a:pathLst>
                  <a:path w="779198" h="779198">
                    <a:moveTo>
                      <a:pt x="0" y="389599"/>
                    </a:moveTo>
                    <a:cubicBezTo>
                      <a:pt x="0" y="174429"/>
                      <a:pt x="174429" y="0"/>
                      <a:pt x="389599" y="0"/>
                    </a:cubicBezTo>
                    <a:cubicBezTo>
                      <a:pt x="604769" y="0"/>
                      <a:pt x="779198" y="174429"/>
                      <a:pt x="779198" y="389599"/>
                    </a:cubicBezTo>
                    <a:cubicBezTo>
                      <a:pt x="779198" y="604769"/>
                      <a:pt x="604769" y="779198"/>
                      <a:pt x="389599" y="779198"/>
                    </a:cubicBezTo>
                    <a:cubicBezTo>
                      <a:pt x="174429" y="779198"/>
                      <a:pt x="0" y="604769"/>
                      <a:pt x="0" y="389599"/>
                    </a:cubicBezTo>
                    <a:close/>
                  </a:path>
                </a:pathLst>
              </a:custGeom>
              <a:solidFill>
                <a:srgbClr val="8BAB00"/>
              </a:solidFill>
              <a:ln w="38100" cap="flat" cmpd="sng">
                <a:solidFill>
                  <a:srgbClr val="D6E3BC"/>
                </a:solidFill>
                <a:prstDash val="solid"/>
                <a:bevel/>
                <a:headEnd type="none" w="med" len="med"/>
                <a:tailEnd type="none" w="med" len="med"/>
              </a:ln>
            </p:spPr>
            <p:txBody>
              <a:bodyPr lIns="124906" tIns="124906" rIns="124906" bIns="124906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lnSpc>
                    <a:spcPct val="90000"/>
                  </a:lnSpc>
                  <a:spcAft>
                    <a:spcPct val="35000"/>
                  </a:spcAft>
                </a:pPr>
                <a:r>
                  <a:rPr lang="en-US" altLang="zh-CN" sz="3200">
                    <a:solidFill>
                      <a:srgbClr val="FFFFFF"/>
                    </a:solidFill>
                    <a:latin typeface="Bodoni MT Black" panose="02070a03080606020203" pitchFamily="18" charset="0"/>
                    <a:ea typeface="华康俪金黑W8(P)" pitchFamily="2" charset="-122"/>
                    <a:sym typeface="Bodoni MT Black" panose="02070a03080606020203" pitchFamily="18" charset="0"/>
                  </a:rPr>
                  <a:t>1</a:t>
                </a:r>
                <a:endParaRPr lang="zh-CN" altLang="en-US" sz="3200">
                  <a:solidFill>
                    <a:srgbClr val="FFFFFF"/>
                  </a:solidFill>
                  <a:latin typeface="Bodoni MT Black" panose="02070a03080606020203" pitchFamily="18" charset="0"/>
                  <a:ea typeface="华康俪金黑W8(P)" pitchFamily="2" charset="-122"/>
                  <a:sym typeface="Bodoni MT Black" panose="02070a03080606020203" pitchFamily="18" charset="0"/>
                </a:endParaRPr>
              </a:p>
            </p:txBody>
          </p:sp>
          <p:sp>
            <p:nvSpPr>
              <p:cNvPr id="16390" name="任意多边形 6"/>
              <p:cNvSpPr/>
              <p:nvPr/>
            </p:nvSpPr>
            <p:spPr>
              <a:xfrm rot="1886752">
                <a:off x="3286809" y="3101174"/>
                <a:ext cx="879260" cy="48339"/>
              </a:xfrm>
              <a:custGeom>
                <a:cxnLst>
                  <a:cxn ang="0">
                    <a:pos x="0" y="24169"/>
                  </a:cxn>
                  <a:cxn ang="0">
                    <a:pos x="879260" y="24169"/>
                  </a:cxn>
                </a:cxnLst>
                <a:rect l="0" t="0" r="0" b="0"/>
                <a:pathLst>
                  <a:path w="879260" h="48339">
                    <a:moveTo>
                      <a:pt x="0" y="24169"/>
                    </a:moveTo>
                    <a:lnTo>
                      <a:pt x="879260" y="24169"/>
                    </a:lnTo>
                  </a:path>
                </a:pathLst>
              </a:custGeom>
              <a:noFill/>
              <a:ln w="38100" cap="flat" cmpd="sng">
                <a:solidFill>
                  <a:srgbClr val="8BAB00"/>
                </a:solidFill>
                <a:prstDash val="solid"/>
                <a:bevel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91" name="任意多边形 7"/>
              <p:cNvSpPr/>
              <p:nvPr/>
            </p:nvSpPr>
            <p:spPr>
              <a:xfrm>
                <a:off x="3888432" y="3096344"/>
                <a:ext cx="779198" cy="779198"/>
              </a:xfrm>
              <a:custGeom>
                <a:gdLst>
                  <a:gd name="txL" fmla="*/ 0 w 779198"/>
                  <a:gd name="txT" fmla="*/ 0 h 779198"/>
                  <a:gd name="txR" fmla="*/ 779198 w 779198"/>
                  <a:gd name="txB" fmla="*/ 779198 h 779198"/>
                </a:gdLst>
                <a:cxnLst>
                  <a:cxn ang="0">
                    <a:pos x="0" y="389599"/>
                  </a:cxn>
                  <a:cxn ang="0">
                    <a:pos x="389599" y="0"/>
                  </a:cxn>
                  <a:cxn ang="0">
                    <a:pos x="779198" y="389599"/>
                  </a:cxn>
                  <a:cxn ang="0">
                    <a:pos x="389599" y="779198"/>
                  </a:cxn>
                  <a:cxn ang="0">
                    <a:pos x="0" y="389599"/>
                  </a:cxn>
                </a:cxnLst>
                <a:rect l="txL" t="txT" r="txR" b="txB"/>
                <a:pathLst>
                  <a:path w="779198" h="779198">
                    <a:moveTo>
                      <a:pt x="0" y="389599"/>
                    </a:moveTo>
                    <a:cubicBezTo>
                      <a:pt x="0" y="174429"/>
                      <a:pt x="174429" y="0"/>
                      <a:pt x="389599" y="0"/>
                    </a:cubicBezTo>
                    <a:cubicBezTo>
                      <a:pt x="604769" y="0"/>
                      <a:pt x="779198" y="174429"/>
                      <a:pt x="779198" y="389599"/>
                    </a:cubicBezTo>
                    <a:cubicBezTo>
                      <a:pt x="779198" y="604769"/>
                      <a:pt x="604769" y="779198"/>
                      <a:pt x="389599" y="779198"/>
                    </a:cubicBezTo>
                    <a:cubicBezTo>
                      <a:pt x="174429" y="779198"/>
                      <a:pt x="0" y="604769"/>
                      <a:pt x="0" y="389599"/>
                    </a:cubicBezTo>
                    <a:close/>
                  </a:path>
                </a:pathLst>
              </a:custGeom>
              <a:solidFill>
                <a:srgbClr val="8BAB00"/>
              </a:solidFill>
              <a:ln w="38100" cap="flat" cmpd="sng">
                <a:solidFill>
                  <a:srgbClr val="D6E3BC"/>
                </a:solidFill>
                <a:prstDash val="solid"/>
                <a:bevel/>
                <a:headEnd type="none" w="med" len="med"/>
                <a:tailEnd type="none" w="med" len="med"/>
              </a:ln>
            </p:spPr>
            <p:txBody>
              <a:bodyPr lIns="124906" tIns="124906" rIns="124906" bIns="124906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lnSpc>
                    <a:spcPct val="90000"/>
                  </a:lnSpc>
                  <a:spcAft>
                    <a:spcPct val="35000"/>
                  </a:spcAft>
                </a:pPr>
                <a:r>
                  <a:rPr lang="en-US" altLang="zh-CN" sz="3200">
                    <a:solidFill>
                      <a:srgbClr val="FFFFFF"/>
                    </a:solidFill>
                    <a:latin typeface="Bodoni MT Black" panose="02070a03080606020203" pitchFamily="18" charset="0"/>
                    <a:ea typeface="华康俪金黑W8(P)" pitchFamily="2" charset="-122"/>
                    <a:sym typeface="Bodoni MT Black" panose="02070a03080606020203" pitchFamily="18" charset="0"/>
                  </a:rPr>
                  <a:t>4</a:t>
                </a:r>
                <a:endParaRPr lang="zh-CN" altLang="en-US" sz="3200">
                  <a:solidFill>
                    <a:srgbClr val="FFFFFF"/>
                  </a:solidFill>
                  <a:latin typeface="Bodoni MT Black" panose="02070a03080606020203" pitchFamily="18" charset="0"/>
                  <a:ea typeface="华康俪金黑W8(P)" pitchFamily="2" charset="-122"/>
                  <a:sym typeface="Bodoni MT Black" panose="02070a03080606020203" pitchFamily="18" charset="0"/>
                </a:endParaRPr>
              </a:p>
            </p:txBody>
          </p:sp>
          <p:sp>
            <p:nvSpPr>
              <p:cNvPr id="16392" name="任意多边形 8"/>
              <p:cNvSpPr/>
              <p:nvPr/>
            </p:nvSpPr>
            <p:spPr>
              <a:xfrm rot="663856">
                <a:off x="3616980" y="2322002"/>
                <a:ext cx="931753" cy="48339"/>
              </a:xfrm>
              <a:custGeom>
                <a:cxnLst>
                  <a:cxn ang="0">
                    <a:pos x="0" y="24169"/>
                  </a:cxn>
                  <a:cxn ang="0">
                    <a:pos x="931753" y="24169"/>
                  </a:cxn>
                </a:cxnLst>
                <a:rect l="0" t="0" r="0" b="0"/>
                <a:pathLst>
                  <a:path w="931753" h="48339">
                    <a:moveTo>
                      <a:pt x="0" y="24169"/>
                    </a:moveTo>
                    <a:lnTo>
                      <a:pt x="931753" y="24169"/>
                    </a:lnTo>
                  </a:path>
                </a:pathLst>
              </a:custGeom>
              <a:noFill/>
              <a:ln w="38100" cap="flat" cmpd="sng">
                <a:solidFill>
                  <a:srgbClr val="8BAB00"/>
                </a:solidFill>
                <a:prstDash val="solid"/>
                <a:bevel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93" name="任意多边形 9"/>
              <p:cNvSpPr/>
              <p:nvPr/>
            </p:nvSpPr>
            <p:spPr>
              <a:xfrm>
                <a:off x="4320480" y="2029114"/>
                <a:ext cx="779198" cy="779198"/>
              </a:xfrm>
              <a:custGeom>
                <a:gdLst>
                  <a:gd name="txL" fmla="*/ 0 w 779198"/>
                  <a:gd name="txT" fmla="*/ 0 h 779198"/>
                  <a:gd name="txR" fmla="*/ 779198 w 779198"/>
                  <a:gd name="txB" fmla="*/ 779198 h 779198"/>
                </a:gdLst>
                <a:cxnLst>
                  <a:cxn ang="0">
                    <a:pos x="0" y="389599"/>
                  </a:cxn>
                  <a:cxn ang="0">
                    <a:pos x="389599" y="0"/>
                  </a:cxn>
                  <a:cxn ang="0">
                    <a:pos x="779198" y="389599"/>
                  </a:cxn>
                  <a:cxn ang="0">
                    <a:pos x="389599" y="779198"/>
                  </a:cxn>
                  <a:cxn ang="0">
                    <a:pos x="0" y="389599"/>
                  </a:cxn>
                </a:cxnLst>
                <a:rect l="txL" t="txT" r="txR" b="txB"/>
                <a:pathLst>
                  <a:path w="779198" h="779198">
                    <a:moveTo>
                      <a:pt x="0" y="389599"/>
                    </a:moveTo>
                    <a:cubicBezTo>
                      <a:pt x="0" y="174429"/>
                      <a:pt x="174429" y="0"/>
                      <a:pt x="389599" y="0"/>
                    </a:cubicBezTo>
                    <a:cubicBezTo>
                      <a:pt x="604769" y="0"/>
                      <a:pt x="779198" y="174429"/>
                      <a:pt x="779198" y="389599"/>
                    </a:cubicBezTo>
                    <a:cubicBezTo>
                      <a:pt x="779198" y="604769"/>
                      <a:pt x="604769" y="779198"/>
                      <a:pt x="389599" y="779198"/>
                    </a:cubicBezTo>
                    <a:cubicBezTo>
                      <a:pt x="174429" y="779198"/>
                      <a:pt x="0" y="604769"/>
                      <a:pt x="0" y="389599"/>
                    </a:cubicBezTo>
                    <a:close/>
                  </a:path>
                </a:pathLst>
              </a:custGeom>
              <a:solidFill>
                <a:srgbClr val="8BAB00"/>
              </a:solidFill>
              <a:ln w="38100" cap="flat" cmpd="sng">
                <a:solidFill>
                  <a:srgbClr val="D6E3BC"/>
                </a:solidFill>
                <a:prstDash val="solid"/>
                <a:bevel/>
                <a:headEnd type="none" w="med" len="med"/>
                <a:tailEnd type="none" w="med" len="med"/>
              </a:ln>
            </p:spPr>
            <p:txBody>
              <a:bodyPr lIns="124906" tIns="124906" rIns="124906" bIns="124906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lnSpc>
                    <a:spcPct val="90000"/>
                  </a:lnSpc>
                  <a:spcAft>
                    <a:spcPct val="35000"/>
                  </a:spcAft>
                </a:pPr>
                <a:r>
                  <a:rPr lang="en-US" altLang="zh-CN" sz="3200">
                    <a:solidFill>
                      <a:srgbClr val="FFFFFF"/>
                    </a:solidFill>
                    <a:latin typeface="Bodoni MT Black" panose="02070a03080606020203" pitchFamily="18" charset="0"/>
                    <a:ea typeface="华康俪金黑W8(P)" pitchFamily="2" charset="-122"/>
                    <a:sym typeface="Bodoni MT Black" panose="02070a03080606020203" pitchFamily="18" charset="0"/>
                  </a:rPr>
                  <a:t>3</a:t>
                </a:r>
                <a:endParaRPr lang="zh-CN" altLang="en-US" sz="3200">
                  <a:solidFill>
                    <a:srgbClr val="FFFFFF"/>
                  </a:solidFill>
                  <a:latin typeface="Bodoni MT Black" panose="02070a03080606020203" pitchFamily="18" charset="0"/>
                  <a:ea typeface="华康俪金黑W8(P)" pitchFamily="2" charset="-122"/>
                  <a:sym typeface="Bodoni MT Black" panose="02070a03080606020203" pitchFamily="18" charset="0"/>
                </a:endParaRPr>
              </a:p>
            </p:txBody>
          </p:sp>
          <p:sp>
            <p:nvSpPr>
              <p:cNvPr id="16394" name="任意多边形 10"/>
              <p:cNvSpPr/>
              <p:nvPr/>
            </p:nvSpPr>
            <p:spPr>
              <a:xfrm rot="-927938">
                <a:off x="3596369" y="1326479"/>
                <a:ext cx="810570" cy="301314"/>
              </a:xfrm>
              <a:custGeom>
                <a:cxnLst>
                  <a:cxn ang="0">
                    <a:pos x="0" y="2147483647"/>
                  </a:cxn>
                  <a:cxn ang="0">
                    <a:pos x="907259" y="2147483647"/>
                  </a:cxn>
                </a:cxnLst>
                <a:rect l="0" t="0" r="0" b="0"/>
                <a:pathLst>
                  <a:path w="799232" h="48339">
                    <a:moveTo>
                      <a:pt x="0" y="24169"/>
                    </a:moveTo>
                    <a:lnTo>
                      <a:pt x="799232" y="24169"/>
                    </a:lnTo>
                  </a:path>
                </a:pathLst>
              </a:custGeom>
              <a:noFill/>
              <a:ln w="38100" cap="flat" cmpd="sng">
                <a:solidFill>
                  <a:srgbClr val="8BAB00"/>
                </a:solidFill>
                <a:prstDash val="solid"/>
                <a:bevel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95" name="任意多边形 11"/>
              <p:cNvSpPr/>
              <p:nvPr/>
            </p:nvSpPr>
            <p:spPr>
              <a:xfrm>
                <a:off x="4206023" y="943685"/>
                <a:ext cx="779198" cy="779198"/>
              </a:xfrm>
              <a:custGeom>
                <a:gdLst>
                  <a:gd name="txL" fmla="*/ 0 w 779198"/>
                  <a:gd name="txT" fmla="*/ 0 h 779198"/>
                  <a:gd name="txR" fmla="*/ 779198 w 779198"/>
                  <a:gd name="txB" fmla="*/ 779198 h 779198"/>
                </a:gdLst>
                <a:cxnLst>
                  <a:cxn ang="0">
                    <a:pos x="0" y="389599"/>
                  </a:cxn>
                  <a:cxn ang="0">
                    <a:pos x="389599" y="0"/>
                  </a:cxn>
                  <a:cxn ang="0">
                    <a:pos x="779198" y="389599"/>
                  </a:cxn>
                  <a:cxn ang="0">
                    <a:pos x="389599" y="779198"/>
                  </a:cxn>
                  <a:cxn ang="0">
                    <a:pos x="0" y="389599"/>
                  </a:cxn>
                </a:cxnLst>
                <a:rect l="txL" t="txT" r="txR" b="txB"/>
                <a:pathLst>
                  <a:path w="779198" h="779198">
                    <a:moveTo>
                      <a:pt x="0" y="389599"/>
                    </a:moveTo>
                    <a:cubicBezTo>
                      <a:pt x="0" y="174429"/>
                      <a:pt x="174429" y="0"/>
                      <a:pt x="389599" y="0"/>
                    </a:cubicBezTo>
                    <a:cubicBezTo>
                      <a:pt x="604769" y="0"/>
                      <a:pt x="779198" y="174429"/>
                      <a:pt x="779198" y="389599"/>
                    </a:cubicBezTo>
                    <a:cubicBezTo>
                      <a:pt x="779198" y="604769"/>
                      <a:pt x="604769" y="779198"/>
                      <a:pt x="389599" y="779198"/>
                    </a:cubicBezTo>
                    <a:cubicBezTo>
                      <a:pt x="174429" y="779198"/>
                      <a:pt x="0" y="604769"/>
                      <a:pt x="0" y="389599"/>
                    </a:cubicBezTo>
                    <a:close/>
                  </a:path>
                </a:pathLst>
              </a:custGeom>
              <a:solidFill>
                <a:srgbClr val="8BAB00"/>
              </a:solidFill>
              <a:ln w="38100" cap="flat" cmpd="sng">
                <a:solidFill>
                  <a:srgbClr val="D6E3BC"/>
                </a:solidFill>
                <a:prstDash val="solid"/>
                <a:bevel/>
                <a:headEnd type="none" w="med" len="med"/>
                <a:tailEnd type="none" w="med" len="med"/>
              </a:ln>
            </p:spPr>
            <p:txBody>
              <a:bodyPr lIns="124906" tIns="124906" rIns="124906" bIns="124906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lnSpc>
                    <a:spcPct val="90000"/>
                  </a:lnSpc>
                  <a:spcAft>
                    <a:spcPct val="35000"/>
                  </a:spcAft>
                </a:pPr>
                <a:r>
                  <a:rPr lang="en-US" altLang="zh-CN" sz="3200">
                    <a:solidFill>
                      <a:srgbClr val="FFFFFF"/>
                    </a:solidFill>
                    <a:latin typeface="Bodoni MT Black" panose="02070a03080606020203" pitchFamily="18" charset="0"/>
                    <a:ea typeface="华康俪金黑W8(P)" pitchFamily="2" charset="-122"/>
                    <a:sym typeface="Bodoni MT Black" panose="02070a03080606020203" pitchFamily="18" charset="0"/>
                  </a:rPr>
                  <a:t>2</a:t>
                </a:r>
                <a:endParaRPr lang="zh-CN" altLang="en-US" sz="3200">
                  <a:solidFill>
                    <a:srgbClr val="FFFFFF"/>
                  </a:solidFill>
                  <a:latin typeface="Bodoni MT Black" panose="02070a03080606020203" pitchFamily="18" charset="0"/>
                  <a:ea typeface="华康俪金黑W8(P)" pitchFamily="2" charset="-122"/>
                  <a:sym typeface="Bodoni MT Black" panose="02070a03080606020203" pitchFamily="18" charset="0"/>
                </a:endParaRPr>
              </a:p>
            </p:txBody>
          </p:sp>
          <p:sp>
            <p:nvSpPr>
              <p:cNvPr id="16396" name="任意多边形 12"/>
              <p:cNvSpPr/>
              <p:nvPr/>
            </p:nvSpPr>
            <p:spPr>
              <a:xfrm>
                <a:off x="0" y="144016"/>
                <a:ext cx="3616980" cy="3616996"/>
              </a:xfrm>
              <a:custGeom>
                <a:cxnLst>
                  <a:cxn ang="0">
                    <a:pos x="0" y="1808498"/>
                  </a:cxn>
                  <a:cxn ang="0">
                    <a:pos x="1808490" y="0"/>
                  </a:cxn>
                  <a:cxn ang="0">
                    <a:pos x="3616980" y="1808498"/>
                  </a:cxn>
                  <a:cxn ang="0">
                    <a:pos x="1808490" y="3616996"/>
                  </a:cxn>
                  <a:cxn ang="0">
                    <a:pos x="0" y="1808498"/>
                  </a:cxn>
                </a:cxnLst>
                <a:rect l="0" t="0" r="0" b="0"/>
                <a:pathLst>
                  <a:path w="3616980" h="3616996">
                    <a:moveTo>
                      <a:pt x="0" y="1808498"/>
                    </a:moveTo>
                    <a:cubicBezTo>
                      <a:pt x="0" y="809692"/>
                      <a:pt x="809689" y="0"/>
                      <a:pt x="1808490" y="0"/>
                    </a:cubicBezTo>
                    <a:cubicBezTo>
                      <a:pt x="2807291" y="0"/>
                      <a:pt x="3616980" y="809692"/>
                      <a:pt x="3616980" y="1808498"/>
                    </a:cubicBezTo>
                    <a:cubicBezTo>
                      <a:pt x="3616980" y="2807304"/>
                      <a:pt x="2807291" y="3616996"/>
                      <a:pt x="1808490" y="3616996"/>
                    </a:cubicBezTo>
                    <a:cubicBezTo>
                      <a:pt x="809689" y="3616996"/>
                      <a:pt x="0" y="2807304"/>
                      <a:pt x="0" y="1808498"/>
                    </a:cubicBezTo>
                    <a:close/>
                  </a:path>
                </a:pathLst>
              </a:custGeom>
              <a:noFill/>
              <a:ln w="152400" cap="flat" cmpd="sng">
                <a:solidFill>
                  <a:srgbClr val="8BAB00"/>
                </a:solidFill>
                <a:prstDash val="solid"/>
                <a:bevel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pic>
          <p:nvPicPr>
            <p:cNvPr id="16397" name="图片 3"/>
            <p:cNvPicPr>
              <a:picLocks noChangeAspect="1"/>
            </p:cNvPicPr>
            <p:nvPr/>
          </p:nvPicPr>
          <p:blipFill>
            <a:blip r:embed="rId4"/>
            <a:srcRect l="191" r="19992"/>
            <a:stretch>
              <a:fillRect/>
            </a:stretch>
          </p:blipFill>
          <p:spPr>
            <a:xfrm>
              <a:off x="224490" y="366936"/>
              <a:ext cx="3168000" cy="3171156"/>
            </a:xfrm>
            <a:prstGeom prst="rect">
              <a:avLst/>
            </a:prstGeom>
            <a:blipFill rotWithShape="1">
              <a:blip r:embed="rId3"/>
              <a:srcRect l="191" r="19992"/>
              <a:stretch>
                <a:fillRect/>
              </a:stretch>
            </a:blipFill>
            <a:ln w="57150" cap="flat" cmpd="sng">
              <a:solidFill>
                <a:srgbClr val="A5A5A5"/>
              </a:solidFill>
              <a:prstDash val="solid"/>
              <a:bevel/>
              <a:headEnd type="none" w="med" len="med"/>
              <a:tailEnd type="none" w="med" len="med"/>
            </a:ln>
          </p:spPr>
        </p:pic>
      </p:grpSp>
      <p:sp>
        <p:nvSpPr>
          <p:cNvPr id="4111" name="TextBox 8"/>
          <p:cNvSpPr/>
          <p:nvPr/>
        </p:nvSpPr>
        <p:spPr>
          <a:xfrm>
            <a:off x="6862763" y="2366963"/>
            <a:ext cx="2835275" cy="7016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bg1"/>
                </a:solidFill>
                <a:latin typeface="专业字体设计服务/WWW.ZTSGC.COM/" charset="0"/>
                <a:ea typeface="微软雅黑" panose="020b0503020204020204" pitchFamily="34" charset="-122"/>
              </a:rPr>
              <a:t>说教学方法</a:t>
            </a:r>
          </a:p>
        </p:txBody>
      </p:sp>
      <p:sp>
        <p:nvSpPr>
          <p:cNvPr id="4112" name="TextBox 8"/>
          <p:cNvSpPr/>
          <p:nvPr/>
        </p:nvSpPr>
        <p:spPr>
          <a:xfrm>
            <a:off x="7007225" y="3590925"/>
            <a:ext cx="2835275" cy="7016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bg1"/>
                </a:solidFill>
                <a:latin typeface="专业字体设计服务/WWW.ZTSGC.COM/" charset="0"/>
                <a:ea typeface="微软雅黑" panose="020b0503020204020204" pitchFamily="34" charset="-122"/>
                <a:sym typeface="专业字体设计服务/WWW.ZTSGC.COM/" charset="0"/>
              </a:rPr>
              <a:t>说教学过程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113" name="TextBox 8"/>
          <p:cNvSpPr/>
          <p:nvPr/>
        </p:nvSpPr>
        <p:spPr>
          <a:xfrm>
            <a:off x="6457950" y="1196975"/>
            <a:ext cx="2835275" cy="7016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bg1"/>
                </a:solidFill>
                <a:latin typeface="专业字体设计服务/WWW.ZTSGC.COM/" charset="0"/>
                <a:ea typeface="微软雅黑" panose="020b0503020204020204" pitchFamily="34" charset="-122"/>
                <a:sym typeface="专业字体设计服务/WWW.ZTSGC.COM/" charset="0"/>
              </a:rPr>
              <a:t>说教材</a:t>
            </a:r>
          </a:p>
        </p:txBody>
      </p:sp>
      <p:sp>
        <p:nvSpPr>
          <p:cNvPr id="4114" name="TextBox 8"/>
          <p:cNvSpPr/>
          <p:nvPr/>
        </p:nvSpPr>
        <p:spPr>
          <a:xfrm>
            <a:off x="6529388" y="4814888"/>
            <a:ext cx="2835275" cy="7016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bg1"/>
                </a:solidFill>
                <a:latin typeface="专业字体设计服务/WWW.ZTSGC.COM/" charset="0"/>
                <a:ea typeface="微软雅黑" panose="020b0503020204020204" pitchFamily="34" charset="-122"/>
                <a:sym typeface="专业字体设计服务/WWW.ZTSGC.COM/" charset="0"/>
              </a:rPr>
              <a:t>说教学反思</a:t>
            </a: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1" grpId="0"/>
      <p:bldP spid="4112" grpId="0"/>
      <p:bldP spid="4113" grpId="0"/>
      <p:bldP spid="41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TextBox 3"/>
          <p:cNvSpPr/>
          <p:nvPr/>
        </p:nvSpPr>
        <p:spPr>
          <a:xfrm>
            <a:off x="2425700" y="260350"/>
            <a:ext cx="2808288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一 说教材</a:t>
            </a:r>
            <a:endParaRPr lang="zh-CN" altLang="en-US" sz="2800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124" name="矩形 2"/>
          <p:cNvSpPr/>
          <p:nvPr/>
        </p:nvSpPr>
        <p:spPr>
          <a:xfrm>
            <a:off x="1201247" y="2362631"/>
            <a:ext cx="2698175" cy="62985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ts val="4700"/>
              </a:lnSpc>
            </a:pPr>
            <a:r>
              <a:rPr lang="zh-CN" altLang="en-US" sz="28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福建教育出版社</a:t>
            </a:r>
            <a:endParaRPr lang="en-US" altLang="zh-CN" sz="280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7413" name="文本框 10"/>
          <p:cNvSpPr/>
          <p:nvPr/>
        </p:nvSpPr>
        <p:spPr>
          <a:xfrm>
            <a:off x="5449888" y="466725"/>
            <a:ext cx="4464050" cy="369888"/>
          </a:xfrm>
          <a:prstGeom prst="rect">
            <a:avLst/>
          </a:prstGeom>
          <a:solidFill>
            <a:srgbClr val="99CC00">
              <a:alpha val="20000"/>
            </a:srgbClr>
          </a:solidFill>
          <a:ln w="12700" cap="rnd" cmpd="sng">
            <a:solidFill>
              <a:srgbClr val="99CC00"/>
            </a:solidFill>
            <a:prstDash val="sysDash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97155" latinLnBrk="1"/>
            <a:r>
              <a:rPr lang="zh-CN" altLang="en-US" sz="2400" b="1">
                <a:solidFill>
                  <a:srgbClr val="99CC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教材地位和作用</a:t>
            </a:r>
          </a:p>
        </p:txBody>
      </p:sp>
      <p:sp>
        <p:nvSpPr>
          <p:cNvPr id="5126" name="矩形 4"/>
          <p:cNvSpPr/>
          <p:nvPr/>
        </p:nvSpPr>
        <p:spPr>
          <a:xfrm>
            <a:off x="1417638" y="3500438"/>
            <a:ext cx="2030412" cy="654050"/>
          </a:xfrm>
          <a:prstGeom prst="rect">
            <a:avLst/>
          </a:prstGeom>
          <a:noFill/>
          <a:ln w="9525" cap="flat" cmpd="sng">
            <a:solidFill>
              <a:srgbClr val="92D050"/>
            </a:solidFill>
            <a:prstDash val="solid"/>
            <a:bevel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ts val="4700"/>
              </a:lnSpc>
            </a:pPr>
            <a:r>
              <a:rPr lang="zh-CN" altLang="en-US" sz="3600" b="1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信息技术</a:t>
            </a:r>
            <a:endParaRPr lang="en-US" altLang="zh-CN" sz="3600" b="1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5127" name="矩形 5"/>
          <p:cNvSpPr/>
          <p:nvPr/>
        </p:nvSpPr>
        <p:spPr>
          <a:xfrm>
            <a:off x="913227" y="4555964"/>
            <a:ext cx="5688395" cy="123258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ts val="4700"/>
              </a:lnSpc>
            </a:pP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闽教版（</a:t>
            </a:r>
            <a:r>
              <a:rPr lang="en-US" altLang="zh-CN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2020</a:t>
            </a:r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）五年级上册第一单元第一课</a:t>
            </a:r>
            <a:r>
              <a:rPr lang="en-US" altLang="zh-CN" sz="28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《</a:t>
            </a:r>
            <a:r>
              <a:rPr lang="zh-CN" altLang="en-US" sz="28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 收发邮件提效率</a:t>
            </a:r>
            <a:r>
              <a:rPr lang="en-US" altLang="zh-CN" sz="28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》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A0E765A3-CE69-49EA-38CB-4E09EFDD18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3762" y="1268850"/>
            <a:ext cx="4224199" cy="5511574"/>
          </a:xfrm>
          <a:prstGeom prst="rect">
            <a:avLst/>
          </a:prstGeom>
        </p:spPr>
      </p:pic>
      <p:sp>
        <p:nvSpPr>
          <p:cNvPr id="4" name="矩形 4">
            <a:extLst>
              <a:ext uri="{FF2B5EF4-FFF2-40B4-BE49-F238E27FC236}">
                <a16:creationId xmlns:a16="http://schemas.microsoft.com/office/drawing/2014/main" id="{FB15A65D-22BC-BDCD-3F5C-A81475FDB6B7}"/>
              </a:ext>
            </a:extLst>
          </p:cNvPr>
          <p:cNvSpPr/>
          <p:nvPr/>
        </p:nvSpPr>
        <p:spPr>
          <a:xfrm>
            <a:off x="1417638" y="1454436"/>
            <a:ext cx="1569660" cy="654218"/>
          </a:xfrm>
          <a:prstGeom prst="rect">
            <a:avLst/>
          </a:prstGeom>
          <a:noFill/>
          <a:ln w="9525" cap="flat" cmpd="sng">
            <a:solidFill>
              <a:srgbClr val="92D050"/>
            </a:solidFill>
            <a:prstDash val="solid"/>
            <a:bevel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ts val="4700"/>
              </a:lnSpc>
            </a:pPr>
            <a:r>
              <a:rPr lang="zh-CN" altLang="en-US" sz="3600" b="1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出版社</a:t>
            </a:r>
            <a:endParaRPr lang="en-US" altLang="zh-CN" sz="3600" b="1">
              <a:solidFill>
                <a:srgbClr val="FFFF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5126" grpId="0"/>
      <p:bldP spid="5127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TextBox 3"/>
          <p:cNvSpPr/>
          <p:nvPr/>
        </p:nvSpPr>
        <p:spPr>
          <a:xfrm>
            <a:off x="2425700" y="260350"/>
            <a:ext cx="2808288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一 说教材</a:t>
            </a:r>
            <a:endParaRPr lang="zh-CN" altLang="en-US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147" name="矩形 1"/>
          <p:cNvSpPr/>
          <p:nvPr/>
        </p:nvSpPr>
        <p:spPr>
          <a:xfrm>
            <a:off x="3456305" y="1141413"/>
            <a:ext cx="7632700" cy="3683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18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使用</a:t>
            </a:r>
            <a:r>
              <a:rPr lang="en-US" altLang="zh-CN" sz="18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IE</a:t>
            </a:r>
            <a:r>
              <a:rPr lang="zh-CN" altLang="en-US" sz="18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浏览器  网上信息搜索  资源下载  申请电子邮箱</a:t>
            </a:r>
          </a:p>
        </p:txBody>
      </p:sp>
      <p:sp>
        <p:nvSpPr>
          <p:cNvPr id="18436" name="文本框 10"/>
          <p:cNvSpPr/>
          <p:nvPr/>
        </p:nvSpPr>
        <p:spPr>
          <a:xfrm>
            <a:off x="5449888" y="452438"/>
            <a:ext cx="4464050" cy="369887"/>
          </a:xfrm>
          <a:prstGeom prst="rect">
            <a:avLst/>
          </a:prstGeom>
          <a:solidFill>
            <a:srgbClr val="99CC00">
              <a:alpha val="20000"/>
            </a:srgbClr>
          </a:solidFill>
          <a:ln w="12700" cap="rnd" cmpd="sng">
            <a:solidFill>
              <a:srgbClr val="99CC00"/>
            </a:solidFill>
            <a:prstDash val="sysDash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97155" latinLnBrk="1"/>
            <a:r>
              <a:rPr lang="zh-CN" altLang="en-US" sz="2400" b="1">
                <a:solidFill>
                  <a:srgbClr val="99CC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学情分析</a:t>
            </a:r>
          </a:p>
        </p:txBody>
      </p:sp>
      <p:grpSp>
        <p:nvGrpSpPr>
          <p:cNvPr id="2" name="Group 5"/>
          <p:cNvGrpSpPr/>
          <p:nvPr/>
        </p:nvGrpSpPr>
        <p:grpSpPr>
          <a:xfrm>
            <a:off x="841375" y="3644900"/>
            <a:ext cx="2376488" cy="3068638"/>
            <a:chExt cx="907" cy="907"/>
          </a:xfrm>
        </p:grpSpPr>
        <p:sp>
          <p:nvSpPr>
            <p:cNvPr id="18438" name="AutoShape 16"/>
            <p:cNvSpPr/>
            <p:nvPr/>
          </p:nvSpPr>
          <p:spPr>
            <a:xfrm>
              <a:off x="0" y="0"/>
              <a:ext cx="907" cy="907"/>
            </a:xfrm>
            <a:prstGeom prst="roundRect">
              <a:avLst>
                <a:gd name="adj" fmla="val 14218"/>
              </a:avLst>
            </a:prstGeom>
            <a:solidFill>
              <a:srgbClr val="FF99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24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endParaRPr>
            </a:p>
            <a:p>
              <a:pPr algn="ctr">
                <a:lnSpc>
                  <a:spcPct val="115000"/>
                </a:lnSpc>
              </a:pPr>
              <a:r>
                <a:rPr lang="zh-CN" altLang="en-US" sz="2800" b="1">
                  <a:solidFill>
                    <a:srgbClr val="244061"/>
                  </a:solidFill>
                  <a:latin typeface="Arial" pitchFamily="34" charset="0"/>
                  <a:ea typeface="微软雅黑" panose="020b0503020204020204" pitchFamily="34" charset="-122"/>
                </a:rPr>
                <a:t>基础薄弱</a:t>
              </a:r>
            </a:p>
            <a:p>
              <a:pPr algn="ctr"/>
              <a:r>
                <a:rPr lang="zh-CN" altLang="en-US" sz="2800" b="1">
                  <a:solidFill>
                    <a:srgbClr val="244061"/>
                  </a:solidFill>
                  <a:latin typeface="Arial" pitchFamily="34" charset="0"/>
                  <a:ea typeface="微软雅黑" panose="020b0503020204020204" pitchFamily="34" charset="-122"/>
                </a:rPr>
                <a:t>缺乏兴趣</a:t>
              </a:r>
            </a:p>
            <a:p>
              <a:pPr algn="ctr"/>
              <a:r>
                <a:rPr lang="zh-CN" altLang="en-US" sz="2800" b="1">
                  <a:solidFill>
                    <a:srgbClr val="244061"/>
                  </a:solidFill>
                  <a:latin typeface="Arial" pitchFamily="34" charset="0"/>
                  <a:ea typeface="微软雅黑" panose="020b0503020204020204" pitchFamily="34" charset="-122"/>
                </a:rPr>
                <a:t>缺乏主动</a:t>
              </a:r>
            </a:p>
          </p:txBody>
        </p:sp>
        <p:sp>
          <p:nvSpPr>
            <p:cNvPr id="18439" name="AutoShape 17"/>
            <p:cNvSpPr/>
            <p:nvPr/>
          </p:nvSpPr>
          <p:spPr>
            <a:xfrm>
              <a:off x="13" y="13"/>
              <a:ext cx="880" cy="221"/>
            </a:xfrm>
            <a:prstGeom prst="roundRect">
              <a:avLst>
                <a:gd name="adj" fmla="val 50000"/>
              </a:avLst>
            </a:prstGeom>
            <a:solidFill>
              <a:srgbClr val="CCFF33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rgbClr val="C00000"/>
                  </a:solidFill>
                  <a:latin typeface="Arial" pitchFamily="34" charset="0"/>
                  <a:ea typeface="宋体" pitchFamily="2" charset="-122"/>
                </a:rPr>
                <a:t>缺点</a:t>
              </a:r>
            </a:p>
          </p:txBody>
        </p:sp>
      </p:grpSp>
      <p:grpSp>
        <p:nvGrpSpPr>
          <p:cNvPr id="3" name="Group 8"/>
          <p:cNvGrpSpPr/>
          <p:nvPr/>
        </p:nvGrpSpPr>
        <p:grpSpPr>
          <a:xfrm>
            <a:off x="7248525" y="1519238"/>
            <a:ext cx="2520950" cy="2981325"/>
            <a:chOff x="0" y="13"/>
            <a:chExt cx="907" cy="916"/>
          </a:xfrm>
        </p:grpSpPr>
        <p:sp>
          <p:nvSpPr>
            <p:cNvPr id="18441" name="AutoShape 10"/>
            <p:cNvSpPr/>
            <p:nvPr/>
          </p:nvSpPr>
          <p:spPr>
            <a:xfrm>
              <a:off x="0" y="22"/>
              <a:ext cx="907" cy="907"/>
            </a:xfrm>
            <a:prstGeom prst="roundRect">
              <a:avLst>
                <a:gd name="adj" fmla="val 14218"/>
              </a:avLst>
            </a:prstGeom>
            <a:solidFill>
              <a:srgbClr val="99CC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2800" b="1">
                <a:solidFill>
                  <a:srgbClr val="244061"/>
                </a:solidFill>
                <a:latin typeface="Arial" pitchFamily="34" charset="0"/>
                <a:ea typeface="微软雅黑" panose="020b0503020204020204" pitchFamily="34" charset="-122"/>
              </a:endParaRPr>
            </a:p>
            <a:p>
              <a:pPr algn="ctr">
                <a:lnSpc>
                  <a:spcPct val="120000"/>
                </a:lnSpc>
              </a:pPr>
              <a:r>
                <a:rPr lang="zh-CN" altLang="en-US" sz="2800" b="1">
                  <a:solidFill>
                    <a:srgbClr val="244061"/>
                  </a:solidFill>
                  <a:latin typeface="Arial" pitchFamily="34" charset="0"/>
                  <a:ea typeface="微软雅黑" panose="020b0503020204020204" pitchFamily="34" charset="-122"/>
                </a:rPr>
                <a:t>思维活跃</a:t>
              </a:r>
            </a:p>
            <a:p>
              <a:pPr algn="ctr">
                <a:lnSpc>
                  <a:spcPct val="120000"/>
                </a:lnSpc>
              </a:pPr>
              <a:r>
                <a:rPr lang="zh-CN" altLang="en-US" sz="2800" b="1">
                  <a:solidFill>
                    <a:srgbClr val="244061"/>
                  </a:solidFill>
                  <a:latin typeface="Arial" pitchFamily="34" charset="0"/>
                  <a:ea typeface="微软雅黑" panose="020b0503020204020204" pitchFamily="34" charset="-122"/>
                </a:rPr>
                <a:t>动手能力强</a:t>
              </a:r>
            </a:p>
            <a:p>
              <a:pPr algn="ctr">
                <a:lnSpc>
                  <a:spcPct val="120000"/>
                </a:lnSpc>
              </a:pPr>
              <a:r>
                <a:rPr lang="zh-CN" altLang="en-US" sz="2800" b="1">
                  <a:solidFill>
                    <a:srgbClr val="244061"/>
                  </a:solidFill>
                  <a:latin typeface="Arial" pitchFamily="34" charset="0"/>
                  <a:ea typeface="微软雅黑" panose="020b0503020204020204" pitchFamily="34" charset="-122"/>
                </a:rPr>
                <a:t>喜欢实践</a:t>
              </a:r>
            </a:p>
          </p:txBody>
        </p:sp>
        <p:sp>
          <p:nvSpPr>
            <p:cNvPr id="18442" name="AutoShape 11"/>
            <p:cNvSpPr/>
            <p:nvPr/>
          </p:nvSpPr>
          <p:spPr>
            <a:xfrm>
              <a:off x="13" y="13"/>
              <a:ext cx="880" cy="221"/>
            </a:xfrm>
            <a:prstGeom prst="roundRect">
              <a:avLst>
                <a:gd name="adj" fmla="val 50000"/>
              </a:avLst>
            </a:prstGeom>
            <a:solidFill>
              <a:srgbClr val="FF99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rgbClr val="C00000"/>
                  </a:solidFill>
                  <a:latin typeface="Arial" pitchFamily="34" charset="0"/>
                  <a:ea typeface="宋体" pitchFamily="2" charset="-122"/>
                </a:rPr>
                <a:t>优点</a:t>
              </a:r>
              <a:endParaRPr lang="zh-CN" altLang="en-US" sz="3600">
                <a:solidFill>
                  <a:srgbClr val="000000"/>
                </a:solidFill>
                <a:latin typeface="Calibri" panose="020f0502020204030204" pitchFamily="34" charset="0"/>
                <a:ea typeface="宋体" pitchFamily="2" charset="-122"/>
                <a:sym typeface="MS PGothic" panose="020b0600070205080204" pitchFamily="34" charset="-128"/>
              </a:endParaRPr>
            </a:p>
          </p:txBody>
        </p:sp>
      </p:grpSp>
      <p:grpSp>
        <p:nvGrpSpPr>
          <p:cNvPr id="4" name="Group 11"/>
          <p:cNvGrpSpPr>
            <a:grpSpLocks noChangeAspect="1"/>
          </p:cNvGrpSpPr>
          <p:nvPr/>
        </p:nvGrpSpPr>
        <p:grpSpPr>
          <a:xfrm>
            <a:off x="3360738" y="1628775"/>
            <a:ext cx="3635375" cy="3167063"/>
            <a:chExt cx="3634705" cy="3168204"/>
          </a:xfrm>
        </p:grpSpPr>
        <p:pic>
          <p:nvPicPr>
            <p:cNvPr id="18444" name="Picture 2" descr="200785202249879_2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144016"/>
              <a:ext cx="3600450" cy="3024188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8445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20280" y="0"/>
              <a:ext cx="1114425" cy="419100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5135" name="Picture 15" descr="图片1f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5150" y="3498850"/>
            <a:ext cx="3106738" cy="33591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34" name="Picture 14" descr="图片1d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15450" y="1196975"/>
            <a:ext cx="2879725" cy="23447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36" name="Picture 16" descr="图片1h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196975"/>
            <a:ext cx="2786063" cy="26511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path" presetSubtype="0" dur="50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06 -3.25936E-06 L 2.5E-06 0.64818" pathEditMode="relative" rAng="0" ptsTypes="AA">
                                      <p:cBhvr>
                                        <p:cTn id="10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1"/>
                            </p:stCondLst>
                            <p:childTnLst>
                              <p:par>
                                <p:cTn id="1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1"/>
                            </p:stCondLst>
                            <p:childTnLst>
                              <p:par>
                                <p:cTn id="2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1"/>
                            </p:stCondLst>
                            <p:childTnLst>
                              <p:par>
                                <p:cTn id="27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1"/>
                            </p:stCondLst>
                            <p:childTnLst>
                              <p:par>
                                <p:cTn id="32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3501"/>
                            </p:stCondLst>
                            <p:childTnLst>
                              <p:par>
                                <p:cTn id="37" presetID="8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  <p:bldP spid="614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TextBox 3"/>
          <p:cNvSpPr/>
          <p:nvPr/>
        </p:nvSpPr>
        <p:spPr>
          <a:xfrm>
            <a:off x="2425700" y="260350"/>
            <a:ext cx="2808288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一 说教材</a:t>
            </a:r>
            <a:endParaRPr lang="zh-CN" altLang="en-US" sz="3200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9459" name="Oval 2"/>
          <p:cNvSpPr/>
          <p:nvPr/>
        </p:nvSpPr>
        <p:spPr>
          <a:xfrm>
            <a:off x="4125913" y="1854200"/>
            <a:ext cx="3956050" cy="3881438"/>
          </a:xfrm>
          <a:prstGeom prst="ellipse">
            <a:avLst/>
          </a:prstGeom>
          <a:noFill/>
          <a:ln w="12700" cap="flat" cmpd="sng">
            <a:solidFill>
              <a:schemeClr val="bg2"/>
            </a:solidFill>
            <a:prstDash val="sysDot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Calibri" panose="020f0502020204030204" pitchFamily="34" charset="0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9460" name="Oval 3"/>
          <p:cNvSpPr/>
          <p:nvPr/>
        </p:nvSpPr>
        <p:spPr>
          <a:xfrm>
            <a:off x="4343400" y="2060575"/>
            <a:ext cx="3490913" cy="3490913"/>
          </a:xfrm>
          <a:prstGeom prst="ellipse">
            <a:avLst/>
          </a:prstGeom>
          <a:noFill/>
          <a:ln w="12700" cap="flat" cmpd="sng">
            <a:solidFill>
              <a:schemeClr val="bg2"/>
            </a:solidFill>
            <a:prstDash val="sysDot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Calibri" panose="020f0502020204030204" pitchFamily="34" charset="0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9461" name="Oval 4"/>
          <p:cNvSpPr/>
          <p:nvPr/>
        </p:nvSpPr>
        <p:spPr>
          <a:xfrm>
            <a:off x="4559300" y="2387600"/>
            <a:ext cx="2973388" cy="2973388"/>
          </a:xfrm>
          <a:prstGeom prst="ellipse">
            <a:avLst/>
          </a:prstGeom>
          <a:noFill/>
          <a:ln w="12700" cap="flat" cmpd="sng">
            <a:solidFill>
              <a:schemeClr val="bg2"/>
            </a:solidFill>
            <a:prstDash val="sysDot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Calibri" panose="020f0502020204030204" pitchFamily="34" charset="0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7174" name="AutoShape 5"/>
          <p:cNvSpPr/>
          <p:nvPr/>
        </p:nvSpPr>
        <p:spPr>
          <a:xfrm rot="9044365">
            <a:off x="3792538" y="3694113"/>
            <a:ext cx="1871662" cy="1855787"/>
          </a:xfrm>
          <a:prstGeom prst="chevron">
            <a:avLst>
              <a:gd name="adj" fmla="val 28659"/>
            </a:avLst>
          </a:prstGeom>
          <a:solidFill>
            <a:srgbClr val="99CC00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Calibri" panose="020f0502020204030204" pitchFamily="34" charset="0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7175" name="AutoShape 6"/>
          <p:cNvSpPr/>
          <p:nvPr/>
        </p:nvSpPr>
        <p:spPr>
          <a:xfrm rot="-5400000">
            <a:off x="5080000" y="1492250"/>
            <a:ext cx="1871663" cy="1855788"/>
          </a:xfrm>
          <a:prstGeom prst="chevron">
            <a:avLst>
              <a:gd name="adj" fmla="val 28636"/>
            </a:avLst>
          </a:prstGeom>
          <a:solidFill>
            <a:schemeClr val="accent1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Calibri" panose="020f0502020204030204" pitchFamily="34" charset="0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7176" name="AutoShape 7"/>
          <p:cNvSpPr/>
          <p:nvPr/>
        </p:nvSpPr>
        <p:spPr>
          <a:xfrm rot="1788254">
            <a:off x="6348413" y="3698875"/>
            <a:ext cx="1871662" cy="1855788"/>
          </a:xfrm>
          <a:prstGeom prst="chevron">
            <a:avLst>
              <a:gd name="adj" fmla="val 28645"/>
            </a:avLst>
          </a:prstGeom>
          <a:solidFill>
            <a:schemeClr val="hlink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Calibri" panose="020f0502020204030204" pitchFamily="34" charset="0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9465" name="Text Box 8"/>
          <p:cNvSpPr/>
          <p:nvPr/>
        </p:nvSpPr>
        <p:spPr>
          <a:xfrm>
            <a:off x="5087938" y="3590925"/>
            <a:ext cx="1855787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800">
                <a:solidFill>
                  <a:srgbClr val="FFFF00"/>
                </a:solidFill>
                <a:latin typeface="Arial" pitchFamily="34" charset="0"/>
                <a:ea typeface="微软雅黑" panose="020b0503020204020204" pitchFamily="34" charset="-122"/>
              </a:rPr>
              <a:t>三维目标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178" name="Rectangle 9"/>
          <p:cNvSpPr/>
          <p:nvPr/>
        </p:nvSpPr>
        <p:spPr>
          <a:xfrm>
            <a:off x="4991100" y="2235200"/>
            <a:ext cx="2043113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000">
                <a:solidFill>
                  <a:srgbClr val="FFFBF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知识技能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179" name="Rectangle 10"/>
          <p:cNvSpPr/>
          <p:nvPr/>
        </p:nvSpPr>
        <p:spPr>
          <a:xfrm>
            <a:off x="3937000" y="4397375"/>
            <a:ext cx="1492250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000">
                <a:solidFill>
                  <a:srgbClr val="FFFBFC"/>
                </a:solidFill>
                <a:latin typeface="Arial" pitchFamily="34" charset="0"/>
                <a:ea typeface="微软雅黑" panose="020b0503020204020204" pitchFamily="34" charset="-122"/>
              </a:rPr>
              <a:t>过程方法</a:t>
            </a:r>
          </a:p>
        </p:txBody>
      </p:sp>
      <p:sp>
        <p:nvSpPr>
          <p:cNvPr id="7180" name="Rectangle 11"/>
          <p:cNvSpPr/>
          <p:nvPr/>
        </p:nvSpPr>
        <p:spPr>
          <a:xfrm>
            <a:off x="6745288" y="4325938"/>
            <a:ext cx="1376362" cy="7016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000">
                <a:solidFill>
                  <a:srgbClr val="FFFBFC"/>
                </a:solidFill>
                <a:latin typeface="Arial" pitchFamily="34" charset="0"/>
                <a:ea typeface="微软雅黑" panose="020b0503020204020204" pitchFamily="34" charset="-122"/>
              </a:rPr>
              <a:t>情感态度</a:t>
            </a:r>
          </a:p>
          <a:p>
            <a:pPr algn="ctr" eaLnBrk="0" hangingPunct="0"/>
            <a:r>
              <a:rPr lang="zh-CN" altLang="en-US" sz="2000">
                <a:solidFill>
                  <a:srgbClr val="FFFBFC"/>
                </a:solidFill>
                <a:latin typeface="Arial" pitchFamily="34" charset="0"/>
                <a:ea typeface="微软雅黑" panose="020b0503020204020204" pitchFamily="34" charset="-122"/>
              </a:rPr>
              <a:t>价值观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181" name="Text Box 12"/>
          <p:cNvSpPr/>
          <p:nvPr/>
        </p:nvSpPr>
        <p:spPr>
          <a:xfrm>
            <a:off x="7392988" y="1660525"/>
            <a:ext cx="3359150" cy="708025"/>
          </a:xfrm>
          <a:prstGeom prst="rect">
            <a:avLst/>
          </a:prstGeom>
          <a:noFill/>
          <a:ln w="9525" cap="flat" cmpd="sng">
            <a:solidFill>
              <a:srgbClr val="99CC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</a:t>
            </a:r>
            <a:r>
              <a:rPr lang="zh-CN" altLang="en-US" sz="20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学会阅读与删除邮件</a:t>
            </a:r>
            <a:endParaRPr lang="en-US" altLang="zh-CN" sz="120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r>
              <a:rPr lang="en-US" altLang="zh-CN" sz="20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2.</a:t>
            </a:r>
            <a:r>
              <a:rPr lang="zh-CN" altLang="en-US" sz="20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学会书写和发送电子邮件</a:t>
            </a:r>
            <a:endParaRPr lang="zh-CN" altLang="en-US" sz="240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182" name="Text Box 13"/>
          <p:cNvSpPr/>
          <p:nvPr/>
        </p:nvSpPr>
        <p:spPr>
          <a:xfrm>
            <a:off x="8258175" y="4149725"/>
            <a:ext cx="3198495" cy="1747520"/>
          </a:xfrm>
          <a:prstGeom prst="rect">
            <a:avLst/>
          </a:prstGeom>
          <a:noFill/>
          <a:ln w="12700" cap="flat" cmpd="sng">
            <a:solidFill>
              <a:srgbClr val="99CC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</a:t>
            </a:r>
            <a:r>
              <a:rPr lang="zh-CN" altLang="en-US" sz="20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通过向同学与老师发送邮件，增进学生与学生，学生与老师间的友谊。</a:t>
            </a:r>
          </a:p>
          <a:p>
            <a:r>
              <a:rPr lang="en-US" altLang="zh-CN" sz="20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r>
              <a:rPr lang="zh-CN" altLang="en-US" sz="200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、让学生体验成功和“学有所用”的快乐。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183" name="Text Box 14"/>
          <p:cNvSpPr/>
          <p:nvPr/>
        </p:nvSpPr>
        <p:spPr>
          <a:xfrm>
            <a:off x="2065338" y="4541838"/>
            <a:ext cx="1728787" cy="1320800"/>
          </a:xfrm>
          <a:prstGeom prst="rect">
            <a:avLst/>
          </a:prstGeom>
          <a:noFill/>
          <a:ln w="9525" cap="flat" cmpd="sng">
            <a:solidFill>
              <a:srgbClr val="99CC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20650" indent="-120650">
              <a:buFont typeface="Wingdings" panose="05000000000000000000" pitchFamily="2" charset="2"/>
              <a:buChar char="u"/>
            </a:pPr>
            <a:r>
              <a:rPr lang="zh-CN" altLang="en-US" sz="20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指导实践</a:t>
            </a:r>
          </a:p>
          <a:p>
            <a:pPr marL="120650" indent="-120650">
              <a:buFont typeface="Wingdings" panose="05000000000000000000" pitchFamily="2" charset="2"/>
              <a:buChar char="u"/>
            </a:pPr>
            <a:r>
              <a:rPr lang="zh-CN" altLang="en-US" sz="20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自主探究</a:t>
            </a:r>
          </a:p>
          <a:p>
            <a:pPr marL="120650" indent="-120650">
              <a:buFont typeface="Wingdings" panose="05000000000000000000" pitchFamily="2" charset="2"/>
              <a:buChar char="u"/>
            </a:pPr>
            <a:r>
              <a:rPr lang="zh-CN" altLang="en-US" sz="20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总结归纳</a:t>
            </a:r>
            <a:endParaRPr lang="en-US" altLang="zh-CN" sz="20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marL="120650" indent="-120650">
              <a:buFont typeface="Wingdings" panose="05000000000000000000" pitchFamily="2" charset="2"/>
              <a:buChar char="u"/>
            </a:pPr>
            <a:r>
              <a:rPr lang="zh-CN" altLang="en-US" sz="20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感性到理性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9472" name="文本框 10"/>
          <p:cNvSpPr/>
          <p:nvPr/>
        </p:nvSpPr>
        <p:spPr>
          <a:xfrm>
            <a:off x="5449888" y="452438"/>
            <a:ext cx="4464050" cy="369887"/>
          </a:xfrm>
          <a:prstGeom prst="rect">
            <a:avLst/>
          </a:prstGeom>
          <a:solidFill>
            <a:srgbClr val="99CC00">
              <a:alpha val="20000"/>
            </a:srgbClr>
          </a:solidFill>
          <a:ln w="12700" cap="rnd" cmpd="sng">
            <a:solidFill>
              <a:srgbClr val="99CC00"/>
            </a:solidFill>
            <a:prstDash val="sysDash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97155" latinLnBrk="1"/>
            <a:r>
              <a:rPr lang="zh-CN" altLang="en-US" sz="2400" b="1">
                <a:solidFill>
                  <a:srgbClr val="99CC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教学目标</a:t>
            </a: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1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6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8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42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47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53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58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64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70" dur="500"/>
                                        <p:tgtEl>
                                          <p:spTgt spid="7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2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76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  <p:bldP spid="19460" grpId="0"/>
      <p:bldP spid="19461" grpId="0"/>
      <p:bldP spid="7174" grpId="0"/>
      <p:bldP spid="7175" grpId="0"/>
      <p:bldP spid="7176" grpId="0"/>
      <p:bldP spid="19465" grpId="0"/>
      <p:bldP spid="7178" grpId="0"/>
      <p:bldP spid="7179" grpId="0"/>
      <p:bldP spid="7180" grpId="0"/>
      <p:bldP spid="7181" grpId="0"/>
      <p:bldP spid="7182" grpId="0"/>
      <p:bldP spid="718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TextBox 3"/>
          <p:cNvSpPr/>
          <p:nvPr/>
        </p:nvSpPr>
        <p:spPr>
          <a:xfrm>
            <a:off x="2425700" y="260350"/>
            <a:ext cx="2808288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一  说教材</a:t>
            </a:r>
            <a:endParaRPr lang="zh-CN" altLang="en-US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9459" name="AutoShape 80"/>
          <p:cNvSpPr/>
          <p:nvPr/>
        </p:nvSpPr>
        <p:spPr>
          <a:xfrm rot="10800000">
            <a:off x="2928938" y="4121150"/>
            <a:ext cx="7543800" cy="1979613"/>
          </a:xfrm>
          <a:prstGeom prst="cube">
            <a:avLst>
              <a:gd name="adj" fmla="val 7269"/>
            </a:avLst>
          </a:prstGeom>
          <a:solidFill>
            <a:srgbClr val="CCFF33"/>
          </a:solidFill>
          <a:ln w="952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 rot="10800000"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rgbClr val="000000"/>
                </a:solidFill>
                <a:latin typeface="Calibri" panose="020f0502020204030204" pitchFamily="34" charset="0"/>
                <a:ea typeface="宋体" pitchFamily="2" charset="-122"/>
                <a:sym typeface="宋体" pitchFamily="2" charset="-122"/>
              </a:rPr>
              <a:t>`</a:t>
            </a:r>
          </a:p>
        </p:txBody>
      </p:sp>
      <p:sp>
        <p:nvSpPr>
          <p:cNvPr id="8196" name="Rectangle 90"/>
          <p:cNvSpPr/>
          <p:nvPr/>
        </p:nvSpPr>
        <p:spPr>
          <a:xfrm>
            <a:off x="4981893" y="4872038"/>
            <a:ext cx="4427537" cy="57943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sym typeface="黑体" panose="02010609060101010101" charset="-122"/>
              </a:rPr>
              <a:t>邮件附件的上传</a:t>
            </a:r>
            <a:endParaRPr lang="zh-CN" altLang="en-US" sz="3200" b="1">
              <a:solidFill>
                <a:srgbClr val="000000"/>
              </a:solidFill>
              <a:latin typeface="Calibri" panose="020f0502020204030204" pitchFamily="34" charset="0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9461" name="AutoShape 80"/>
          <p:cNvSpPr/>
          <p:nvPr/>
        </p:nvSpPr>
        <p:spPr>
          <a:xfrm rot="10800000">
            <a:off x="2082800" y="1370013"/>
            <a:ext cx="7543800" cy="1979612"/>
          </a:xfrm>
          <a:prstGeom prst="cube">
            <a:avLst>
              <a:gd name="adj" fmla="val 7269"/>
            </a:avLst>
          </a:prstGeom>
          <a:solidFill>
            <a:srgbClr val="00CC00"/>
          </a:solidFill>
          <a:ln w="38100" cap="flat" cmpd="sng">
            <a:solidFill>
              <a:srgbClr val="FF9933"/>
            </a:solidFill>
            <a:prstDash val="solid"/>
            <a:miter/>
            <a:headEnd type="none" w="med" len="med"/>
            <a:tailEnd type="none" w="med" len="med"/>
          </a:ln>
        </p:spPr>
        <p:txBody>
          <a:bodyPr rot="10800000"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Calibri" panose="020f0502020204030204" pitchFamily="34" charset="0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8198" name="Rectangle 90"/>
          <p:cNvSpPr/>
          <p:nvPr/>
        </p:nvSpPr>
        <p:spPr>
          <a:xfrm>
            <a:off x="4262438" y="1697038"/>
            <a:ext cx="5364162" cy="10668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sym typeface="黑体" panose="02010609060101010101" charset="-122"/>
              </a:rPr>
              <a:t>1</a:t>
            </a:r>
            <a:r>
              <a:rPr lang="en-US" altLang="zh-CN" sz="3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 .</a:t>
            </a:r>
            <a:r>
              <a:rPr lang="zh-CN" altLang="en-US" sz="3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阅读与删除邮件</a:t>
            </a:r>
            <a:endParaRPr lang="en-US" altLang="zh-CN" sz="32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r>
              <a:rPr lang="en-US" altLang="zh-CN" sz="3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2 .</a:t>
            </a:r>
            <a:r>
              <a:rPr lang="zh-CN" altLang="en-US" sz="3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书写和发送电子邮件</a:t>
            </a:r>
            <a:endParaRPr lang="zh-CN" altLang="en-US" sz="3200" b="1">
              <a:solidFill>
                <a:srgbClr val="000000"/>
              </a:solidFill>
              <a:latin typeface="Calibri" panose="020f0502020204030204" pitchFamily="34" charset="0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0487" name="文本框 10"/>
          <p:cNvSpPr/>
          <p:nvPr/>
        </p:nvSpPr>
        <p:spPr>
          <a:xfrm>
            <a:off x="5449888" y="452438"/>
            <a:ext cx="4464050" cy="369887"/>
          </a:xfrm>
          <a:prstGeom prst="rect">
            <a:avLst/>
          </a:prstGeom>
          <a:solidFill>
            <a:srgbClr val="99CC00">
              <a:alpha val="20000"/>
            </a:srgbClr>
          </a:solidFill>
          <a:ln w="12700" cap="rnd" cmpd="sng">
            <a:solidFill>
              <a:srgbClr val="99CC00"/>
            </a:solidFill>
            <a:prstDash val="sysDash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97155" latinLnBrk="1"/>
            <a:r>
              <a:rPr lang="zh-CN" altLang="en-US" sz="2000" b="1">
                <a:solidFill>
                  <a:srgbClr val="99CC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教学重难点</a:t>
            </a:r>
          </a:p>
        </p:txBody>
      </p:sp>
      <p:sp>
        <p:nvSpPr>
          <p:cNvPr id="19464" name="AutoShape 68"/>
          <p:cNvSpPr/>
          <p:nvPr/>
        </p:nvSpPr>
        <p:spPr>
          <a:xfrm rot="10800000">
            <a:off x="2090738" y="1381125"/>
            <a:ext cx="1952625" cy="1978025"/>
          </a:xfrm>
          <a:prstGeom prst="cube">
            <a:avLst>
              <a:gd name="adj" fmla="val 7718"/>
            </a:avLst>
          </a:prstGeom>
          <a:gradFill rotWithShape="1">
            <a:gsLst>
              <a:gs pos="0">
                <a:srgbClr val="660066"/>
              </a:gs>
              <a:gs pos="100000">
                <a:srgbClr val="2F002F"/>
              </a:gs>
            </a:gsLst>
            <a:lin ang="5400000" scaled="1"/>
          </a:gradFill>
          <a:ln w="28575" cap="flat" cmpd="sng">
            <a:solidFill>
              <a:srgbClr val="FF9933"/>
            </a:solidFill>
            <a:prstDash val="solid"/>
            <a:miter/>
            <a:headEnd type="none" w="med" len="med"/>
            <a:tailEnd type="none" w="med" len="med"/>
          </a:ln>
        </p:spPr>
        <p:txBody>
          <a:bodyPr rot="10800000"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Calibri" panose="020f0502020204030204" pitchFamily="34" charset="0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8201" name="Text Box 74"/>
          <p:cNvSpPr/>
          <p:nvPr/>
        </p:nvSpPr>
        <p:spPr>
          <a:xfrm>
            <a:off x="2330450" y="2066925"/>
            <a:ext cx="1871663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教学重点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9466" name="AutoShape 87"/>
          <p:cNvSpPr/>
          <p:nvPr/>
        </p:nvSpPr>
        <p:spPr>
          <a:xfrm rot="10800000">
            <a:off x="2928938" y="4149725"/>
            <a:ext cx="1908175" cy="1952625"/>
          </a:xfrm>
          <a:prstGeom prst="cube">
            <a:avLst>
              <a:gd name="adj" fmla="val 7718"/>
            </a:avLst>
          </a:prstGeom>
          <a:gradFill rotWithShape="1">
            <a:gsLst>
              <a:gs pos="0">
                <a:srgbClr val="CC0000"/>
              </a:gs>
              <a:gs pos="100000">
                <a:srgbClr val="5D0000"/>
              </a:gs>
            </a:gsLst>
            <a:lin ang="5400000" scaled="1"/>
          </a:gradFill>
          <a:ln w="28575" cap="flat" cmpd="sng">
            <a:solidFill>
              <a:srgbClr val="00CC00"/>
            </a:solidFill>
            <a:prstDash val="solid"/>
            <a:miter/>
            <a:headEnd type="none" w="med" len="med"/>
            <a:tailEnd type="none" w="med" len="med"/>
          </a:ln>
        </p:spPr>
        <p:txBody>
          <a:bodyPr rot="10800000"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Calibri" panose="020f0502020204030204" pitchFamily="34" charset="0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8203" name="Text Box 89"/>
          <p:cNvSpPr/>
          <p:nvPr/>
        </p:nvSpPr>
        <p:spPr>
          <a:xfrm>
            <a:off x="3084513" y="4886325"/>
            <a:ext cx="1752600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教学难点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  <p:bldP spid="8196" grpId="0"/>
      <p:bldP spid="19461" grpId="0"/>
      <p:bldP spid="8198" grpId="0"/>
      <p:bldP spid="19464" grpId="0"/>
      <p:bldP spid="8201" grpId="0"/>
      <p:bldP spid="19466" grpId="0"/>
      <p:bldP spid="82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TextBox 3"/>
          <p:cNvSpPr/>
          <p:nvPr/>
        </p:nvSpPr>
        <p:spPr>
          <a:xfrm>
            <a:off x="2425700" y="260350"/>
            <a:ext cx="2808288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二  说教法学法</a:t>
            </a:r>
            <a:endParaRPr lang="zh-CN" altLang="en-US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1507" name="文本框 10"/>
          <p:cNvSpPr/>
          <p:nvPr/>
        </p:nvSpPr>
        <p:spPr>
          <a:xfrm>
            <a:off x="5449888" y="452438"/>
            <a:ext cx="4464050" cy="369887"/>
          </a:xfrm>
          <a:prstGeom prst="rect">
            <a:avLst/>
          </a:prstGeom>
          <a:solidFill>
            <a:srgbClr val="99CC00">
              <a:alpha val="20000"/>
            </a:srgbClr>
          </a:solidFill>
          <a:ln w="12700" cap="rnd" cmpd="sng">
            <a:solidFill>
              <a:srgbClr val="99CC00"/>
            </a:solidFill>
            <a:prstDash val="sysDash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97155" latinLnBrk="1"/>
            <a:r>
              <a:rPr lang="zh-CN" altLang="en-US" sz="2400" b="1">
                <a:solidFill>
                  <a:srgbClr val="99CC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说教法</a:t>
            </a:r>
          </a:p>
        </p:txBody>
      </p:sp>
      <p:grpSp>
        <p:nvGrpSpPr>
          <p:cNvPr id="2" name="Group 15"/>
          <p:cNvGrpSpPr/>
          <p:nvPr/>
        </p:nvGrpSpPr>
        <p:grpSpPr>
          <a:xfrm>
            <a:off x="882650" y="1268413"/>
            <a:ext cx="6000750" cy="5375275"/>
            <a:chOff x="1366" y="799"/>
            <a:chExt cx="3464" cy="3720"/>
          </a:xfrm>
        </p:grpSpPr>
        <p:sp>
          <p:nvSpPr>
            <p:cNvPr id="21509" name="AutoShape 3"/>
            <p:cNvSpPr/>
            <p:nvPr/>
          </p:nvSpPr>
          <p:spPr>
            <a:xfrm>
              <a:off x="1366" y="799"/>
              <a:ext cx="3464" cy="3720"/>
            </a:xfrm>
            <a:prstGeom prst="rightArrow">
              <a:avLst>
                <a:gd name="adj1" fmla="val 79314"/>
                <a:gd name="adj2" fmla="val 24763"/>
              </a:avLst>
            </a:prstGeom>
            <a:solidFill>
              <a:srgbClr val="99CCFF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Calibri" panose="020f0502020204030204" pitchFamily="34" charset="0"/>
                <a:ea typeface="宋体" pitchFamily="2" charset="-122"/>
                <a:sym typeface="宋体" pitchFamily="2" charset="-122"/>
              </a:endParaRPr>
            </a:p>
          </p:txBody>
        </p:sp>
        <p:sp>
          <p:nvSpPr>
            <p:cNvPr id="21510" name="Text Box 4"/>
            <p:cNvSpPr/>
            <p:nvPr/>
          </p:nvSpPr>
          <p:spPr>
            <a:xfrm>
              <a:off x="3882" y="1899"/>
              <a:ext cx="408" cy="1768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rgbClr val="009900"/>
                  </a:solidFill>
                  <a:latin typeface="Gulim" panose="020b0600000101010101" pitchFamily="34" charset="-127"/>
                  <a:ea typeface="微软雅黑" panose="020b0503020204020204" pitchFamily="34" charset="-122"/>
                  <a:sym typeface="Gulim" panose="020b0600000101010101" pitchFamily="34" charset="-127"/>
                </a:rPr>
                <a:t>多</a:t>
              </a:r>
            </a:p>
            <a:p>
              <a:r>
                <a:rPr lang="zh-CN" altLang="en-US" sz="3200" b="1">
                  <a:solidFill>
                    <a:srgbClr val="009900"/>
                  </a:solidFill>
                  <a:latin typeface="Gulim" panose="020b0600000101010101" pitchFamily="34" charset="-127"/>
                  <a:ea typeface="微软雅黑" panose="020b0503020204020204" pitchFamily="34" charset="-122"/>
                  <a:sym typeface="Gulim" panose="020b0600000101010101" pitchFamily="34" charset="-127"/>
                </a:rPr>
                <a:t>媒</a:t>
              </a:r>
            </a:p>
            <a:p>
              <a:r>
                <a:rPr lang="zh-CN" altLang="en-US" sz="3200" b="1">
                  <a:solidFill>
                    <a:srgbClr val="009900"/>
                  </a:solidFill>
                  <a:latin typeface="Gulim" panose="020b0600000101010101" pitchFamily="34" charset="-127"/>
                  <a:ea typeface="微软雅黑" panose="020b0503020204020204" pitchFamily="34" charset="-122"/>
                  <a:sym typeface="Gulim" panose="020b0600000101010101" pitchFamily="34" charset="-127"/>
                </a:rPr>
                <a:t>体</a:t>
              </a:r>
            </a:p>
            <a:p>
              <a:r>
                <a:rPr lang="zh-CN" altLang="en-US" sz="3200" b="1">
                  <a:solidFill>
                    <a:srgbClr val="009900"/>
                  </a:solidFill>
                  <a:latin typeface="Gulim" panose="020b0600000101010101" pitchFamily="34" charset="-127"/>
                  <a:ea typeface="微软雅黑" panose="020b0503020204020204" pitchFamily="34" charset="-122"/>
                  <a:sym typeface="Gulim" panose="020b0600000101010101" pitchFamily="34" charset="-127"/>
                </a:rPr>
                <a:t>教</a:t>
              </a:r>
            </a:p>
            <a:p>
              <a:r>
                <a:rPr lang="zh-CN" altLang="en-US" sz="3200" b="1">
                  <a:solidFill>
                    <a:srgbClr val="009900"/>
                  </a:solidFill>
                  <a:latin typeface="Gulim" panose="020b0600000101010101" pitchFamily="34" charset="-127"/>
                  <a:ea typeface="微软雅黑" panose="020b0503020204020204" pitchFamily="34" charset="-122"/>
                  <a:sym typeface="Gulim" panose="020b0600000101010101" pitchFamily="34" charset="-127"/>
                </a:rPr>
                <a:t>学</a:t>
              </a:r>
              <a:endParaRPr lang="zh-CN" altLang="en-US" sz="3200" b="1"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9227" name="AutoShape 9"/>
          <p:cNvSpPr/>
          <p:nvPr/>
        </p:nvSpPr>
        <p:spPr>
          <a:xfrm>
            <a:off x="922338" y="1989138"/>
            <a:ext cx="4038600" cy="990600"/>
          </a:xfrm>
          <a:prstGeom prst="roundRect">
            <a:avLst>
              <a:gd name="adj" fmla="val 9102"/>
            </a:avLst>
          </a:prstGeom>
          <a:gradFill rotWithShape="1">
            <a:gsLst>
              <a:gs pos="0">
                <a:srgbClr val="C0504D"/>
              </a:gs>
              <a:gs pos="100000">
                <a:srgbClr val="D38685"/>
              </a:gs>
            </a:gsLst>
            <a:lin ang="5400000" scaled="1"/>
          </a:gradFill>
          <a:ln w="25400" cap="flat" cmpd="sng">
            <a:solidFill>
              <a:schemeClr val="bg1"/>
            </a:solidFill>
            <a:prstDash val="solid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latinLnBrk="1" hangingPunct="0"/>
            <a:r>
              <a:rPr lang="zh-CN" altLang="en-US" sz="2800">
                <a:solidFill>
                  <a:schemeClr val="bg1"/>
                </a:solidFill>
                <a:latin typeface="Gulim" panose="020b0600000101010101" pitchFamily="34" charset="-127"/>
                <a:ea typeface="微软雅黑" panose="020b0503020204020204" pitchFamily="34" charset="-122"/>
                <a:sym typeface="Gulim" panose="020b0600000101010101" pitchFamily="34" charset="-127"/>
              </a:rPr>
              <a:t>情境创设法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228" name="AutoShape 10"/>
          <p:cNvSpPr/>
          <p:nvPr/>
        </p:nvSpPr>
        <p:spPr>
          <a:xfrm>
            <a:off x="900113" y="4938713"/>
            <a:ext cx="4038600" cy="990600"/>
          </a:xfrm>
          <a:prstGeom prst="roundRect">
            <a:avLst>
              <a:gd name="adj" fmla="val 9102"/>
            </a:avLst>
          </a:prstGeom>
          <a:gradFill rotWithShape="1">
            <a:gsLst>
              <a:gs pos="0">
                <a:srgbClr val="0000FF"/>
              </a:gs>
              <a:gs pos="100000">
                <a:srgbClr val="5050FF"/>
              </a:gs>
            </a:gsLst>
            <a:lin ang="5400000" scaled="1"/>
          </a:gradFill>
          <a:ln w="25400" cap="flat" cmpd="sng">
            <a:solidFill>
              <a:schemeClr val="bg1"/>
            </a:solidFill>
            <a:prstDash val="solid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latinLnBrk="1" hangingPunct="0"/>
            <a:r>
              <a:rPr lang="zh-CN" altLang="en-US" sz="2800">
                <a:solidFill>
                  <a:schemeClr val="bg1"/>
                </a:solidFill>
                <a:latin typeface="Gulim" panose="020b0600000101010101" pitchFamily="34" charset="-127"/>
                <a:ea typeface="微软雅黑" panose="020b0503020204020204" pitchFamily="34" charset="-122"/>
              </a:rPr>
              <a:t>演示讲解</a:t>
            </a:r>
            <a:r>
              <a:rPr lang="zh-CN" altLang="en-US" sz="2800">
                <a:solidFill>
                  <a:schemeClr val="bg1"/>
                </a:solidFill>
                <a:latin typeface="Gulim" panose="020b0600000101010101" pitchFamily="34" charset="-127"/>
                <a:ea typeface="微软雅黑" panose="020b0503020204020204" pitchFamily="34" charset="-122"/>
                <a:sym typeface="Gulim" panose="020b0600000101010101" pitchFamily="34" charset="-127"/>
              </a:rPr>
              <a:t>法</a:t>
            </a:r>
          </a:p>
        </p:txBody>
      </p:sp>
      <p:sp>
        <p:nvSpPr>
          <p:cNvPr id="9229" name="AutoShape 41"/>
          <p:cNvSpPr/>
          <p:nvPr/>
        </p:nvSpPr>
        <p:spPr>
          <a:xfrm>
            <a:off x="900113" y="3429000"/>
            <a:ext cx="4038600" cy="990600"/>
          </a:xfrm>
          <a:prstGeom prst="roundRect">
            <a:avLst>
              <a:gd name="adj" fmla="val 9102"/>
            </a:avLst>
          </a:prstGeom>
          <a:gradFill rotWithShape="1">
            <a:gsLst>
              <a:gs pos="0">
                <a:srgbClr val="800080"/>
              </a:gs>
              <a:gs pos="100000">
                <a:srgbClr val="A750A7"/>
              </a:gs>
            </a:gsLst>
            <a:lin ang="5400000" scaled="1"/>
          </a:gradFill>
          <a:ln w="25400" cap="flat" cmpd="sng">
            <a:solidFill>
              <a:schemeClr val="bg1"/>
            </a:solidFill>
            <a:prstDash val="solid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latinLnBrk="1" hangingPunct="0"/>
            <a:r>
              <a:rPr lang="zh-CN" altLang="en-US" sz="2800">
                <a:solidFill>
                  <a:schemeClr val="bg1"/>
                </a:solidFill>
                <a:latin typeface="Gulim" panose="020b0600000101010101" pitchFamily="34" charset="-127"/>
                <a:ea typeface="微软雅黑" panose="020b0503020204020204" pitchFamily="34" charset="-122"/>
                <a:sym typeface="Gulim" panose="020b0600000101010101" pitchFamily="34" charset="-127"/>
              </a:rPr>
              <a:t>任务驱动法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9226" name="Picture 8" descr="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3338" y="1622425"/>
            <a:ext cx="5526087" cy="2735263"/>
          </a:xfrm>
          <a:prstGeom prst="rect">
            <a:avLst/>
          </a:prstGeom>
          <a:noFill/>
          <a:ln w="76200" cap="flat" cmpd="sng">
            <a:solidFill>
              <a:schemeClr val="bg2"/>
            </a:solidFill>
            <a:prstDash val="solid"/>
            <a:miter/>
            <a:headEnd type="none" w="med" len="med"/>
            <a:tailEnd type="none" w="med" len="med"/>
          </a:ln>
        </p:spPr>
      </p:pic>
      <p:pic>
        <p:nvPicPr>
          <p:cNvPr id="8202" name="Picture 15" descr="H:\新建文件夹 (2)\图片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3275" y="4237038"/>
            <a:ext cx="3413125" cy="26209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3" name="Picture 16" descr="H:\新建文件夹 (2)\图片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8888" y="4333875"/>
            <a:ext cx="3316287" cy="25241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7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11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>
                                      <p:cBhvr>
                                        <p:cTn id="15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5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7" dur="5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8" grpId="0"/>
      <p:bldP spid="92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8" descr="图片1dg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82587" y="4076700"/>
            <a:ext cx="4352925" cy="3114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31" name="TextBox 3"/>
          <p:cNvSpPr/>
          <p:nvPr/>
        </p:nvSpPr>
        <p:spPr>
          <a:xfrm>
            <a:off x="2425700" y="260350"/>
            <a:ext cx="2808288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二  说教法学法</a:t>
            </a:r>
            <a:endParaRPr lang="zh-CN" altLang="en-US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0243" name="Freeform 2"/>
          <p:cNvSpPr/>
          <p:nvPr/>
        </p:nvSpPr>
        <p:spPr>
          <a:xfrm>
            <a:off x="6600825" y="4221163"/>
            <a:ext cx="1901825" cy="617537"/>
          </a:xfrm>
          <a:custGeom>
            <a:cxnLst>
              <a:cxn ang="0">
                <a:pos x="0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0" y="0"/>
              </a:cxn>
            </a:cxnLst>
            <a:rect l="0" t="0" r="0" b="0"/>
            <a:pathLst>
              <a:path w="735" h="532">
                <a:moveTo>
                  <a:pt x="0" y="0"/>
                </a:moveTo>
                <a:cubicBezTo>
                  <a:pt x="0" y="0"/>
                  <a:pt x="85" y="216"/>
                  <a:pt x="382" y="202"/>
                </a:cubicBezTo>
                <a:cubicBezTo>
                  <a:pt x="479" y="202"/>
                  <a:pt x="577" y="202"/>
                  <a:pt x="577" y="202"/>
                </a:cubicBezTo>
                <a:cubicBezTo>
                  <a:pt x="577" y="202"/>
                  <a:pt x="639" y="201"/>
                  <a:pt x="637" y="249"/>
                </a:cubicBezTo>
                <a:cubicBezTo>
                  <a:pt x="638" y="325"/>
                  <a:pt x="639" y="402"/>
                  <a:pt x="639" y="402"/>
                </a:cubicBezTo>
                <a:lnTo>
                  <a:pt x="598" y="400"/>
                </a:lnTo>
                <a:lnTo>
                  <a:pt x="669" y="532"/>
                </a:lnTo>
                <a:lnTo>
                  <a:pt x="735" y="402"/>
                </a:lnTo>
                <a:lnTo>
                  <a:pt x="696" y="402"/>
                </a:lnTo>
                <a:cubicBezTo>
                  <a:pt x="696" y="402"/>
                  <a:pt x="695" y="314"/>
                  <a:pt x="694" y="226"/>
                </a:cubicBezTo>
                <a:cubicBezTo>
                  <a:pt x="687" y="160"/>
                  <a:pt x="616" y="150"/>
                  <a:pt x="616" y="150"/>
                </a:cubicBezTo>
                <a:cubicBezTo>
                  <a:pt x="556" y="137"/>
                  <a:pt x="473" y="153"/>
                  <a:pt x="335" y="149"/>
                </a:cubicBezTo>
                <a:cubicBezTo>
                  <a:pt x="110" y="126"/>
                  <a:pt x="69" y="0"/>
                  <a:pt x="69" y="0"/>
                </a:cubicBezTo>
                <a:lnTo>
                  <a:pt x="0" y="0"/>
                </a:lnTo>
                <a:close/>
              </a:path>
            </a:pathLst>
          </a:custGeom>
          <a:gradFill rotWithShape="1">
            <a:gsLst>
              <a:gs pos="0">
                <a:srgbClr val="FFFFFF"/>
              </a:gs>
              <a:gs pos="100000">
                <a:srgbClr val="EEECE1"/>
              </a:gs>
            </a:gsLst>
            <a:lin ang="5400000" scaled="1"/>
          </a:gra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4" name="Freeform 3"/>
          <p:cNvSpPr/>
          <p:nvPr/>
        </p:nvSpPr>
        <p:spPr>
          <a:xfrm>
            <a:off x="6256338" y="3249613"/>
            <a:ext cx="366712" cy="1562100"/>
          </a:xfrm>
          <a:custGeom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</a:cxnLst>
            <a:rect l="0" t="0" r="0" b="0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gradFill rotWithShape="1">
            <a:gsLst>
              <a:gs pos="0">
                <a:srgbClr val="FFFFFF"/>
              </a:gs>
              <a:gs pos="100000">
                <a:srgbClr val="EEECE1"/>
              </a:gs>
            </a:gsLst>
            <a:lin ang="5400000" scaled="1"/>
          </a:gra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5" name="Freeform 4"/>
          <p:cNvSpPr/>
          <p:nvPr/>
        </p:nvSpPr>
        <p:spPr>
          <a:xfrm flipH="1">
            <a:off x="4297363" y="4221163"/>
            <a:ext cx="1900237" cy="617537"/>
          </a:xfrm>
          <a:custGeom>
            <a:cxnLst>
              <a:cxn ang="0">
                <a:pos x="0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0" y="0"/>
              </a:cxn>
            </a:cxnLst>
            <a:rect l="0" t="0" r="0" b="0"/>
            <a:pathLst>
              <a:path w="735" h="532">
                <a:moveTo>
                  <a:pt x="0" y="0"/>
                </a:moveTo>
                <a:cubicBezTo>
                  <a:pt x="0" y="0"/>
                  <a:pt x="85" y="216"/>
                  <a:pt x="382" y="202"/>
                </a:cubicBezTo>
                <a:cubicBezTo>
                  <a:pt x="479" y="202"/>
                  <a:pt x="577" y="202"/>
                  <a:pt x="577" y="202"/>
                </a:cubicBezTo>
                <a:cubicBezTo>
                  <a:pt x="577" y="202"/>
                  <a:pt x="639" y="201"/>
                  <a:pt x="637" y="249"/>
                </a:cubicBezTo>
                <a:cubicBezTo>
                  <a:pt x="638" y="325"/>
                  <a:pt x="639" y="402"/>
                  <a:pt x="639" y="402"/>
                </a:cubicBezTo>
                <a:lnTo>
                  <a:pt x="598" y="400"/>
                </a:lnTo>
                <a:lnTo>
                  <a:pt x="669" y="532"/>
                </a:lnTo>
                <a:lnTo>
                  <a:pt x="735" y="402"/>
                </a:lnTo>
                <a:lnTo>
                  <a:pt x="696" y="402"/>
                </a:lnTo>
                <a:cubicBezTo>
                  <a:pt x="696" y="402"/>
                  <a:pt x="695" y="314"/>
                  <a:pt x="694" y="226"/>
                </a:cubicBezTo>
                <a:cubicBezTo>
                  <a:pt x="687" y="160"/>
                  <a:pt x="616" y="150"/>
                  <a:pt x="616" y="150"/>
                </a:cubicBezTo>
                <a:cubicBezTo>
                  <a:pt x="556" y="137"/>
                  <a:pt x="473" y="153"/>
                  <a:pt x="335" y="149"/>
                </a:cubicBezTo>
                <a:cubicBezTo>
                  <a:pt x="110" y="126"/>
                  <a:pt x="69" y="0"/>
                  <a:pt x="69" y="0"/>
                </a:cubicBezTo>
                <a:lnTo>
                  <a:pt x="0" y="0"/>
                </a:lnTo>
                <a:close/>
              </a:path>
            </a:pathLst>
          </a:custGeom>
          <a:gradFill rotWithShape="1">
            <a:gsLst>
              <a:gs pos="0">
                <a:srgbClr val="FFFFFF"/>
              </a:gs>
              <a:gs pos="100000">
                <a:srgbClr val="EEECE1"/>
              </a:gs>
            </a:gsLst>
            <a:lin ang="5400000" scaled="1"/>
          </a:gra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" name="Group 6"/>
          <p:cNvGrpSpPr/>
          <p:nvPr/>
        </p:nvGrpSpPr>
        <p:grpSpPr>
          <a:xfrm>
            <a:off x="4010025" y="5300663"/>
            <a:ext cx="1362075" cy="593725"/>
            <a:chExt cx="414" cy="402"/>
          </a:xfrm>
        </p:grpSpPr>
        <p:sp>
          <p:nvSpPr>
            <p:cNvPr id="22536" name="AutoShape 6"/>
            <p:cNvSpPr/>
            <p:nvPr/>
          </p:nvSpPr>
          <p:spPr>
            <a:xfrm>
              <a:off x="0" y="0"/>
              <a:ext cx="414" cy="402"/>
            </a:xfrm>
            <a:prstGeom prst="roundRect">
              <a:avLst>
                <a:gd name="adj" fmla="val 11917"/>
              </a:avLst>
            </a:prstGeom>
            <a:gradFill rotWithShape="1">
              <a:gsLst>
                <a:gs pos="0">
                  <a:srgbClr val="4F81BD"/>
                </a:gs>
                <a:gs pos="100000">
                  <a:srgbClr val="355982"/>
                </a:gs>
              </a:gsLst>
              <a:lin ang="5400000" scaled="1"/>
            </a:gradFill>
            <a:ln w="25400" cap="flat" cmpd="sng">
              <a:solidFill>
                <a:srgbClr val="FFFFFF"/>
              </a:solidFill>
              <a:prstDash val="solid"/>
              <a:bevel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22537" name="Freeform 7"/>
            <p:cNvSpPr/>
            <p:nvPr/>
          </p:nvSpPr>
          <p:spPr>
            <a:xfrm>
              <a:off x="26" y="26"/>
              <a:ext cx="206" cy="201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0" b="0"/>
              <a:pathLst>
                <a:path w="596" h="598">
                  <a:moveTo>
                    <a:pt x="118" y="0"/>
                  </a:moveTo>
                  <a:cubicBezTo>
                    <a:pt x="53" y="0"/>
                    <a:pt x="0" y="53"/>
                    <a:pt x="0" y="118"/>
                  </a:cubicBezTo>
                  <a:lnTo>
                    <a:pt x="0" y="589"/>
                  </a:lnTo>
                  <a:cubicBezTo>
                    <a:pt x="27" y="598"/>
                    <a:pt x="12" y="309"/>
                    <a:pt x="161" y="174"/>
                  </a:cubicBezTo>
                  <a:cubicBezTo>
                    <a:pt x="310" y="39"/>
                    <a:pt x="596" y="29"/>
                    <a:pt x="589" y="0"/>
                  </a:cubicBezTo>
                  <a:lnTo>
                    <a:pt x="118" y="0"/>
                  </a:lnTo>
                  <a:close/>
                </a:path>
              </a:pathLst>
            </a:custGeom>
            <a:gradFill rotWithShape="1">
              <a:gsLst>
                <a:gs pos="0">
                  <a:srgbClr val="ABC3DF"/>
                </a:gs>
                <a:gs pos="50000">
                  <a:srgbClr val="4F81BD"/>
                </a:gs>
                <a:gs pos="100000">
                  <a:srgbClr val="ABC3DF"/>
                </a:gs>
              </a:gsLst>
              <a:lin ang="2700000" scaled="1"/>
            </a:gradFill>
            <a:ln w="0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249" name="Rectangle 8"/>
          <p:cNvSpPr/>
          <p:nvPr/>
        </p:nvSpPr>
        <p:spPr>
          <a:xfrm>
            <a:off x="4081463" y="5302250"/>
            <a:ext cx="1189037" cy="646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发现</a:t>
            </a:r>
          </a:p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问题</a:t>
            </a:r>
            <a:endParaRPr lang="en-US" altLang="zh-CN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3" name="Group 10"/>
          <p:cNvGrpSpPr/>
          <p:nvPr/>
        </p:nvGrpSpPr>
        <p:grpSpPr>
          <a:xfrm>
            <a:off x="5737225" y="5300663"/>
            <a:ext cx="1362075" cy="593725"/>
            <a:chExt cx="414" cy="402"/>
          </a:xfrm>
        </p:grpSpPr>
        <p:sp>
          <p:nvSpPr>
            <p:cNvPr id="22540" name="AutoShape 10"/>
            <p:cNvSpPr/>
            <p:nvPr/>
          </p:nvSpPr>
          <p:spPr>
            <a:xfrm>
              <a:off x="0" y="0"/>
              <a:ext cx="414" cy="402"/>
            </a:xfrm>
            <a:prstGeom prst="roundRect">
              <a:avLst>
                <a:gd name="adj" fmla="val 11917"/>
              </a:avLst>
            </a:prstGeom>
            <a:gradFill rotWithShape="1">
              <a:gsLst>
                <a:gs pos="0">
                  <a:srgbClr val="C0504D"/>
                </a:gs>
                <a:gs pos="100000">
                  <a:srgbClr val="833635"/>
                </a:gs>
              </a:gsLst>
              <a:lin ang="5400000" scaled="1"/>
            </a:gradFill>
            <a:ln w="25400" cap="flat" cmpd="sng">
              <a:solidFill>
                <a:srgbClr val="FFFFFF"/>
              </a:solidFill>
              <a:prstDash val="solid"/>
              <a:bevel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22541" name="Freeform 11"/>
            <p:cNvSpPr/>
            <p:nvPr/>
          </p:nvSpPr>
          <p:spPr>
            <a:xfrm>
              <a:off x="26" y="26"/>
              <a:ext cx="206" cy="201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0" b="0"/>
              <a:pathLst>
                <a:path w="596" h="598">
                  <a:moveTo>
                    <a:pt x="118" y="0"/>
                  </a:moveTo>
                  <a:cubicBezTo>
                    <a:pt x="53" y="0"/>
                    <a:pt x="0" y="53"/>
                    <a:pt x="0" y="118"/>
                  </a:cubicBezTo>
                  <a:lnTo>
                    <a:pt x="0" y="589"/>
                  </a:lnTo>
                  <a:cubicBezTo>
                    <a:pt x="27" y="598"/>
                    <a:pt x="12" y="309"/>
                    <a:pt x="161" y="174"/>
                  </a:cubicBezTo>
                  <a:cubicBezTo>
                    <a:pt x="310" y="39"/>
                    <a:pt x="596" y="29"/>
                    <a:pt x="589" y="0"/>
                  </a:cubicBezTo>
                  <a:lnTo>
                    <a:pt x="118" y="0"/>
                  </a:lnTo>
                  <a:close/>
                </a:path>
              </a:pathLst>
            </a:custGeom>
            <a:gradFill rotWithShape="1">
              <a:gsLst>
                <a:gs pos="0">
                  <a:srgbClr val="E1ABA9"/>
                </a:gs>
                <a:gs pos="50000">
                  <a:srgbClr val="C0504D"/>
                </a:gs>
                <a:gs pos="100000">
                  <a:srgbClr val="E1ABA9"/>
                </a:gs>
              </a:gsLst>
              <a:lin ang="2700000" scaled="1"/>
            </a:gradFill>
            <a:ln w="0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" name="Group 13"/>
          <p:cNvGrpSpPr/>
          <p:nvPr/>
        </p:nvGrpSpPr>
        <p:grpSpPr>
          <a:xfrm>
            <a:off x="7542213" y="5294313"/>
            <a:ext cx="1362075" cy="593725"/>
            <a:chExt cx="414" cy="402"/>
          </a:xfrm>
        </p:grpSpPr>
        <p:sp>
          <p:nvSpPr>
            <p:cNvPr id="22543" name="AutoShape 13"/>
            <p:cNvSpPr/>
            <p:nvPr/>
          </p:nvSpPr>
          <p:spPr>
            <a:xfrm>
              <a:off x="0" y="0"/>
              <a:ext cx="414" cy="402"/>
            </a:xfrm>
            <a:prstGeom prst="roundRect">
              <a:avLst>
                <a:gd name="adj" fmla="val 11917"/>
              </a:avLst>
            </a:prstGeom>
            <a:gradFill rotWithShape="1">
              <a:gsLst>
                <a:gs pos="0">
                  <a:srgbClr val="0000FF"/>
                </a:gs>
                <a:gs pos="100000">
                  <a:srgbClr val="0000AF"/>
                </a:gs>
              </a:gsLst>
              <a:lin ang="5400000" scaled="1"/>
            </a:gradFill>
            <a:ln w="25400" cap="flat" cmpd="sng">
              <a:solidFill>
                <a:srgbClr val="FFFFFF"/>
              </a:solidFill>
              <a:prstDash val="solid"/>
              <a:bevel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22544" name="Freeform 14"/>
            <p:cNvSpPr/>
            <p:nvPr/>
          </p:nvSpPr>
          <p:spPr>
            <a:xfrm>
              <a:off x="26" y="26"/>
              <a:ext cx="206" cy="201"/>
            </a:xfrm>
            <a:custGeom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0" b="0"/>
              <a:pathLst>
                <a:path w="596" h="598">
                  <a:moveTo>
                    <a:pt x="118" y="0"/>
                  </a:moveTo>
                  <a:cubicBezTo>
                    <a:pt x="53" y="0"/>
                    <a:pt x="0" y="53"/>
                    <a:pt x="0" y="118"/>
                  </a:cubicBezTo>
                  <a:lnTo>
                    <a:pt x="0" y="589"/>
                  </a:lnTo>
                  <a:cubicBezTo>
                    <a:pt x="27" y="598"/>
                    <a:pt x="12" y="309"/>
                    <a:pt x="161" y="174"/>
                  </a:cubicBezTo>
                  <a:cubicBezTo>
                    <a:pt x="310" y="39"/>
                    <a:pt x="596" y="29"/>
                    <a:pt x="589" y="0"/>
                  </a:cubicBezTo>
                  <a:lnTo>
                    <a:pt x="118" y="0"/>
                  </a:lnTo>
                  <a:close/>
                </a:path>
              </a:pathLst>
            </a:custGeom>
            <a:gradFill rotWithShape="1">
              <a:gsLst>
                <a:gs pos="0">
                  <a:srgbClr val="8585FF"/>
                </a:gs>
                <a:gs pos="50000">
                  <a:srgbClr val="0000FF"/>
                </a:gs>
                <a:gs pos="100000">
                  <a:srgbClr val="8585FF"/>
                </a:gs>
              </a:gsLst>
              <a:lin ang="2700000" scaled="1"/>
            </a:gradFill>
            <a:ln w="0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256" name="Rectangle 15"/>
          <p:cNvSpPr/>
          <p:nvPr/>
        </p:nvSpPr>
        <p:spPr>
          <a:xfrm>
            <a:off x="6105525" y="5302250"/>
            <a:ext cx="644525" cy="646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思考</a:t>
            </a:r>
          </a:p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问题</a:t>
            </a:r>
            <a:endParaRPr lang="en-US" altLang="zh-CN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0257" name="Rectangle 16"/>
          <p:cNvSpPr/>
          <p:nvPr/>
        </p:nvSpPr>
        <p:spPr>
          <a:xfrm>
            <a:off x="7923213" y="5300980"/>
            <a:ext cx="644525" cy="9239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解决</a:t>
            </a:r>
          </a:p>
          <a:p>
            <a:pPr algn="ctr"/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问题</a:t>
            </a:r>
          </a:p>
          <a:p>
            <a:pPr algn="ctr"/>
            <a:endParaRPr lang="zh-CN" altLang="en-US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2547" name="文本框 10"/>
          <p:cNvSpPr/>
          <p:nvPr/>
        </p:nvSpPr>
        <p:spPr>
          <a:xfrm>
            <a:off x="5449888" y="452438"/>
            <a:ext cx="4464050" cy="369887"/>
          </a:xfrm>
          <a:prstGeom prst="rect">
            <a:avLst/>
          </a:prstGeom>
          <a:solidFill>
            <a:srgbClr val="99CC00">
              <a:alpha val="20000"/>
            </a:srgbClr>
          </a:solidFill>
          <a:ln w="12700" cap="rnd" cmpd="sng">
            <a:solidFill>
              <a:srgbClr val="99CC00"/>
            </a:solidFill>
            <a:prstDash val="sysDash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97155" latinLnBrk="1"/>
            <a:r>
              <a:rPr lang="zh-CN" altLang="en-US" sz="2000" b="1">
                <a:solidFill>
                  <a:srgbClr val="99CC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说学法</a:t>
            </a:r>
          </a:p>
        </p:txBody>
      </p:sp>
      <p:grpSp>
        <p:nvGrpSpPr>
          <p:cNvPr id="5" name="Group 20"/>
          <p:cNvGrpSpPr/>
          <p:nvPr/>
        </p:nvGrpSpPr>
        <p:grpSpPr>
          <a:xfrm>
            <a:off x="4225925" y="2133600"/>
            <a:ext cx="5546725" cy="1241425"/>
            <a:chExt cx="3495" cy="782"/>
          </a:xfrm>
        </p:grpSpPr>
        <p:sp>
          <p:nvSpPr>
            <p:cNvPr id="22549" name="AutoShape 18"/>
            <p:cNvSpPr/>
            <p:nvPr/>
          </p:nvSpPr>
          <p:spPr>
            <a:xfrm>
              <a:off x="0" y="0"/>
              <a:ext cx="3495" cy="78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800080"/>
                </a:gs>
                <a:gs pos="50000">
                  <a:srgbClr val="C995C9"/>
                </a:gs>
                <a:gs pos="100000">
                  <a:srgbClr val="800080"/>
                </a:gs>
              </a:gsLst>
              <a:lin ang="5400000" scaled="1"/>
            </a:gradFill>
            <a:ln w="57150" cap="flat" cmpd="sng">
              <a:solidFill>
                <a:schemeClr val="bg2"/>
              </a:solidFill>
              <a:prstDash val="solid"/>
              <a:bevel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Arial" pitchFamily="34" charset="0"/>
                <a:ea typeface="宋体" pitchFamily="2" charset="-122"/>
              </a:endParaRPr>
            </a:p>
          </p:txBody>
        </p:sp>
        <p:sp>
          <p:nvSpPr>
            <p:cNvPr id="22550" name="Rectangle 19"/>
            <p:cNvSpPr/>
            <p:nvPr/>
          </p:nvSpPr>
          <p:spPr>
            <a:xfrm>
              <a:off x="206" y="256"/>
              <a:ext cx="2961" cy="29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4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自主探究、合作交流、实践练习</a:t>
              </a:r>
            </a:p>
          </p:txBody>
        </p:sp>
      </p:grpSp>
      <p:grpSp>
        <p:nvGrpSpPr>
          <p:cNvPr id="6" name="Group 23"/>
          <p:cNvGrpSpPr/>
          <p:nvPr/>
        </p:nvGrpSpPr>
        <p:grpSpPr>
          <a:xfrm>
            <a:off x="2928938" y="1973263"/>
            <a:ext cx="1600200" cy="1600200"/>
            <a:chExt cx="1600200" cy="1600200"/>
          </a:xfrm>
        </p:grpSpPr>
        <p:grpSp>
          <p:nvGrpSpPr>
            <p:cNvPr id="22552" name="Group 24"/>
            <p:cNvGrpSpPr/>
            <p:nvPr/>
          </p:nvGrpSpPr>
          <p:grpSpPr>
            <a:xfrm>
              <a:off x="0" y="0"/>
              <a:ext cx="1600200" cy="1600200"/>
              <a:chExt cx="1680" cy="1680"/>
            </a:xfrm>
          </p:grpSpPr>
          <p:sp>
            <p:nvSpPr>
              <p:cNvPr id="22553" name="Oval 9"/>
              <p:cNvSpPr/>
              <p:nvPr/>
            </p:nvSpPr>
            <p:spPr>
              <a:xfrm>
                <a:off x="0" y="0"/>
                <a:ext cx="1680" cy="1680"/>
              </a:xfrm>
              <a:prstGeom prst="ellipse">
                <a:avLst/>
              </a:prstGeom>
              <a:solidFill>
                <a:srgbClr val="FF9900"/>
              </a:solidFill>
              <a:ln w="38100" cap="flat" cmpd="sng">
                <a:solidFill>
                  <a:srgbClr val="FFFFFF"/>
                </a:solidFill>
                <a:prstDash val="solid"/>
                <a:bevel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0000"/>
                  </a:solidFill>
                  <a:latin typeface="Calibri" panose="020f0502020204030204" pitchFamily="34" charset="0"/>
                  <a:ea typeface="宋体" pitchFamily="2" charset="-122"/>
                  <a:sym typeface="宋体" pitchFamily="2" charset="-122"/>
                </a:endParaRPr>
              </a:p>
            </p:txBody>
          </p:sp>
          <p:sp>
            <p:nvSpPr>
              <p:cNvPr id="22554" name="未知"/>
              <p:cNvSpPr/>
              <p:nvPr/>
            </p:nvSpPr>
            <p:spPr>
              <a:xfrm>
                <a:off x="192" y="28"/>
                <a:ext cx="1296" cy="634"/>
              </a:xfrm>
              <a:custGeom>
                <a:cxnLst>
                  <a:cxn ang="0">
                    <a:pos x="1095" y="141"/>
                  </a:cxn>
                  <a:cxn ang="0">
                    <a:pos x="1109" y="156"/>
                  </a:cxn>
                  <a:cxn ang="0">
                    <a:pos x="1112" y="170"/>
                  </a:cxn>
                  <a:cxn ang="0">
                    <a:pos x="1107" y="182"/>
                  </a:cxn>
                  <a:cxn ang="0">
                    <a:pos x="1093" y="192"/>
                  </a:cxn>
                  <a:cxn ang="0">
                    <a:pos x="1071" y="204"/>
                  </a:cxn>
                  <a:cxn ang="0">
                    <a:pos x="1043" y="213"/>
                  </a:cxn>
                  <a:cxn ang="0">
                    <a:pos x="1007" y="221"/>
                  </a:cxn>
                  <a:cxn ang="0">
                    <a:pos x="966" y="229"/>
                  </a:cxn>
                  <a:cxn ang="0">
                    <a:pos x="919" y="235"/>
                  </a:cxn>
                  <a:cxn ang="0">
                    <a:pos x="868" y="240"/>
                  </a:cxn>
                  <a:cxn ang="0">
                    <a:pos x="814" y="243"/>
                  </a:cxn>
                  <a:cxn ang="0">
                    <a:pos x="754" y="248"/>
                  </a:cxn>
                  <a:cxn ang="0">
                    <a:pos x="694" y="249"/>
                  </a:cxn>
                  <a:cxn ang="0">
                    <a:pos x="670" y="250"/>
                  </a:cxn>
                  <a:cxn ang="0">
                    <a:pos x="401" y="250"/>
                  </a:cxn>
                  <a:cxn ang="0">
                    <a:pos x="397" y="250"/>
                  </a:cxn>
                  <a:cxn ang="0">
                    <a:pos x="344" y="249"/>
                  </a:cxn>
                  <a:cxn ang="0">
                    <a:pos x="293" y="248"/>
                  </a:cxn>
                  <a:cxn ang="0">
                    <a:pos x="245" y="245"/>
                  </a:cxn>
                  <a:cxn ang="0">
                    <a:pos x="199" y="242"/>
                  </a:cxn>
                  <a:cxn ang="0">
                    <a:pos x="158" y="238"/>
                  </a:cxn>
                  <a:cxn ang="0">
                    <a:pos x="120" y="232"/>
                  </a:cxn>
                  <a:cxn ang="0">
                    <a:pos x="84" y="228"/>
                  </a:cxn>
                  <a:cxn ang="0">
                    <a:pos x="58" y="222"/>
                  </a:cxn>
                  <a:cxn ang="0">
                    <a:pos x="30" y="214"/>
                  </a:cxn>
                  <a:cxn ang="0">
                    <a:pos x="18" y="205"/>
                  </a:cxn>
                  <a:cxn ang="0">
                    <a:pos x="6" y="195"/>
                  </a:cxn>
                  <a:cxn ang="0">
                    <a:pos x="0" y="184"/>
                  </a:cxn>
                  <a:cxn ang="0">
                    <a:pos x="0" y="183"/>
                  </a:cxn>
                  <a:cxn ang="0">
                    <a:pos x="4" y="170"/>
                  </a:cxn>
                  <a:cxn ang="0">
                    <a:pos x="16" y="157"/>
                  </a:cxn>
                  <a:cxn ang="0">
                    <a:pos x="42" y="130"/>
                  </a:cxn>
                  <a:cxn ang="0">
                    <a:pos x="77" y="105"/>
                  </a:cxn>
                  <a:cxn ang="0">
                    <a:pos x="124" y="83"/>
                  </a:cxn>
                  <a:cxn ang="0">
                    <a:pos x="172" y="61"/>
                  </a:cxn>
                  <a:cxn ang="0">
                    <a:pos x="227" y="43"/>
                  </a:cxn>
                  <a:cxn ang="0">
                    <a:pos x="287" y="29"/>
                  </a:cxn>
                  <a:cxn ang="0">
                    <a:pos x="349" y="16"/>
                  </a:cxn>
                  <a:cxn ang="0">
                    <a:pos x="419" y="8"/>
                  </a:cxn>
                  <a:cxn ang="0">
                    <a:pos x="489" y="4"/>
                  </a:cxn>
                  <a:cxn ang="0">
                    <a:pos x="562" y="0"/>
                  </a:cxn>
                  <a:cxn ang="0">
                    <a:pos x="562" y="0"/>
                  </a:cxn>
                  <a:cxn ang="0">
                    <a:pos x="639" y="4"/>
                  </a:cxn>
                  <a:cxn ang="0">
                    <a:pos x="713" y="8"/>
                  </a:cxn>
                  <a:cxn ang="0">
                    <a:pos x="785" y="18"/>
                  </a:cxn>
                  <a:cxn ang="0">
                    <a:pos x="851" y="32"/>
                  </a:cxn>
                  <a:cxn ang="0">
                    <a:pos x="911" y="48"/>
                  </a:cxn>
                  <a:cxn ang="0">
                    <a:pos x="967" y="69"/>
                  </a:cxn>
                  <a:cxn ang="0">
                    <a:pos x="1017" y="90"/>
                  </a:cxn>
                  <a:cxn ang="0">
                    <a:pos x="1060" y="114"/>
                  </a:cxn>
                  <a:cxn ang="0">
                    <a:pos x="1095" y="141"/>
                  </a:cxn>
                  <a:cxn ang="0">
                    <a:pos x="1095" y="141"/>
                  </a:cxn>
                </a:cxnLst>
                <a:rect l="0" t="0" r="0" b="0"/>
                <a:pathLst>
                  <a:path w="1321" h="712">
                    <a:moveTo>
                      <a:pt x="1301" y="401"/>
                    </a:moveTo>
                    <a:lnTo>
                      <a:pt x="1317" y="442"/>
                    </a:lnTo>
                    <a:lnTo>
                      <a:pt x="1321" y="481"/>
                    </a:lnTo>
                    <a:lnTo>
                      <a:pt x="1315" y="516"/>
                    </a:lnTo>
                    <a:lnTo>
                      <a:pt x="1298" y="550"/>
                    </a:lnTo>
                    <a:lnTo>
                      <a:pt x="1272" y="579"/>
                    </a:lnTo>
                    <a:lnTo>
                      <a:pt x="1239" y="604"/>
                    </a:lnTo>
                    <a:lnTo>
                      <a:pt x="1196" y="628"/>
                    </a:lnTo>
                    <a:lnTo>
                      <a:pt x="1147" y="649"/>
                    </a:lnTo>
                    <a:lnTo>
                      <a:pt x="1092" y="667"/>
                    </a:lnTo>
                    <a:lnTo>
                      <a:pt x="1031" y="683"/>
                    </a:lnTo>
                    <a:lnTo>
                      <a:pt x="967" y="694"/>
                    </a:lnTo>
                    <a:lnTo>
                      <a:pt x="896" y="704"/>
                    </a:lnTo>
                    <a:lnTo>
                      <a:pt x="824" y="710"/>
                    </a:lnTo>
                    <a:lnTo>
                      <a:pt x="795" y="712"/>
                    </a:lnTo>
                    <a:lnTo>
                      <a:pt x="476" y="712"/>
                    </a:lnTo>
                    <a:lnTo>
                      <a:pt x="472" y="712"/>
                    </a:lnTo>
                    <a:lnTo>
                      <a:pt x="409" y="708"/>
                    </a:lnTo>
                    <a:lnTo>
                      <a:pt x="348" y="704"/>
                    </a:lnTo>
                    <a:lnTo>
                      <a:pt x="290" y="696"/>
                    </a:lnTo>
                    <a:lnTo>
                      <a:pt x="235" y="689"/>
                    </a:lnTo>
                    <a:lnTo>
                      <a:pt x="186" y="677"/>
                    </a:lnTo>
                    <a:lnTo>
                      <a:pt x="141" y="663"/>
                    </a:lnTo>
                    <a:lnTo>
                      <a:pt x="102" y="648"/>
                    </a:lnTo>
                    <a:lnTo>
                      <a:pt x="67" y="630"/>
                    </a:lnTo>
                    <a:lnTo>
                      <a:pt x="39" y="608"/>
                    </a:lnTo>
                    <a:lnTo>
                      <a:pt x="18" y="583"/>
                    </a:lnTo>
                    <a:lnTo>
                      <a:pt x="6" y="554"/>
                    </a:lnTo>
                    <a:lnTo>
                      <a:pt x="0" y="524"/>
                    </a:lnTo>
                    <a:lnTo>
                      <a:pt x="0" y="520"/>
                    </a:lnTo>
                    <a:lnTo>
                      <a:pt x="4" y="487"/>
                    </a:lnTo>
                    <a:lnTo>
                      <a:pt x="16" y="446"/>
                    </a:lnTo>
                    <a:lnTo>
                      <a:pt x="51" y="370"/>
                    </a:lnTo>
                    <a:lnTo>
                      <a:pt x="94" y="299"/>
                    </a:lnTo>
                    <a:lnTo>
                      <a:pt x="147" y="235"/>
                    </a:lnTo>
                    <a:lnTo>
                      <a:pt x="204" y="176"/>
                    </a:lnTo>
                    <a:lnTo>
                      <a:pt x="270" y="125"/>
                    </a:lnTo>
                    <a:lnTo>
                      <a:pt x="341" y="82"/>
                    </a:lnTo>
                    <a:lnTo>
                      <a:pt x="415" y="47"/>
                    </a:lnTo>
                    <a:lnTo>
                      <a:pt x="497" y="21"/>
                    </a:lnTo>
                    <a:lnTo>
                      <a:pt x="581" y="6"/>
                    </a:lnTo>
                    <a:lnTo>
                      <a:pt x="667" y="0"/>
                    </a:lnTo>
                    <a:lnTo>
                      <a:pt x="759" y="6"/>
                    </a:lnTo>
                    <a:lnTo>
                      <a:pt x="847" y="23"/>
                    </a:lnTo>
                    <a:lnTo>
                      <a:pt x="932" y="53"/>
                    </a:lnTo>
                    <a:lnTo>
                      <a:pt x="1010" y="90"/>
                    </a:lnTo>
                    <a:lnTo>
                      <a:pt x="1082" y="137"/>
                    </a:lnTo>
                    <a:lnTo>
                      <a:pt x="1149" y="194"/>
                    </a:lnTo>
                    <a:lnTo>
                      <a:pt x="1208" y="256"/>
                    </a:lnTo>
                    <a:lnTo>
                      <a:pt x="1258" y="325"/>
                    </a:lnTo>
                    <a:lnTo>
                      <a:pt x="1301" y="401"/>
                    </a:lnTo>
                    <a:close/>
                  </a:path>
                </a:pathLst>
              </a:custGeom>
              <a:solidFill>
                <a:srgbClr val="CCFFFF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2555" name="Text Box 11"/>
            <p:cNvSpPr/>
            <p:nvPr/>
          </p:nvSpPr>
          <p:spPr>
            <a:xfrm>
              <a:off x="288032" y="664096"/>
              <a:ext cx="996950" cy="57943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rPr>
                <a:t>学生</a:t>
              </a:r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</p:grpSp>
      <p:pic>
        <p:nvPicPr>
          <p:cNvPr id="9233" name="Picture 29" descr="图片1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1925" y="3573463"/>
            <a:ext cx="3143250" cy="32845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12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001"/>
                            </p:stCondLst>
                            <p:childTnLst>
                              <p:par>
                                <p:cTn id="28" presetID="2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>
                                      <p:cBhvr>
                                        <p:cTn id="30" dur="10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>
                                      <p:cBhvr>
                                        <p:cTn id="3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1"/>
                            </p:stCondLst>
                            <p:childTnLst>
                              <p:par>
                                <p:cTn id="35" presetID="2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>
                                      <p:cBhvr>
                                        <p:cTn id="37" dur="1000"/>
                                        <p:tgtEl>
                                          <p:spTgt spid="10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4001"/>
                            </p:stCondLst>
                            <p:childTnLst>
                              <p:par>
                                <p:cTn id="42" presetID="2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>
                                      <p:cBhvr>
                                        <p:cTn id="44" dur="1000"/>
                                        <p:tgtEl>
                                          <p:spTgt spid="10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001"/>
                            </p:stCondLst>
                            <p:childTnLst>
                              <p:par>
                                <p:cTn id="54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  <p:bldP spid="10244" grpId="0"/>
      <p:bldP spid="10245" grpId="0"/>
      <p:bldP spid="10249" grpId="0"/>
      <p:bldP spid="10256" grpId="0"/>
      <p:bldP spid="1025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TextBox 3"/>
          <p:cNvSpPr/>
          <p:nvPr/>
        </p:nvSpPr>
        <p:spPr>
          <a:xfrm>
            <a:off x="2425700" y="260350"/>
            <a:ext cx="2808288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三  说教学过程</a:t>
            </a:r>
            <a:endParaRPr lang="zh-CN" altLang="en-US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1267" name="Line 3"/>
          <p:cNvSpPr/>
          <p:nvPr/>
        </p:nvSpPr>
        <p:spPr>
          <a:xfrm>
            <a:off x="3011170" y="5236528"/>
            <a:ext cx="4800600" cy="1587"/>
          </a:xfrm>
          <a:prstGeom prst="line">
            <a:avLst/>
          </a:prstGeom>
          <a:ln w="25400" cap="flat" cmpd="sng">
            <a:solidFill>
              <a:schemeClr val="tx2"/>
            </a:solidFill>
            <a:prstDash val="sysDot"/>
            <a:bevel/>
            <a:headEnd type="none" w="med" len="med"/>
            <a:tailEnd type="oval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</p:txBody>
      </p:sp>
      <p:sp>
        <p:nvSpPr>
          <p:cNvPr id="11268" name="Rectangle 4"/>
          <p:cNvSpPr/>
          <p:nvPr/>
        </p:nvSpPr>
        <p:spPr>
          <a:xfrm rot="3419336">
            <a:off x="2727008" y="4863465"/>
            <a:ext cx="479425" cy="520700"/>
          </a:xfrm>
          <a:prstGeom prst="rect">
            <a:avLst/>
          </a:prstGeom>
          <a:solidFill>
            <a:srgbClr val="0070C0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269" name="Text Box 5"/>
          <p:cNvSpPr/>
          <p:nvPr/>
        </p:nvSpPr>
        <p:spPr>
          <a:xfrm>
            <a:off x="2773045" y="4906328"/>
            <a:ext cx="37306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4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1274" name="Line 10"/>
          <p:cNvSpPr/>
          <p:nvPr/>
        </p:nvSpPr>
        <p:spPr>
          <a:xfrm>
            <a:off x="3011170" y="3416618"/>
            <a:ext cx="4800600" cy="1587"/>
          </a:xfrm>
          <a:prstGeom prst="line">
            <a:avLst/>
          </a:prstGeom>
          <a:ln w="25400" cap="flat" cmpd="sng">
            <a:solidFill>
              <a:schemeClr val="tx2"/>
            </a:solidFill>
            <a:prstDash val="sysDot"/>
            <a:bevel/>
            <a:headEnd type="none" w="med" len="med"/>
            <a:tailEnd type="oval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</p:txBody>
      </p:sp>
      <p:sp>
        <p:nvSpPr>
          <p:cNvPr id="11275" name="Rectangle 11"/>
          <p:cNvSpPr/>
          <p:nvPr/>
        </p:nvSpPr>
        <p:spPr>
          <a:xfrm rot="3419336">
            <a:off x="2720658" y="3057843"/>
            <a:ext cx="479425" cy="520700"/>
          </a:xfrm>
          <a:prstGeom prst="rect">
            <a:avLst/>
          </a:prstGeom>
          <a:solidFill>
            <a:srgbClr val="99CC00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276" name="Text Box 12"/>
          <p:cNvSpPr/>
          <p:nvPr/>
        </p:nvSpPr>
        <p:spPr>
          <a:xfrm>
            <a:off x="2763520" y="3092768"/>
            <a:ext cx="37306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1277" name="Line 13"/>
          <p:cNvSpPr/>
          <p:nvPr/>
        </p:nvSpPr>
        <p:spPr>
          <a:xfrm>
            <a:off x="3012758" y="4324985"/>
            <a:ext cx="4799012" cy="1588"/>
          </a:xfrm>
          <a:prstGeom prst="line">
            <a:avLst/>
          </a:prstGeom>
          <a:ln w="25400" cap="flat" cmpd="sng">
            <a:solidFill>
              <a:schemeClr val="tx2"/>
            </a:solidFill>
            <a:prstDash val="sysDot"/>
            <a:bevel/>
            <a:headEnd type="none" w="med" len="med"/>
            <a:tailEnd type="oval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</p:txBody>
      </p:sp>
      <p:sp>
        <p:nvSpPr>
          <p:cNvPr id="11278" name="Rectangle 14"/>
          <p:cNvSpPr/>
          <p:nvPr/>
        </p:nvSpPr>
        <p:spPr>
          <a:xfrm rot="3419336">
            <a:off x="2727008" y="3953510"/>
            <a:ext cx="479425" cy="520700"/>
          </a:xfrm>
          <a:prstGeom prst="rect">
            <a:avLst/>
          </a:prstGeom>
          <a:solidFill>
            <a:srgbClr val="FFC000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279" name="Text Box 15"/>
          <p:cNvSpPr/>
          <p:nvPr/>
        </p:nvSpPr>
        <p:spPr>
          <a:xfrm>
            <a:off x="2773045" y="3996373"/>
            <a:ext cx="37306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1280" name="Text Box 19"/>
          <p:cNvSpPr/>
          <p:nvPr/>
        </p:nvSpPr>
        <p:spPr>
          <a:xfrm>
            <a:off x="3420745" y="2947035"/>
            <a:ext cx="46742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第二环节：</a:t>
            </a:r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任务驱动  探究新知</a:t>
            </a:r>
            <a:endParaRPr lang="en-US" altLang="zh-CN" sz="24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281" name="Text Box 20"/>
          <p:cNvSpPr/>
          <p:nvPr/>
        </p:nvSpPr>
        <p:spPr>
          <a:xfrm>
            <a:off x="3420745" y="3826510"/>
            <a:ext cx="484886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第三环节：</a:t>
            </a:r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教师演示  巩固新知</a:t>
            </a:r>
            <a:endParaRPr lang="en-US" altLang="zh-CN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282" name="Text Box 21"/>
          <p:cNvSpPr/>
          <p:nvPr/>
        </p:nvSpPr>
        <p:spPr>
          <a:xfrm>
            <a:off x="3420745" y="4776470"/>
            <a:ext cx="46742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第四环节：</a:t>
            </a:r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作品展示  点评小结</a:t>
            </a:r>
            <a:endParaRPr lang="en-US" altLang="zh-CN" sz="24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283" name="Line 3"/>
          <p:cNvSpPr/>
          <p:nvPr/>
        </p:nvSpPr>
        <p:spPr>
          <a:xfrm>
            <a:off x="3011170" y="6171883"/>
            <a:ext cx="4800600" cy="1587"/>
          </a:xfrm>
          <a:prstGeom prst="line">
            <a:avLst/>
          </a:prstGeom>
          <a:ln w="25400" cap="flat" cmpd="sng">
            <a:solidFill>
              <a:schemeClr val="tx2"/>
            </a:solidFill>
            <a:prstDash val="sysDot"/>
            <a:bevel/>
            <a:headEnd type="none" w="med" len="med"/>
            <a:tailEnd type="oval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</p:txBody>
      </p:sp>
      <p:sp>
        <p:nvSpPr>
          <p:cNvPr id="22548" name="Rectangle 4"/>
          <p:cNvSpPr/>
          <p:nvPr/>
        </p:nvSpPr>
        <p:spPr>
          <a:xfrm rot="3419336">
            <a:off x="2727008" y="5798820"/>
            <a:ext cx="479425" cy="520700"/>
          </a:xfrm>
          <a:prstGeom prst="rect">
            <a:avLst/>
          </a:prstGeom>
          <a:solidFill>
            <a:srgbClr val="FF3300"/>
          </a:solidFill>
          <a:ln w="9525">
            <a:noFill/>
          </a:ln>
        </p:spPr>
        <p:txBody>
          <a:bodyPr rot="10800000" vert="eaVert"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285" name="Text Box 5"/>
          <p:cNvSpPr/>
          <p:nvPr/>
        </p:nvSpPr>
        <p:spPr>
          <a:xfrm>
            <a:off x="2773045" y="5841683"/>
            <a:ext cx="37306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4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1286" name="Text Box 21"/>
          <p:cNvSpPr/>
          <p:nvPr/>
        </p:nvSpPr>
        <p:spPr>
          <a:xfrm>
            <a:off x="3420745" y="5711825"/>
            <a:ext cx="484886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第五环节：</a:t>
            </a:r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综合运用  拓展延伸</a:t>
            </a:r>
            <a:endParaRPr lang="en-US" altLang="zh-CN" sz="24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" name="Line 6"/>
          <p:cNvSpPr/>
          <p:nvPr/>
        </p:nvSpPr>
        <p:spPr>
          <a:xfrm>
            <a:off x="3011170" y="2506663"/>
            <a:ext cx="4800600" cy="1587"/>
          </a:xfrm>
          <a:prstGeom prst="line">
            <a:avLst/>
          </a:prstGeom>
          <a:ln w="25400" cap="flat" cmpd="sng">
            <a:solidFill>
              <a:schemeClr val="tx2"/>
            </a:solidFill>
            <a:prstDash val="sysDot"/>
            <a:bevel/>
            <a:headEnd type="none" w="med" len="med"/>
            <a:tailEnd type="oval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/>
        </p:txBody>
      </p:sp>
      <p:sp>
        <p:nvSpPr>
          <p:cNvPr id="3" name="Rectangle 7"/>
          <p:cNvSpPr/>
          <p:nvPr/>
        </p:nvSpPr>
        <p:spPr>
          <a:xfrm rot="3419336">
            <a:off x="2727008" y="2133600"/>
            <a:ext cx="479425" cy="520700"/>
          </a:xfrm>
          <a:prstGeom prst="rect">
            <a:avLst/>
          </a:prstGeom>
          <a:solidFill>
            <a:srgbClr val="910091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4" name="Text Box 8"/>
          <p:cNvSpPr/>
          <p:nvPr/>
        </p:nvSpPr>
        <p:spPr>
          <a:xfrm>
            <a:off x="3439795" y="2018030"/>
            <a:ext cx="449707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40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第一环节：</a:t>
            </a:r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创设情境 </a:t>
            </a:r>
            <a:r>
              <a:rPr lang="en-US" altLang="zh-CN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 </a:t>
            </a:r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引出课题</a:t>
            </a:r>
            <a:endParaRPr lang="en-US" altLang="zh-CN" sz="24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5" name="Text Box 9"/>
          <p:cNvSpPr/>
          <p:nvPr/>
        </p:nvSpPr>
        <p:spPr>
          <a:xfrm>
            <a:off x="2773045" y="2176463"/>
            <a:ext cx="37306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3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9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71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92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98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2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2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2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1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1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14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1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69" grpId="0"/>
      <p:bldP spid="11275" grpId="0"/>
      <p:bldP spid="11276" grpId="0"/>
      <p:bldP spid="11278" grpId="0"/>
      <p:bldP spid="11279" grpId="0"/>
      <p:bldP spid="11280" grpId="0"/>
      <p:bldP spid="11281" grpId="0"/>
      <p:bldP spid="11282" grpId="0"/>
      <p:bldP spid="22548" grpId="0"/>
      <p:bldP spid="11285" grpId="0"/>
      <p:bldP spid="11286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TextBox 3"/>
          <p:cNvSpPr/>
          <p:nvPr/>
        </p:nvSpPr>
        <p:spPr>
          <a:xfrm>
            <a:off x="2425700" y="260350"/>
            <a:ext cx="2808288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三  说教学过程</a:t>
            </a:r>
            <a:endParaRPr lang="zh-CN" altLang="en-US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4579" name="文本框 10"/>
          <p:cNvSpPr/>
          <p:nvPr/>
        </p:nvSpPr>
        <p:spPr>
          <a:xfrm>
            <a:off x="5521325" y="466725"/>
            <a:ext cx="4464050" cy="369888"/>
          </a:xfrm>
          <a:prstGeom prst="rect">
            <a:avLst/>
          </a:prstGeom>
          <a:solidFill>
            <a:srgbClr val="99CC00">
              <a:alpha val="20000"/>
            </a:srgbClr>
          </a:solidFill>
          <a:ln w="12700" cap="rnd" cmpd="sng">
            <a:solidFill>
              <a:srgbClr val="99CC00"/>
            </a:solidFill>
            <a:prstDash val="sysDash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97155" latinLnBrk="1"/>
            <a:r>
              <a:rPr lang="zh-CN" altLang="en-US" sz="2000" b="1">
                <a:solidFill>
                  <a:srgbClr val="99CC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第一环节：创设情境 引出课题  </a:t>
            </a:r>
            <a:r>
              <a:rPr lang="en-US" altLang="zh-CN" sz="1400">
                <a:solidFill>
                  <a:srgbClr val="99CC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5</a:t>
            </a:r>
            <a:r>
              <a:rPr lang="zh-CN" altLang="en-US" sz="1400">
                <a:solidFill>
                  <a:srgbClr val="99CC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分钟</a:t>
            </a:r>
            <a:endParaRPr lang="en-US" altLang="zh-CN" sz="1600">
              <a:solidFill>
                <a:srgbClr val="99CC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4580" name="矩形 15"/>
          <p:cNvSpPr/>
          <p:nvPr/>
        </p:nvSpPr>
        <p:spPr>
          <a:xfrm>
            <a:off x="1057275" y="1628775"/>
            <a:ext cx="8497888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宋体" pitchFamily="2" charset="-122"/>
                <a:ea typeface="微软雅黑" panose="020b0503020204020204" pitchFamily="34" charset="-122"/>
                <a:sym typeface="宋体" pitchFamily="2" charset="-122"/>
              </a:rPr>
              <a:t>“元旦”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即将来临，老师收到了一份电子贺卡，展示电子贺卡</a:t>
            </a:r>
            <a:r>
              <a:rPr lang="en-US" altLang="zh-CN" sz="2000" b="1">
                <a:solidFill>
                  <a:schemeClr val="bg1"/>
                </a:solidFill>
                <a:latin typeface="宋体" pitchFamily="2" charset="-122"/>
                <a:ea typeface="微软雅黑" panose="020b0503020204020204" pitchFamily="34" charset="-122"/>
                <a:sym typeface="宋体" pitchFamily="2" charset="-122"/>
              </a:rPr>
              <a:t>……</a:t>
            </a:r>
            <a:endParaRPr lang="zh-CN" altLang="en-US" sz="2000">
              <a:solidFill>
                <a:schemeClr val="bg1"/>
              </a:solidFill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12294" name="Picture 10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0875" y="2303463"/>
            <a:ext cx="7704138" cy="4437062"/>
          </a:xfrm>
          <a:prstGeom prst="rect">
            <a:avLst/>
          </a:prstGeom>
          <a:noFill/>
          <a:ln w="76200" cap="flat" cmpd="tri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TextBox 3"/>
          <p:cNvSpPr/>
          <p:nvPr/>
        </p:nvSpPr>
        <p:spPr>
          <a:xfrm>
            <a:off x="2425700" y="260350"/>
            <a:ext cx="2808288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三  说教学过程</a:t>
            </a:r>
            <a:endParaRPr lang="zh-CN" altLang="en-US" b="1">
              <a:latin typeface="Arial" pitchFamily="34" charset="0"/>
              <a:ea typeface="宋体" pitchFamily="2" charset="-122"/>
            </a:endParaRPr>
          </a:p>
        </p:txBody>
      </p:sp>
      <p:grpSp>
        <p:nvGrpSpPr>
          <p:cNvPr id="25603" name="Group 3"/>
          <p:cNvGrpSpPr/>
          <p:nvPr/>
        </p:nvGrpSpPr>
        <p:grpSpPr>
          <a:xfrm>
            <a:off x="2497138" y="3929063"/>
            <a:ext cx="2100262" cy="1357312"/>
            <a:chExt cx="1161" cy="1539"/>
          </a:xfrm>
        </p:grpSpPr>
        <p:sp>
          <p:nvSpPr>
            <p:cNvPr id="12304" name="Oval 4"/>
            <p:cNvSpPr>
              <a:spLocks noChangeArrowheads="1"/>
            </p:cNvSpPr>
            <p:nvPr/>
          </p:nvSpPr>
          <p:spPr bwMode="auto">
            <a:xfrm>
              <a:off x="0" y="1166"/>
              <a:ext cx="1159" cy="362"/>
            </a:xfrm>
            <a:prstGeom prst="ellipse">
              <a:avLst/>
            </a:prstGeom>
            <a:gradFill rotWithShape="1">
              <a:gsLst>
                <a:gs pos="0">
                  <a:srgbClr val="C1CF9D"/>
                </a:gs>
                <a:gs pos="50000">
                  <a:srgbClr val="E5EBD5"/>
                </a:gs>
                <a:gs pos="100000">
                  <a:srgbClr val="C1CF9D"/>
                </a:gs>
              </a:gsLst>
              <a:lin ang="0" scaled="1"/>
            </a:gradFill>
            <a:ln w="9525">
              <a:noFill/>
              <a:bevel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Arial" pitchFamily="34" charset="0"/>
                <a:ea typeface="宋体" pitchFamily="2" charset="-122"/>
                <a:cs typeface="+mn-cs"/>
              </a:endParaRPr>
            </a:p>
          </p:txBody>
        </p:sp>
        <p:sp>
          <p:nvSpPr>
            <p:cNvPr id="12305" name="AutoShape 5"/>
            <p:cNvSpPr>
              <a:spLocks noChangeArrowheads="1"/>
            </p:cNvSpPr>
            <p:nvPr/>
          </p:nvSpPr>
          <p:spPr bwMode="auto">
            <a:xfrm>
              <a:off x="2" y="0"/>
              <a:ext cx="1159" cy="1539"/>
            </a:xfrm>
            <a:prstGeom prst="can">
              <a:avLst>
                <a:gd name="adj" fmla="val 33197"/>
              </a:avLst>
            </a:prstGeom>
            <a:gradFill rotWithShape="1">
              <a:gsLst>
                <a:gs pos="0">
                  <a:srgbClr val="233B57"/>
                </a:gs>
                <a:gs pos="50000">
                  <a:srgbClr val="4F81BD"/>
                </a:gs>
                <a:gs pos="100000">
                  <a:srgbClr val="233B57"/>
                </a:gs>
              </a:gsLst>
              <a:lin ang="0" scaled="1"/>
            </a:gradFill>
            <a:ln w="9525">
              <a:noFill/>
              <a:bevel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Arial" pitchFamily="34" charset="0"/>
                <a:ea typeface="宋体" pitchFamily="2" charset="-122"/>
                <a:cs typeface="+mn-cs"/>
              </a:endParaRPr>
            </a:p>
          </p:txBody>
        </p:sp>
      </p:grpSp>
      <p:grpSp>
        <p:nvGrpSpPr>
          <p:cNvPr id="25606" name="Group 6"/>
          <p:cNvGrpSpPr/>
          <p:nvPr/>
        </p:nvGrpSpPr>
        <p:grpSpPr>
          <a:xfrm>
            <a:off x="2641600" y="1873250"/>
            <a:ext cx="1884363" cy="1412875"/>
            <a:chExt cx="1161" cy="1539"/>
          </a:xfrm>
        </p:grpSpPr>
        <p:sp>
          <p:nvSpPr>
            <p:cNvPr id="25607" name="Oval 10"/>
            <p:cNvSpPr/>
            <p:nvPr/>
          </p:nvSpPr>
          <p:spPr>
            <a:xfrm>
              <a:off x="0" y="1166"/>
              <a:ext cx="1159" cy="362"/>
            </a:xfrm>
            <a:prstGeom prst="ellipse">
              <a:avLst/>
            </a:prstGeom>
            <a:gradFill rotWithShape="1">
              <a:gsLst>
                <a:gs pos="0">
                  <a:srgbClr val="C1CF9D"/>
                </a:gs>
                <a:gs pos="50000">
                  <a:srgbClr val="E5EBD5"/>
                </a:gs>
                <a:gs pos="100000">
                  <a:srgbClr val="C1CF9D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Arial" pitchFamily="34" charset="0"/>
                <a:ea typeface="宋体" pitchFamily="2" charset="-122"/>
              </a:endParaRPr>
            </a:p>
          </p:txBody>
        </p:sp>
        <p:sp>
          <p:nvSpPr>
            <p:cNvPr id="25608" name="AutoShape 11"/>
            <p:cNvSpPr/>
            <p:nvPr/>
          </p:nvSpPr>
          <p:spPr>
            <a:xfrm>
              <a:off x="2" y="0"/>
              <a:ext cx="1159" cy="1539"/>
            </a:xfrm>
            <a:prstGeom prst="can">
              <a:avLst>
                <a:gd name="adj" fmla="val 33190"/>
              </a:avLst>
            </a:prstGeom>
            <a:gradFill rotWithShape="1">
              <a:gsLst>
                <a:gs pos="0">
                  <a:srgbClr val="572423"/>
                </a:gs>
                <a:gs pos="50000">
                  <a:srgbClr val="C0504D"/>
                </a:gs>
                <a:gs pos="100000">
                  <a:srgbClr val="572423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000000"/>
                </a:solidFill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25609" name="AutoShape 12"/>
          <p:cNvSpPr/>
          <p:nvPr/>
        </p:nvSpPr>
        <p:spPr>
          <a:xfrm>
            <a:off x="5309235" y="2071688"/>
            <a:ext cx="4721225" cy="1128712"/>
          </a:xfrm>
          <a:prstGeom prst="roundRect">
            <a:avLst>
              <a:gd name="adj" fmla="val 11505"/>
            </a:avLst>
          </a:prstGeom>
          <a:solidFill>
            <a:srgbClr val="FF9933"/>
          </a:solidFill>
          <a:ln w="6350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10" name="Text Box 13"/>
          <p:cNvSpPr/>
          <p:nvPr/>
        </p:nvSpPr>
        <p:spPr>
          <a:xfrm>
            <a:off x="2397125" y="2405063"/>
            <a:ext cx="2128838" cy="523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0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  </a:t>
            </a:r>
            <a:r>
              <a:rPr lang="zh-CN" altLang="en-US" sz="28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任 务 一</a:t>
            </a:r>
            <a:endParaRPr lang="en-US" altLang="zh-CN" sz="28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5611" name="Text Box 14"/>
          <p:cNvSpPr/>
          <p:nvPr/>
        </p:nvSpPr>
        <p:spPr>
          <a:xfrm>
            <a:off x="5698173" y="2478088"/>
            <a:ext cx="4391025" cy="5191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Char char="•"/>
            </a:pP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学习阅读邮件和删除邮件</a:t>
            </a:r>
            <a:endParaRPr lang="en-US" altLang="zh-CN" sz="2800" b="1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12" name="Text Box 16"/>
          <p:cNvSpPr/>
          <p:nvPr/>
        </p:nvSpPr>
        <p:spPr>
          <a:xfrm>
            <a:off x="2540000" y="4548188"/>
            <a:ext cx="2128838" cy="523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任 务 二</a:t>
            </a:r>
            <a:endParaRPr lang="en-US" altLang="zh-CN" sz="28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5613" name="AutoShape 19"/>
          <p:cNvSpPr/>
          <p:nvPr/>
        </p:nvSpPr>
        <p:spPr>
          <a:xfrm>
            <a:off x="5374323" y="4071938"/>
            <a:ext cx="4727575" cy="1084262"/>
          </a:xfrm>
          <a:prstGeom prst="roundRect">
            <a:avLst>
              <a:gd name="adj" fmla="val 11505"/>
            </a:avLst>
          </a:prstGeom>
          <a:solidFill>
            <a:srgbClr val="CCFF33"/>
          </a:solidFill>
          <a:ln w="57150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15" name="AutoShape 23"/>
          <p:cNvSpPr/>
          <p:nvPr/>
        </p:nvSpPr>
        <p:spPr>
          <a:xfrm>
            <a:off x="4513580" y="4533900"/>
            <a:ext cx="862965" cy="405130"/>
          </a:xfrm>
          <a:prstGeom prst="rightArrow">
            <a:avLst>
              <a:gd name="adj1" fmla="val 50000"/>
              <a:gd name="adj2" fmla="val 58320"/>
            </a:avLst>
          </a:prstGeom>
          <a:solidFill>
            <a:srgbClr val="FFFFFF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16" name="Text Box 20"/>
          <p:cNvSpPr/>
          <p:nvPr/>
        </p:nvSpPr>
        <p:spPr>
          <a:xfrm>
            <a:off x="5734368" y="4422775"/>
            <a:ext cx="4032250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Char char="•"/>
            </a:pPr>
            <a:r>
              <a:rPr lang="zh-CN" altLang="en-US" sz="28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学习书写和发送邮件</a:t>
            </a:r>
            <a:endParaRPr lang="en-US" altLang="zh-CN" sz="2800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17" name="文本框 10"/>
          <p:cNvSpPr/>
          <p:nvPr/>
        </p:nvSpPr>
        <p:spPr>
          <a:xfrm>
            <a:off x="5521325" y="466725"/>
            <a:ext cx="4464050" cy="369888"/>
          </a:xfrm>
          <a:prstGeom prst="rect">
            <a:avLst/>
          </a:prstGeom>
          <a:solidFill>
            <a:srgbClr val="99CC00">
              <a:alpha val="20000"/>
            </a:srgbClr>
          </a:solidFill>
          <a:ln w="12700" cap="rnd" cmpd="sng">
            <a:solidFill>
              <a:srgbClr val="99CC00"/>
            </a:solidFill>
            <a:prstDash val="sysDash"/>
            <a:bevel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97155" latinLnBrk="1"/>
            <a:r>
              <a:rPr lang="zh-CN" altLang="en-US" sz="2000" b="1">
                <a:solidFill>
                  <a:srgbClr val="99CC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第二环节：任务驱动 探究新知 </a:t>
            </a:r>
            <a:r>
              <a:rPr lang="en-US" altLang="zh-CN" sz="1400">
                <a:solidFill>
                  <a:srgbClr val="99CC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10</a:t>
            </a:r>
            <a:r>
              <a:rPr lang="zh-CN" altLang="en-US" sz="1400">
                <a:solidFill>
                  <a:srgbClr val="99CC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分钟</a:t>
            </a:r>
            <a:endParaRPr lang="en-US" altLang="zh-CN" sz="2000" b="1">
              <a:solidFill>
                <a:srgbClr val="99CC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5614" name="AutoShape 21"/>
          <p:cNvSpPr/>
          <p:nvPr/>
        </p:nvSpPr>
        <p:spPr>
          <a:xfrm>
            <a:off x="4484370" y="2578100"/>
            <a:ext cx="818515" cy="351155"/>
          </a:xfrm>
          <a:prstGeom prst="rightArrow">
            <a:avLst>
              <a:gd name="adj1" fmla="val 50000"/>
              <a:gd name="adj2" fmla="val 58061"/>
            </a:avLst>
          </a:prstGeom>
          <a:solidFill>
            <a:srgbClr val="FFFFFF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5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4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5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0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5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9" grpId="0"/>
      <p:bldP spid="25610" grpId="0"/>
      <p:bldP spid="25611" grpId="0"/>
      <p:bldP spid="25612" grpId="0"/>
      <p:bldP spid="25613" grpId="0"/>
      <p:bldP spid="25615" grpId="0"/>
      <p:bldP spid="25616" grpId="0"/>
      <p:bldP spid="256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517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https://d.book118.com/336030114011010052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 主题">
      <a:majorFont>
        <a:latin typeface="Calibri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8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80604020202020204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8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80604020202020204" pitchFamily="34" charset="0"/>
            <a:ea typeface="宋体" pitchFamily="2" charset="-122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6">
      <vt:lpstr>Arial</vt:lpstr>
      <vt:lpstr>Calibri</vt:lpstr>
      <vt:lpstr>宋体</vt:lpstr>
      <vt:lpstr>Segoe UI</vt:lpstr>
      <vt:lpstr>Impact</vt:lpstr>
      <vt:lpstr>微软雅黑</vt:lpstr>
      <vt:lpstr>Bodoni MT Black</vt:lpstr>
      <vt:lpstr>华康俪金黑W8(P)</vt:lpstr>
      <vt:lpstr>专业字体设计服务/WWW.ZTSGC.COM/</vt:lpstr>
      <vt:lpstr>MS PGothic</vt:lpstr>
      <vt:lpstr>Wingdings</vt:lpstr>
      <vt:lpstr>黑体</vt:lpstr>
      <vt:lpstr>Gulim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2024-09-18T03:13:17.373</cp:lastPrinted>
  <dcterms:created xsi:type="dcterms:W3CDTF">2024-09-17T19:13:17Z</dcterms:created>
  <dcterms:modified xsi:type="dcterms:W3CDTF">2024-09-17T19:13:19Z</dcterms:modified>
</cp:coreProperties>
</file>