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1A7E5-85F7-4AD3-A514-B612E932B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47F03-40BA-425A-83B0-662EE9AC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4808F-D815-443D-921F-C7EC339EA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BAB35-29BD-4E38-9B99-3BCFE4EF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1F768-6913-41D0-B076-F79C2C26B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BE585-E9B3-41CD-A17C-917E2FA0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FC106-8585-4B8F-946B-B1E96BEC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9CFA9-D496-4878-979A-16BFACB9C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6FAE0-0889-46B3-8825-628E9452F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4BDCB-96DE-49EF-A45C-4917DEA8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F287F-F4C2-4C4C-8B63-204CCD97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9AC2951-3D46-4ED3-8C06-49DAF458F279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9FA69F9-4B22-4C06-9FB1-42DB622B9F1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 advTm="5000">
    <p:blinds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4113ADE-7B6E-468C-B76A-E567F384C53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F37701D-21FD-4A8D-B964-DD3A82759ACC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10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10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10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888F125-7D6D-4CE4-BFE4-F812DF22122E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124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125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126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31AE87D-7080-4E0F-B256-5F50EE8B0623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614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14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15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12F0E0D-6205-47C5-9333-BC4CAD12311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717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717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17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927EC84-3C22-4AB4-A9B6-B7344D9C13CF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8196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19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85ABD27-4153-4F61-80EE-8CAD9D289510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93312F0-1B4A-4499-82C5-6CA540550CB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24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1DFBDEE-56EB-401F-8FE1-7BE8A2452443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8D23244-CC22-42C3-923D-ED4124477356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9AC2951-3D46-4ED3-8C06-49DAF458F279}" type="datetime">
              <a:rPr lang="zh-CN" altLang="en-US" sz="1400"/>
              <a:t>*</a:t>
            </a:fld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9FA69F9-4B22-4C06-9FB1-42DB622B9F1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5" r:id="rId4"/>
    <p:sldLayoutId id="2147483667" r:id="rId5"/>
    <p:sldLayoutId id="2147483669" r:id="rId6"/>
    <p:sldLayoutId id="2147483671" r:id="rId7"/>
    <p:sldLayoutId id="2147483673" r:id="rId8"/>
    <p:sldLayoutId id="2147483675" r:id="rId9"/>
    <p:sldLayoutId id="2147483677" r:id="rId10"/>
    <p:sldLayoutId id="2147483679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03044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4097" title="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marL="0" lvl="0" indent="0" defTabSz="914400"/>
            <a:endParaRPr lang="zh-CN"/>
          </a:p>
        </p:txBody>
      </p:sp>
      <p:sp>
        <p:nvSpPr>
          <p:cNvPr id="12290" name="副标题 4098" title="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>
              <a:buClrTx/>
              <a:buFontTx/>
              <a:buNone/>
            </a:pPr>
            <a:endParaRPr lang="zh-CN"/>
          </a:p>
        </p:txBody>
      </p:sp>
      <p:pic>
        <p:nvPicPr>
          <p:cNvPr id="12291" name="图片 4100" title=""/>
          <p:cNvPicPr>
            <a:picLocks noChangeAspect="1"/>
          </p:cNvPicPr>
          <p:nvPr/>
        </p:nvPicPr>
        <p:blipFill>
          <a:blip r:embed="rId2"/>
          <a:srcRect b="2222"/>
          <a:stretch>
            <a:fillRect/>
          </a:stretch>
        </p:blipFill>
        <p:spPr>
          <a:xfrm>
            <a:off x="0" y="0"/>
            <a:ext cx="9144000" cy="6705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2" name="文本框 4102" title=""/>
          <p:cNvSpPr txBox="1"/>
          <p:nvPr/>
        </p:nvSpPr>
        <p:spPr>
          <a:xfrm>
            <a:off x="1203325" y="674688"/>
            <a:ext cx="466725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/>
              <a:t>我的南极探险之旅</a:t>
            </a:r>
            <a:endParaRPr lang="zh-CN" altLang="en-US" sz="44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512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3314" name="文本占位符 5122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3315" name="图片 512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96375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614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4338" name="文本占位符 6146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4339" name="图片 614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" y="0"/>
            <a:ext cx="904875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716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5362" name="文本占位符 7170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5363" name="图片 717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8193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6386" name="文本占位符 8194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6387" name="图片 819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26525" cy="66865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9217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7410" name="文本占位符 9218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7411" name="图片 922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1126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8434" name="文本占位符 11266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8435" name="图片 1126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" y="0"/>
            <a:ext cx="904875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4337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19458" name="文本占位符 14338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19459" name="图片 1434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1536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0482" name="文本占位符 15362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0483" name="图片 15364" title=""/>
          <p:cNvPicPr>
            <a:picLocks noChangeAspect="1"/>
          </p:cNvPicPr>
          <p:nvPr/>
        </p:nvPicPr>
        <p:blipFill>
          <a:blip r:embed="rId2"/>
          <a:srcRect b="4445"/>
          <a:stretch>
            <a:fillRect/>
          </a:stretch>
        </p:blipFill>
        <p:spPr>
          <a:xfrm>
            <a:off x="0" y="0"/>
            <a:ext cx="9144000" cy="70850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4" name="文本框 15365" title=""/>
          <p:cNvSpPr txBox="1"/>
          <p:nvPr/>
        </p:nvSpPr>
        <p:spPr>
          <a:xfrm>
            <a:off x="5318125" y="155575"/>
            <a:ext cx="2073275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600">
                <a:latin typeface="Arial" pitchFamily="34" charset="0"/>
                <a:ea typeface="宋体" pitchFamily="2" charset="-122"/>
              </a:rPr>
              <a:t>海豹</a:t>
            </a:r>
            <a:endParaRPr lang="zh-CN" altLang="en-US" sz="66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9457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1506" name="文本占位符 19458" title=""/>
          <p:cNvSpPr>
            <a:spLocks noGrp="1"/>
          </p:cNvSpPr>
          <p:nvPr>
            <p:ph type="body" idx="4294967295"/>
          </p:nvPr>
        </p:nvSpPr>
        <p:spPr>
          <a:xfrm>
            <a:off x="5029200" y="1600200"/>
            <a:ext cx="3657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7200"/>
              <a:t>海鸟</a:t>
            </a:r>
            <a:endParaRPr lang="zh-CN" altLang="en-US" sz="7200"/>
          </a:p>
        </p:txBody>
      </p:sp>
      <p:pic>
        <p:nvPicPr>
          <p:cNvPr id="21507" name="图片 1946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83125" cy="6705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2048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2530" name="文本占位符 20482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2531" name="图片 2048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78925" cy="67056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标题 1638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3554" name="文本占位符 16386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3555" name="图片 1638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占位符 25601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4578" name="标题 25602" title=""/>
          <p:cNvPicPr>
            <a:picLocks noChangeAspect="1"/>
          </p:cNvPicPr>
          <p:nvPr>
            <p:ph type="title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7437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79" name="文本框 25603" title=""/>
          <p:cNvSpPr txBox="1"/>
          <p:nvPr/>
        </p:nvSpPr>
        <p:spPr>
          <a:xfrm>
            <a:off x="5089525" y="6059488"/>
            <a:ext cx="245427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黑体" pitchFamily="2" charset="-122"/>
                <a:ea typeface="黑体" pitchFamily="2" charset="-122"/>
              </a:rPr>
              <a:t>太 平 洋</a:t>
            </a:r>
            <a:endParaRPr lang="zh-CN" altLang="en-US" sz="4000" b="1">
              <a:solidFill>
                <a:srgbClr val="99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4580" name="文本框 25604" title=""/>
          <p:cNvSpPr txBox="1"/>
          <p:nvPr/>
        </p:nvSpPr>
        <p:spPr>
          <a:xfrm>
            <a:off x="1295400" y="1647825"/>
            <a:ext cx="2514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黑体" pitchFamily="2" charset="-122"/>
                <a:ea typeface="黑体" pitchFamily="2" charset="-122"/>
              </a:rPr>
              <a:t>大 西 洋</a:t>
            </a:r>
            <a:endParaRPr lang="zh-CN" altLang="en-US" sz="4000" b="1">
              <a:solidFill>
                <a:srgbClr val="99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4581" name="文本框 25605" title=""/>
          <p:cNvSpPr txBox="1"/>
          <p:nvPr/>
        </p:nvSpPr>
        <p:spPr>
          <a:xfrm>
            <a:off x="6156325" y="1139825"/>
            <a:ext cx="230187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Times New Roman" pitchFamily="18" charset="0"/>
                <a:ea typeface="黑体" pitchFamily="2" charset="-122"/>
              </a:rPr>
              <a:t>印 度 洋</a:t>
            </a:r>
            <a:endParaRPr lang="zh-CN" altLang="en-US" sz="4000" b="1">
              <a:solidFill>
                <a:srgbClr val="99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24582" name="文本框 25606" title=""/>
          <p:cNvSpPr txBox="1"/>
          <p:nvPr/>
        </p:nvSpPr>
        <p:spPr>
          <a:xfrm>
            <a:off x="-36512" y="5181600"/>
            <a:ext cx="23225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Times New Roman" pitchFamily="18" charset="0"/>
                <a:ea typeface="黑体" pitchFamily="2" charset="-122"/>
              </a:rPr>
              <a:t>南美洲</a:t>
            </a:r>
            <a:endParaRPr lang="zh-CN" altLang="en-US" sz="4000" b="1">
              <a:solidFill>
                <a:srgbClr val="99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24583" name="文本框 25607" title=""/>
          <p:cNvSpPr txBox="1"/>
          <p:nvPr/>
        </p:nvSpPr>
        <p:spPr>
          <a:xfrm>
            <a:off x="2819400" y="-98425"/>
            <a:ext cx="1752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Times New Roman" pitchFamily="18" charset="0"/>
                <a:ea typeface="黑体" pitchFamily="2" charset="-122"/>
              </a:rPr>
              <a:t>非 洲</a:t>
            </a:r>
            <a:endParaRPr lang="zh-CN" altLang="en-US" sz="4000" b="1">
              <a:solidFill>
                <a:srgbClr val="99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24584" name="文本框 25608" title=""/>
          <p:cNvSpPr txBox="1"/>
          <p:nvPr/>
        </p:nvSpPr>
        <p:spPr>
          <a:xfrm>
            <a:off x="8458200" y="3657600"/>
            <a:ext cx="79375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990000"/>
                </a:solidFill>
                <a:latin typeface="Times New Roman" pitchFamily="18" charset="0"/>
                <a:ea typeface="黑体" pitchFamily="2" charset="-122"/>
              </a:rPr>
              <a:t>大 洋 洲</a:t>
            </a:r>
            <a:endParaRPr lang="zh-CN" altLang="en-US" sz="4000" b="1">
              <a:solidFill>
                <a:srgbClr val="99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24585" name="文本框 25609" title=""/>
          <p:cNvSpPr txBox="1"/>
          <p:nvPr/>
        </p:nvSpPr>
        <p:spPr>
          <a:xfrm>
            <a:off x="7162800" y="5759450"/>
            <a:ext cx="68580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A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24586" name="文本框 25610" title=""/>
          <p:cNvSpPr txBox="1"/>
          <p:nvPr/>
        </p:nvSpPr>
        <p:spPr>
          <a:xfrm>
            <a:off x="1143000" y="2286000"/>
            <a:ext cx="74295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B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24587" name="文本框 25611" title=""/>
          <p:cNvSpPr txBox="1"/>
          <p:nvPr/>
        </p:nvSpPr>
        <p:spPr>
          <a:xfrm>
            <a:off x="6477000" y="0"/>
            <a:ext cx="788988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C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24588" name="文本框 25612" title=""/>
          <p:cNvSpPr txBox="1"/>
          <p:nvPr/>
        </p:nvSpPr>
        <p:spPr>
          <a:xfrm>
            <a:off x="3505200" y="-457200"/>
            <a:ext cx="152400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D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24589" name="文本框 25613" title=""/>
          <p:cNvSpPr txBox="1"/>
          <p:nvPr/>
        </p:nvSpPr>
        <p:spPr>
          <a:xfrm>
            <a:off x="228600" y="4343400"/>
            <a:ext cx="74295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E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  <p:sp>
        <p:nvSpPr>
          <p:cNvPr id="24590" name="文本框 25614" title=""/>
          <p:cNvSpPr txBox="1"/>
          <p:nvPr/>
        </p:nvSpPr>
        <p:spPr>
          <a:xfrm>
            <a:off x="8447088" y="4953000"/>
            <a:ext cx="696912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6600" b="1">
                <a:solidFill>
                  <a:srgbClr val="FFFF00"/>
                </a:solidFill>
                <a:latin typeface="Times New Roman" pitchFamily="18" charset="0"/>
              </a:rPr>
              <a:t>F</a:t>
            </a:r>
            <a:endParaRPr lang="en-US" altLang="zh-CN" sz="6600" b="1">
              <a:solidFill>
                <a:srgbClr val="FFFF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0"/>
      <p:bldP spid="24581" grpId="0"/>
      <p:bldP spid="24582" grpId="0"/>
      <p:bldP spid="24583" grpId="0"/>
      <p:bldP spid="2458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2662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5602" name="文本框 26626" title=""/>
          <p:cNvSpPr txBox="1"/>
          <p:nvPr/>
        </p:nvSpPr>
        <p:spPr>
          <a:xfrm>
            <a:off x="5165725" y="782638"/>
            <a:ext cx="184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sz="24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3" name="文本框 26627" title=""/>
          <p:cNvSpPr txBox="1"/>
          <p:nvPr/>
        </p:nvSpPr>
        <p:spPr>
          <a:xfrm>
            <a:off x="4419600" y="762000"/>
            <a:ext cx="4106863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>
                <a:solidFill>
                  <a:srgbClr val="CC6600"/>
                </a:solidFill>
                <a:latin typeface="Times New Roman" pitchFamily="18" charset="0"/>
                <a:ea typeface="宋体" pitchFamily="2" charset="-122"/>
              </a:rPr>
              <a:t>我是南极小博士</a:t>
            </a:r>
            <a:endParaRPr lang="zh-CN" altLang="en-US" sz="4400" b="1">
              <a:solidFill>
                <a:srgbClr val="CC6600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4" name="文本占位符 26628" title=""/>
          <p:cNvSpPr/>
          <p:nvPr>
            <p:ph type="body" idx="4294967295"/>
          </p:nvPr>
        </p:nvSpPr>
        <p:spPr>
          <a:xfrm>
            <a:off x="685800" y="22860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en-US" altLang="zh-CN" b="1"/>
              <a:t>1</a:t>
            </a:r>
            <a:r>
              <a:rPr lang="zh-CN" altLang="en-US" b="1"/>
              <a:t>、南极洲位于地球的最（        ）端，是纬度最（        ）的大洲。</a:t>
            </a:r>
            <a:endParaRPr lang="zh-CN" altLang="en-US" b="1"/>
          </a:p>
          <a:p>
            <a:pPr lvl="0">
              <a:spcBef>
                <a:spcPct val="0"/>
              </a:spcBef>
              <a:buNone/>
            </a:pPr>
            <a:r>
              <a:rPr lang="en-US" altLang="zh-CN" b="1"/>
              <a:t>2</a:t>
            </a:r>
            <a:r>
              <a:rPr lang="zh-CN" altLang="en-US" b="1"/>
              <a:t>、南极洲跨经度（         ），是跨经度最（         ）的大洲。</a:t>
            </a:r>
            <a:endParaRPr lang="zh-CN" altLang="en-US" b="1"/>
          </a:p>
          <a:p>
            <a:pPr lvl="0">
              <a:spcBef>
                <a:spcPct val="0"/>
              </a:spcBef>
              <a:buNone/>
            </a:pPr>
            <a:endParaRPr lang="zh-CN" altLang="en-US" b="1"/>
          </a:p>
          <a:p>
            <a:pPr lvl="0">
              <a:spcBef>
                <a:spcPct val="0"/>
              </a:spcBef>
              <a:buNone/>
            </a:pPr>
            <a:endParaRPr lang="zh-CN" altLang="en-US" sz="2400"/>
          </a:p>
        </p:txBody>
      </p:sp>
      <p:sp>
        <p:nvSpPr>
          <p:cNvPr id="25605" name="文本框 26629" title=""/>
          <p:cNvSpPr txBox="1"/>
          <p:nvPr/>
        </p:nvSpPr>
        <p:spPr>
          <a:xfrm>
            <a:off x="5486400" y="2193925"/>
            <a:ext cx="693738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chemeClr val="accent2"/>
                </a:solidFill>
                <a:latin typeface="Times New Roman" pitchFamily="18" charset="0"/>
                <a:ea typeface="宋体" pitchFamily="2" charset="-122"/>
              </a:rPr>
              <a:t>南</a:t>
            </a:r>
            <a:endParaRPr lang="zh-CN" altLang="en-US" sz="4000" b="1">
              <a:solidFill>
                <a:schemeClr val="accent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6" name="文本框 26630" title=""/>
          <p:cNvSpPr txBox="1"/>
          <p:nvPr/>
        </p:nvSpPr>
        <p:spPr>
          <a:xfrm>
            <a:off x="2438400" y="2651125"/>
            <a:ext cx="693738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chemeClr val="accent2"/>
                </a:solidFill>
                <a:latin typeface="Times New Roman" pitchFamily="18" charset="0"/>
                <a:ea typeface="宋体" pitchFamily="2" charset="-122"/>
              </a:rPr>
              <a:t>高</a:t>
            </a:r>
            <a:endParaRPr lang="zh-CN" altLang="en-US" sz="4000" b="1">
              <a:solidFill>
                <a:schemeClr val="accent2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5607" name="文本框 26631" title=""/>
          <p:cNvSpPr txBox="1"/>
          <p:nvPr/>
        </p:nvSpPr>
        <p:spPr>
          <a:xfrm>
            <a:off x="4191000" y="3200400"/>
            <a:ext cx="1117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chemeClr val="accent2"/>
                </a:solidFill>
                <a:latin typeface="Times New Roman" pitchFamily="18" charset="0"/>
              </a:rPr>
              <a:t>360</a:t>
            </a:r>
            <a:r>
              <a:rPr lang="en-US" altLang="zh-CN" sz="4000" b="1" baseline="30000">
                <a:solidFill>
                  <a:schemeClr val="accent2"/>
                </a:solidFill>
                <a:latin typeface="Times New Roman" pitchFamily="18" charset="0"/>
              </a:rPr>
              <a:t>0</a:t>
            </a:r>
            <a:endParaRPr lang="en-US" altLang="zh-CN" sz="4000" b="1" baseline="3000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5608" name="文本框 26632" title=""/>
          <p:cNvSpPr txBox="1"/>
          <p:nvPr/>
        </p:nvSpPr>
        <p:spPr>
          <a:xfrm>
            <a:off x="1600200" y="3657600"/>
            <a:ext cx="693738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chemeClr val="accent2"/>
                </a:solidFill>
                <a:latin typeface="Times New Roman" pitchFamily="18" charset="0"/>
                <a:ea typeface="宋体" pitchFamily="2" charset="-122"/>
              </a:rPr>
              <a:t>多</a:t>
            </a:r>
            <a:endParaRPr lang="zh-CN" altLang="en-US" sz="4000" b="1">
              <a:solidFill>
                <a:schemeClr val="accent2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  <p:bldP spid="25606" grpId="0"/>
      <p:bldP spid="25607" grpId="0"/>
      <p:bldP spid="2560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6348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6626" name="文本占位符 63490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6627" name="图片 63492" title=""/>
          <p:cNvPicPr>
            <a:picLocks noChangeAspect="1"/>
          </p:cNvPicPr>
          <p:nvPr/>
        </p:nvPicPr>
        <p:blipFill>
          <a:blip r:embed="rId2"/>
          <a:srcRect b="22223"/>
          <a:stretch>
            <a:fillRect/>
          </a:stretch>
        </p:blipFill>
        <p:spPr>
          <a:xfrm>
            <a:off x="0" y="0"/>
            <a:ext cx="9144000" cy="652303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3072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7650" name="文本占位符 30722" title=""/>
          <p:cNvSpPr>
            <a:spLocks noGrp="1"/>
          </p:cNvSpPr>
          <p:nvPr>
            <p:ph type="body" idx="4294967295"/>
          </p:nvPr>
        </p:nvSpPr>
        <p:spPr>
          <a:xfrm>
            <a:off x="6629400" y="685800"/>
            <a:ext cx="2514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7651" name="图片 3072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477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52" name="文本框 30726" title=""/>
          <p:cNvSpPr txBox="1"/>
          <p:nvPr/>
        </p:nvSpPr>
        <p:spPr>
          <a:xfrm>
            <a:off x="7227888" y="990600"/>
            <a:ext cx="1190625" cy="4343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600">
                <a:latin typeface="Arial" pitchFamily="34" charset="0"/>
                <a:ea typeface="宋体" pitchFamily="2" charset="-122"/>
              </a:rPr>
              <a:t>帝企鹅</a:t>
            </a:r>
            <a:endParaRPr lang="zh-CN" altLang="en-US" sz="66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31745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8674" name="文本占位符 31746" title=""/>
          <p:cNvSpPr>
            <a:spLocks noGrp="1"/>
          </p:cNvSpPr>
          <p:nvPr>
            <p:ph type="body" idx="4294967295"/>
          </p:nvPr>
        </p:nvSpPr>
        <p:spPr>
          <a:xfrm>
            <a:off x="152400" y="1371600"/>
            <a:ext cx="8229600" cy="4525963"/>
          </a:xfrm>
          <a:prstGeom prst="rect">
            <a:avLst/>
          </a:prstGeom>
          <a:noFill/>
          <a:ln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/>
          </a:p>
        </p:txBody>
      </p:sp>
      <p:pic>
        <p:nvPicPr>
          <p:cNvPr id="28675" name="图片 3174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743200" cy="6705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6" name="文本框 31749" title=""/>
          <p:cNvSpPr txBox="1"/>
          <p:nvPr/>
        </p:nvSpPr>
        <p:spPr>
          <a:xfrm>
            <a:off x="2819400" y="0"/>
            <a:ext cx="6324600" cy="6299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>
                <a:latin typeface="Arial" pitchFamily="34" charset="0"/>
              </a:rPr>
              <a:t>1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、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帝企鹅（皇帝企鹅）。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帝企鹅是企鹅中最大的一种，它最能适应寒冷的鸟类，体高</a:t>
            </a:r>
            <a:r>
              <a:rPr lang="en-US" altLang="zh-CN" sz="2400">
                <a:latin typeface="Arial" pitchFamily="34" charset="0"/>
              </a:rPr>
              <a:t>120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厘米（</a:t>
            </a:r>
            <a:r>
              <a:rPr lang="en-US" altLang="zh-CN" sz="2400">
                <a:latin typeface="Arial" pitchFamily="34" charset="0"/>
              </a:rPr>
              <a:t>1.2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米），体重</a:t>
            </a:r>
            <a:r>
              <a:rPr lang="en-US" altLang="zh-CN" sz="2400">
                <a:latin typeface="Arial" pitchFamily="34" charset="0"/>
              </a:rPr>
              <a:t>25~30kg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，（在长城站见不到，中山站可以见到），在冬季繁殖。帝企鹅每年每次产蛋一次，只产一枚，不作巢。它在冰上繁殖后代，一般在</a:t>
            </a:r>
            <a:r>
              <a:rPr lang="en-US" altLang="zh-CN" sz="2400">
                <a:latin typeface="Arial" pitchFamily="34" charset="0"/>
              </a:rPr>
              <a:t>5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月份产蛋，雄企鹅绝食约</a:t>
            </a:r>
            <a:r>
              <a:rPr lang="en-US" altLang="zh-CN" sz="2400">
                <a:latin typeface="Arial" pitchFamily="34" charset="0"/>
              </a:rPr>
              <a:t>3-4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个月。雄企鹅把卵放在脚上，在足和足间叫抱卵囊，把卵抱入没有羽毛红色多血管皮肤的地方，一声不响专心地保温，即使气温下降到</a:t>
            </a:r>
            <a:r>
              <a:rPr lang="en-US" altLang="zh-CN" sz="2400">
                <a:latin typeface="Arial" pitchFamily="34" charset="0"/>
              </a:rPr>
              <a:t>-50℃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，风速达</a:t>
            </a:r>
            <a:r>
              <a:rPr lang="en-US" altLang="zh-CN" sz="2400">
                <a:latin typeface="Arial" pitchFamily="34" charset="0"/>
              </a:rPr>
              <a:t>30m/s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的地吹雪多次袭击，卵保持</a:t>
            </a:r>
            <a:r>
              <a:rPr lang="en-US" altLang="zh-CN" sz="2400">
                <a:latin typeface="Arial" pitchFamily="34" charset="0"/>
              </a:rPr>
              <a:t>32℃~38℃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。从产卵到抱卵的</a:t>
            </a:r>
            <a:r>
              <a:rPr lang="en-US" altLang="zh-CN" sz="2400">
                <a:latin typeface="Arial" pitchFamily="34" charset="0"/>
              </a:rPr>
              <a:t>3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、</a:t>
            </a:r>
            <a:r>
              <a:rPr lang="en-US" altLang="zh-CN" sz="2400">
                <a:latin typeface="Arial" pitchFamily="34" charset="0"/>
              </a:rPr>
              <a:t>4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个月间，雄企鹅仅用皮下厚厚的脂肪维持生命。体重减少了</a:t>
            </a:r>
            <a:r>
              <a:rPr lang="en-US" altLang="zh-CN" sz="2400">
                <a:latin typeface="Arial" pitchFamily="34" charset="0"/>
              </a:rPr>
              <a:t>30~35%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左右。</a:t>
            </a:r>
            <a:r>
              <a:rPr lang="en-US" altLang="zh-CN" sz="2400">
                <a:latin typeface="Arial" pitchFamily="34" charset="0"/>
              </a:rPr>
              <a:t>8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月中旬卵孵化雌企鹅也回来了。雏鸟乘在父母的足上生活着，到羽毛丰满的幼鸟，需要</a:t>
            </a:r>
            <a:r>
              <a:rPr lang="en-US" altLang="zh-CN" sz="2400">
                <a:latin typeface="Arial" pitchFamily="34" charset="0"/>
              </a:rPr>
              <a:t>6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个月的时间。这期间父母继续供给食饵。到了夏季雏鸟也独自来往，去北方的海，在海上生活到</a:t>
            </a:r>
            <a:r>
              <a:rPr lang="en-US" altLang="zh-CN" sz="2400">
                <a:latin typeface="Arial" pitchFamily="34" charset="0"/>
              </a:rPr>
              <a:t>3</a:t>
            </a:r>
            <a:r>
              <a:rPr lang="zh-CN" altLang="en-US" sz="2400">
                <a:latin typeface="Arial" pitchFamily="34" charset="0"/>
                <a:ea typeface="宋体" pitchFamily="2" charset="-122"/>
              </a:rPr>
              <a:t>月。 </a:t>
            </a:r>
            <a:endParaRPr lang="zh-CN" altLang="en-US" sz="2400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871200" y="11328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7" name="标题 3276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29698" name="文本占位符 32770" title=""/>
          <p:cNvSpPr>
            <a:spLocks noGrp="1"/>
          </p:cNvSpPr>
          <p:nvPr>
            <p:ph type="body" idx="4294967295"/>
          </p:nvPr>
        </p:nvSpPr>
        <p:spPr>
          <a:xfrm>
            <a:off x="2514600" y="0"/>
            <a:ext cx="66294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80000"/>
              </a:lnSpc>
            </a:pPr>
            <a:r>
              <a:rPr lang="zh-CN" altLang="en-US" sz="2400" b="1"/>
              <a:t>阿德雷企鹅</a:t>
            </a:r>
            <a:r>
              <a:rPr lang="zh-CN" altLang="en-US" sz="2400"/>
              <a:t> 分布最广，生活在南极大陆全域，它的体高和身重比帝企鹅小多了，高大约</a:t>
            </a:r>
            <a:r>
              <a:rPr lang="en-US" altLang="zh-CN" sz="2400"/>
              <a:t>50</a:t>
            </a:r>
            <a:r>
              <a:rPr lang="zh-CN" altLang="en-US" sz="2400"/>
              <a:t>厘米，体重只有</a:t>
            </a:r>
            <a:r>
              <a:rPr lang="en-US" altLang="zh-CN" sz="2400"/>
              <a:t>6</a:t>
            </a:r>
            <a:r>
              <a:rPr lang="zh-CN" altLang="en-US" sz="2400"/>
              <a:t>公斤，企鹅每次产蛋</a:t>
            </a:r>
            <a:r>
              <a:rPr lang="en-US" altLang="zh-CN" sz="2400"/>
              <a:t>2</a:t>
            </a:r>
            <a:r>
              <a:rPr lang="zh-CN" altLang="en-US" sz="2400"/>
              <a:t>个，它的繁殖期是每年的</a:t>
            </a:r>
            <a:r>
              <a:rPr lang="en-US" altLang="zh-CN" sz="2400"/>
              <a:t>10</a:t>
            </a:r>
            <a:r>
              <a:rPr lang="zh-CN" altLang="en-US" sz="2400"/>
              <a:t>月下旬，阿德雷企鹅在南极大陆周围和岛屿的露岩集团式的筑巢，养育子女。这个集团巢叫企鹅巢。</a:t>
            </a:r>
            <a:r>
              <a:rPr lang="en-US" altLang="zh-CN" sz="2400"/>
              <a:t>11</a:t>
            </a:r>
            <a:r>
              <a:rPr lang="zh-CN" altLang="en-US" sz="2400"/>
              <a:t>月中旬生卵。</a:t>
            </a:r>
            <a:r>
              <a:rPr lang="en-US" altLang="zh-CN" sz="2400"/>
              <a:t>1~2</a:t>
            </a:r>
            <a:r>
              <a:rPr lang="zh-CN" altLang="en-US" sz="2400"/>
              <a:t>天生下两个卵，雄的开始抱卵，雌企鹅将</a:t>
            </a:r>
            <a:r>
              <a:rPr lang="en-US" altLang="zh-CN" sz="2400"/>
              <a:t>100km</a:t>
            </a:r>
            <a:r>
              <a:rPr lang="zh-CN" altLang="en-US" sz="2400"/>
              <a:t>左右北面的海作为目的地，在北面的海里吃得足够饱，雌企鹅两周后与雄企鹅交替。雄企鹅一边改变着卵的方向一面一声不响地抱卵。因没有食饵，要绝食</a:t>
            </a:r>
            <a:r>
              <a:rPr lang="en-US" altLang="zh-CN" sz="2400"/>
              <a:t>40~50</a:t>
            </a:r>
            <a:r>
              <a:rPr lang="zh-CN" altLang="en-US" sz="2400"/>
              <a:t>天。企鹅一般孵卵期在</a:t>
            </a:r>
            <a:r>
              <a:rPr lang="en-US" altLang="zh-CN" sz="2400"/>
              <a:t>2</a:t>
            </a:r>
            <a:r>
              <a:rPr lang="zh-CN" altLang="en-US" sz="2400"/>
              <a:t>个月左右。当雌企鹅产蛋后，就完成了任务，远走寻找食物去了，把孵蛋的任务交给了雄企鹅，雄企鹅一动不动，忍受饥饿，冒着严寒，专心孵蛋。当小企鹅孵出来后，雄企鹅便骨瘦如柴，筋疲力尽，这时雌企鹅便本能地返回来，同雄企鹅轮流抚养。企鹅的爸爸和妈妈相互到海里寻找食物，回来后又将未消化的磷虾吐出来，喂小企鹅。雏鸟是灰色的羽毛，从</a:t>
            </a:r>
            <a:r>
              <a:rPr lang="en-US" altLang="zh-CN" sz="2400"/>
              <a:t>1</a:t>
            </a:r>
            <a:r>
              <a:rPr lang="zh-CN" altLang="en-US" sz="2400"/>
              <a:t>月下旬到</a:t>
            </a:r>
            <a:r>
              <a:rPr lang="en-US" altLang="zh-CN" sz="2400"/>
              <a:t>2</a:t>
            </a:r>
            <a:r>
              <a:rPr lang="zh-CN" altLang="en-US" sz="2400"/>
              <a:t>月脱换，变成同父母一样黑色的背白色的腹。从</a:t>
            </a:r>
            <a:r>
              <a:rPr lang="en-US" altLang="zh-CN" sz="2400"/>
              <a:t>2</a:t>
            </a:r>
            <a:r>
              <a:rPr lang="zh-CN" altLang="en-US" sz="2400"/>
              <a:t>月末到</a:t>
            </a:r>
            <a:r>
              <a:rPr lang="en-US" altLang="zh-CN" sz="2400"/>
              <a:t>3</a:t>
            </a:r>
            <a:r>
              <a:rPr lang="zh-CN" altLang="en-US" sz="2400"/>
              <a:t>月企鹅们回归北方的冰缘。 </a:t>
            </a:r>
            <a:endParaRPr lang="zh-CN" altLang="en-US" sz="2400"/>
          </a:p>
        </p:txBody>
      </p:sp>
      <p:pic>
        <p:nvPicPr>
          <p:cNvPr id="29699" name="图片 3277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" cy="68167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33793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0722" name="文本占位符 33794" title=""/>
          <p:cNvSpPr>
            <a:spLocks noGrp="1"/>
          </p:cNvSpPr>
          <p:nvPr>
            <p:ph type="body" idx="4294967295"/>
          </p:nvPr>
        </p:nvSpPr>
        <p:spPr>
          <a:xfrm>
            <a:off x="5257800" y="0"/>
            <a:ext cx="34290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/>
              <a:t>帽带企鹅</a:t>
            </a:r>
            <a:r>
              <a:rPr lang="zh-CN" altLang="en-US" sz="4400"/>
              <a:t> 颚上带有一条黑线。多出现在南极半岛为中心的斯科舍海，是海洋性企鹅。 </a:t>
            </a:r>
            <a:endParaRPr lang="zh-CN" altLang="en-US" sz="4400"/>
          </a:p>
        </p:txBody>
      </p:sp>
      <p:pic>
        <p:nvPicPr>
          <p:cNvPr id="30723" name="图片 3379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2578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5" name="标题 3584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1746" name="文本占位符 35842" title=""/>
          <p:cNvSpPr>
            <a:spLocks noGrp="1"/>
          </p:cNvSpPr>
          <p:nvPr>
            <p:ph type="body" idx="4294967295"/>
          </p:nvPr>
        </p:nvSpPr>
        <p:spPr>
          <a:xfrm>
            <a:off x="5943600" y="0"/>
            <a:ext cx="32004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800" b="1"/>
              <a:t>金图企鹅</a:t>
            </a:r>
            <a:endParaRPr lang="zh-CN" altLang="en-US" sz="4800" b="1"/>
          </a:p>
          <a:p>
            <a:pPr lvl="0"/>
            <a:r>
              <a:rPr lang="zh-CN" altLang="en-US" sz="4800"/>
              <a:t> 眼与眼之间有三角形的斑，在南极半岛为中心的南大洋岛上繁殖。</a:t>
            </a:r>
            <a:r>
              <a:rPr lang="zh-CN" altLang="en-US"/>
              <a:t> </a:t>
            </a:r>
            <a:endParaRPr lang="zh-CN" altLang="en-US"/>
          </a:p>
        </p:txBody>
      </p:sp>
      <p:pic>
        <p:nvPicPr>
          <p:cNvPr id="31747" name="图片 3584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0" y="0"/>
            <a:ext cx="58039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69" name="标题 4096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2770" name="文本占位符 40962" title=""/>
          <p:cNvSpPr>
            <a:spLocks noGrp="1"/>
          </p:cNvSpPr>
          <p:nvPr>
            <p:ph type="body" idx="4294967295"/>
          </p:nvPr>
        </p:nvSpPr>
        <p:spPr>
          <a:xfrm>
            <a:off x="4724400" y="0"/>
            <a:ext cx="3962400" cy="6705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    </a:t>
            </a:r>
            <a:r>
              <a:rPr lang="zh-CN" altLang="en-US"/>
              <a:t>生活在南极地区有</a:t>
            </a:r>
            <a:r>
              <a:rPr lang="en-US" altLang="zh-CN"/>
              <a:t>5</a:t>
            </a:r>
            <a:r>
              <a:rPr lang="zh-CN" altLang="en-US"/>
              <a:t>种海豹：</a:t>
            </a:r>
            <a:endParaRPr lang="zh-CN" altLang="en-US"/>
          </a:p>
          <a:p>
            <a:pPr lvl="0"/>
            <a:r>
              <a:rPr lang="zh-CN" altLang="en-US" sz="4400"/>
              <a:t>豹海豹</a:t>
            </a:r>
            <a:endParaRPr lang="zh-CN" altLang="en-US" sz="4400"/>
          </a:p>
          <a:p>
            <a:pPr lvl="0"/>
            <a:r>
              <a:rPr lang="zh-CN" altLang="en-US" sz="4400"/>
              <a:t>食蟹海豹</a:t>
            </a:r>
            <a:endParaRPr lang="zh-CN" altLang="en-US" sz="4400"/>
          </a:p>
          <a:p>
            <a:pPr lvl="0"/>
            <a:r>
              <a:rPr lang="zh-CN" altLang="en-US" sz="4400"/>
              <a:t>威德尔海豹</a:t>
            </a:r>
            <a:endParaRPr lang="zh-CN" altLang="en-US" sz="4400"/>
          </a:p>
          <a:p>
            <a:pPr lvl="0"/>
            <a:r>
              <a:rPr lang="zh-CN" altLang="en-US" sz="4400"/>
              <a:t>罗斯海豹</a:t>
            </a:r>
            <a:endParaRPr lang="zh-CN" altLang="en-US" sz="4400"/>
          </a:p>
          <a:p>
            <a:pPr lvl="0"/>
            <a:r>
              <a:rPr lang="zh-CN" altLang="en-US" sz="4400"/>
              <a:t>象海豹</a:t>
            </a:r>
            <a:endParaRPr lang="zh-CN" altLang="en-US" sz="4400"/>
          </a:p>
          <a:p>
            <a:pPr lvl="0"/>
            <a:endParaRPr lang="zh-CN" altLang="en-US"/>
          </a:p>
        </p:txBody>
      </p:sp>
      <p:pic>
        <p:nvPicPr>
          <p:cNvPr id="32771" name="图片 4096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244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2772" name="文本框 40964" title=""/>
          <p:cNvSpPr txBox="1"/>
          <p:nvPr/>
        </p:nvSpPr>
        <p:spPr>
          <a:xfrm>
            <a:off x="1524000" y="228600"/>
            <a:ext cx="2073275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600">
                <a:latin typeface="Arial" pitchFamily="34" charset="0"/>
                <a:ea typeface="宋体" pitchFamily="2" charset="-122"/>
              </a:rPr>
              <a:t>海豹</a:t>
            </a:r>
            <a:endParaRPr lang="zh-CN" altLang="en-US" sz="66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3793" name="标题 3788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3794" name="文本占位符 37890" title=""/>
          <p:cNvSpPr>
            <a:spLocks noGrp="1"/>
          </p:cNvSpPr>
          <p:nvPr>
            <p:ph type="body" idx="4294967295"/>
          </p:nvPr>
        </p:nvSpPr>
        <p:spPr>
          <a:xfrm>
            <a:off x="4495800" y="0"/>
            <a:ext cx="41910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en-US" altLang="zh-CN"/>
          </a:p>
          <a:p>
            <a:pPr lvl="0"/>
            <a:r>
              <a:rPr lang="zh-CN" altLang="en-US" sz="4800" b="1"/>
              <a:t>象海豹</a:t>
            </a:r>
            <a:endParaRPr lang="zh-CN" altLang="en-US" sz="4800" b="1"/>
          </a:p>
          <a:p>
            <a:pPr lvl="0"/>
            <a:r>
              <a:rPr lang="zh-CN" altLang="en-US" sz="4000"/>
              <a:t>个头最大的海豹是象海豹，公的象海豹体长</a:t>
            </a:r>
            <a:r>
              <a:rPr lang="en-US" altLang="zh-CN" sz="4000"/>
              <a:t>4-6</a:t>
            </a:r>
            <a:r>
              <a:rPr lang="zh-CN" altLang="en-US" sz="4000"/>
              <a:t>米，体重</a:t>
            </a:r>
            <a:r>
              <a:rPr lang="en-US" altLang="zh-CN" sz="4000"/>
              <a:t>2-3.6</a:t>
            </a:r>
            <a:r>
              <a:rPr lang="zh-CN" altLang="en-US" sz="4000"/>
              <a:t>吨，母的小于雄性，体重约是雄海豹的一半。 </a:t>
            </a:r>
            <a:endParaRPr lang="zh-CN" altLang="en-US" sz="4000"/>
          </a:p>
        </p:txBody>
      </p:sp>
      <p:pic>
        <p:nvPicPr>
          <p:cNvPr id="33795" name="图片 3789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4196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43009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4818" name="文本占位符 43010" title=""/>
          <p:cNvSpPr>
            <a:spLocks noGrp="1"/>
          </p:cNvSpPr>
          <p:nvPr>
            <p:ph type="body" idx="4294967295"/>
          </p:nvPr>
        </p:nvSpPr>
        <p:spPr>
          <a:xfrm>
            <a:off x="4343400" y="0"/>
            <a:ext cx="48006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800" b="1"/>
              <a:t>豹海豹</a:t>
            </a:r>
            <a:endParaRPr lang="zh-CN" altLang="en-US" sz="4800" b="1"/>
          </a:p>
          <a:p>
            <a:pPr lvl="0"/>
            <a:r>
              <a:rPr lang="zh-CN" altLang="en-US" sz="4800"/>
              <a:t>体长</a:t>
            </a:r>
            <a:r>
              <a:rPr lang="en-US" altLang="zh-CN" sz="4800"/>
              <a:t>3.5</a:t>
            </a:r>
            <a:r>
              <a:rPr lang="zh-CN" altLang="en-US" sz="4800"/>
              <a:t>米</a:t>
            </a:r>
            <a:r>
              <a:rPr lang="en-US" altLang="zh-CN" sz="4800"/>
              <a:t>-4</a:t>
            </a:r>
            <a:r>
              <a:rPr lang="zh-CN" altLang="en-US" sz="4800"/>
              <a:t>米，体重达</a:t>
            </a:r>
            <a:r>
              <a:rPr lang="en-US" altLang="zh-CN" sz="4800"/>
              <a:t>450</a:t>
            </a:r>
            <a:r>
              <a:rPr lang="zh-CN" altLang="en-US" sz="4800"/>
              <a:t>公斤，它有一张很大的嘴，属于凶猛类，有袭击企鹅和海鸟的习性，多捕鱼食用。</a:t>
            </a:r>
            <a:r>
              <a:rPr lang="zh-CN" altLang="en-US"/>
              <a:t> </a:t>
            </a:r>
            <a:endParaRPr lang="zh-CN" altLang="en-US"/>
          </a:p>
        </p:txBody>
      </p:sp>
      <p:pic>
        <p:nvPicPr>
          <p:cNvPr id="34819" name="图片 4301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672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5841" name="标题 38913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/>
          </a:p>
        </p:txBody>
      </p:sp>
      <p:sp>
        <p:nvSpPr>
          <p:cNvPr id="35842" name="文本占位符 38914" title=""/>
          <p:cNvSpPr>
            <a:spLocks noGrp="1"/>
          </p:cNvSpPr>
          <p:nvPr>
            <p:ph type="body" idx="4294967295"/>
          </p:nvPr>
        </p:nvSpPr>
        <p:spPr>
          <a:xfrm>
            <a:off x="4343400" y="0"/>
            <a:ext cx="43434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600"/>
              <a:t>罗斯海豹只能在罗斯海和威德尔海才能见到，一般体长在</a:t>
            </a:r>
            <a:r>
              <a:rPr lang="en-US" altLang="zh-CN" sz="3600"/>
              <a:t>2</a:t>
            </a:r>
            <a:r>
              <a:rPr lang="zh-CN" altLang="en-US" sz="3600"/>
              <a:t>米左右，体重约</a:t>
            </a:r>
            <a:r>
              <a:rPr lang="en-US" altLang="zh-CN" sz="3600"/>
              <a:t>180-200</a:t>
            </a:r>
            <a:r>
              <a:rPr lang="zh-CN" altLang="en-US" sz="3600"/>
              <a:t>公斤。是属小型海豹。罗斯海豹总数在</a:t>
            </a:r>
            <a:r>
              <a:rPr lang="en-US" altLang="zh-CN" sz="3600"/>
              <a:t>2</a:t>
            </a:r>
            <a:r>
              <a:rPr lang="zh-CN" altLang="en-US" sz="3600"/>
              <a:t>万只，是南极海豹中最少的一种。雄性体长</a:t>
            </a:r>
            <a:r>
              <a:rPr lang="en-US" altLang="zh-CN" sz="3600"/>
              <a:t>3m</a:t>
            </a:r>
            <a:r>
              <a:rPr lang="zh-CN" altLang="en-US" sz="3600"/>
              <a:t>，雌性</a:t>
            </a:r>
            <a:r>
              <a:rPr lang="en-US" altLang="zh-CN" sz="3600"/>
              <a:t>2.5m</a:t>
            </a:r>
            <a:r>
              <a:rPr lang="zh-CN" altLang="en-US" sz="3600"/>
              <a:t>。 </a:t>
            </a:r>
            <a:endParaRPr lang="zh-CN" altLang="en-US" sz="3600"/>
          </a:p>
        </p:txBody>
      </p:sp>
      <p:pic>
        <p:nvPicPr>
          <p:cNvPr id="35843" name="图片 3891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0386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4" name="文本框 38917" title=""/>
          <p:cNvSpPr txBox="1"/>
          <p:nvPr/>
        </p:nvSpPr>
        <p:spPr>
          <a:xfrm>
            <a:off x="593725" y="369888"/>
            <a:ext cx="28352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>
                <a:latin typeface="Arial" pitchFamily="34" charset="0"/>
                <a:ea typeface="宋体" pitchFamily="2" charset="-122"/>
              </a:rPr>
              <a:t>罗斯海豹</a:t>
            </a:r>
            <a:endParaRPr lang="zh-CN" altLang="en-US" sz="4400" b="1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https://d.book118.com/336103044012010055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1">
      <vt:lpstr>Arial</vt:lpstr>
      <vt:lpstr>Calibri</vt:lpstr>
      <vt:lpstr>宋体</vt:lpstr>
      <vt:lpstr>黑体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2024-09-22T09:59:19.936</cp:lastPrinted>
  <dcterms:created xsi:type="dcterms:W3CDTF">2024-09-22T01:59:19Z</dcterms:created>
  <dcterms:modified xsi:type="dcterms:W3CDTF">2024-09-22T01:59:21Z</dcterms:modified>
</cp:coreProperties>
</file>