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2642F48-3AC7-4F7C-BC9A-C4DF2A4B7B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38A1C1-081E-4C1F-8892-F7FB6533D0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334E131-52E8-4E1A-A807-5A6ED0ACA4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CE46BE6-53F5-4394-A4A1-D62935EC57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C72EBC2-FB26-4592-BF63-2364FC6C5FF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E8950E0-F48B-45E2-A8B8-B886B76A494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D067889-774F-4E5C-B4BF-40323E2AFF0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BB2640-0A14-4914-86CD-91515E434E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0D6B4D-799A-40A6-AAFC-91872CFA2E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697AE3-6A93-414C-9BBF-031E673554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1C8C46-4117-4B63-AE8D-BB6228DBBE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6115132212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民族精神与时代精神</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民族精神概述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时代精神概述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民族精神与时代精神的互动关系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弘扬民族精神和时代精神的意义</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如何弘扬民族精神和时代精神</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民族精神概述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民族精神是一个民族在长期共同生活和社会实践中形成的，为本民族大多数成员所认同的价值取向、思维方式、道德规范、精神气质的总和。</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民族精神反映了一个民族的心理特征、文化传统、精神风貌，是一个民族赖以生存和发展的精神支柱。</a:t>
            </a:r>
          </a:p>
        </p:txBody>
      </p:sp>
      <p:pic>
        <p:nvPicPr>
          <p:cNvPr id="6" name="Picture 6"/>
          <p:cNvPicPr>
            <a:picLocks noChangeAspect="1"/>
          </p:cNvPicPr>
          <p:nvPr/>
        </p:nvPicPr>
        <p:blipFill>
          <a:blip r:embed="rId2"/>
          <a:srcRect t="12531" b="12531"/>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民族精神的内涵包括爱国主义、团结统一、爱好和平、勤劳勇敢、自强不息等方面。</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民族精神的定义与内涵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古代中国的民族精神体现在对国家的忠诚、对民族的热爱、对文化的传承等方面。</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近现代以来，中华民族在反抗外来侵略、争取民族独立和解放的斗争中，民族精神得到了进一步的升华和凝聚。</a:t>
            </a:r>
          </a:p>
        </p:txBody>
      </p:sp>
      <p:pic>
        <p:nvPicPr>
          <p:cNvPr id="7" name="Picture 7"/>
          <p:cNvPicPr>
            <a:picLocks noChangeAspect="1"/>
          </p:cNvPicPr>
          <p:nvPr/>
        </p:nvPicPr>
        <p:blipFill>
          <a:blip r:embed="rId2"/>
          <a:srcRect t="2059" b="2059"/>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10081" r="1008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中华民族有着五千多年的文明史，在漫长的历史进程中，形成了以爱国主义为核心的伟大民族精神。</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民族精神的历史渊源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flipV="1">
            <a:off x="8281295"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V="1">
            <a:off x="4438401"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539110"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281295"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38401"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9110"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60778" y="4533107"/>
            <a:ext cx="296842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当代中国的民族精神体现在对社会主义现代化建设的热忱、对中华民族伟大复兴的追求、对世界和平与发展的贡献等方面。</a:t>
            </a:r>
          </a:p>
        </p:txBody>
      </p:sp>
      <p:sp>
        <p:nvSpPr>
          <p:cNvPr id="9" name="TextBox 9"/>
          <p:cNvSpPr txBox="1"/>
          <p:nvPr/>
        </p:nvSpPr>
        <p:spPr>
          <a:xfrm>
            <a:off x="4601267"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在应对自然灾害、抗击疫情等危机时刻，中华民族展现出了坚韧不拔、众志成城的民族精神。</a:t>
            </a:r>
          </a:p>
        </p:txBody>
      </p:sp>
      <p:sp>
        <p:nvSpPr>
          <p:cNvPr id="10" name="TextBox 10"/>
          <p:cNvSpPr txBox="1"/>
          <p:nvPr/>
        </p:nvSpPr>
        <p:spPr>
          <a:xfrm>
            <a:off x="8450110"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当代中国的民族精神还体现在对优秀传统文化的传承和创新，以及对世界多元文化的包容和借鉴。</a:t>
            </a:r>
          </a:p>
        </p:txBody>
      </p:sp>
      <p:pic>
        <p:nvPicPr>
          <p:cNvPr id="11" name="Picture 11"/>
          <p:cNvPicPr>
            <a:picLocks noChangeAspect="1"/>
          </p:cNvPicPr>
          <p:nvPr/>
        </p:nvPicPr>
        <p:blipFill>
          <a:blip r:embed="rId2"/>
          <a:stretch>
            <a:fillRect/>
          </a:stretch>
        </p:blipFill>
        <p:spPr>
          <a:xfrm>
            <a:off x="880299" y="1569037"/>
            <a:ext cx="2635073" cy="2635073"/>
          </a:xfrm>
          <a:prstGeom prst="ellipse">
            <a:avLst/>
          </a:prstGeom>
        </p:spPr>
      </p:pic>
      <p:pic>
        <p:nvPicPr>
          <p:cNvPr id="12" name="Picture 12"/>
          <p:cNvPicPr>
            <a:picLocks noChangeAspect="1"/>
          </p:cNvPicPr>
          <p:nvPr/>
        </p:nvPicPr>
        <p:blipFill>
          <a:blip r:embed="rId3"/>
          <a:srcRect l="12500" r="12500"/>
          <a:stretch>
            <a:fillRect/>
          </a:stretch>
        </p:blipFill>
        <p:spPr>
          <a:xfrm>
            <a:off x="4779590" y="1569037"/>
            <a:ext cx="2635073" cy="2635073"/>
          </a:xfrm>
          <a:prstGeom prst="ellipse">
            <a:avLst/>
          </a:prstGeom>
        </p:spPr>
      </p:pic>
      <p:pic>
        <p:nvPicPr>
          <p:cNvPr id="13" name="Picture 13"/>
          <p:cNvPicPr>
            <a:picLocks noChangeAspect="1"/>
          </p:cNvPicPr>
          <p:nvPr/>
        </p:nvPicPr>
        <p:blipFill>
          <a:blip r:embed="rId4"/>
          <a:stretch>
            <a:fillRect/>
          </a:stretch>
        </p:blipFill>
        <p:spPr>
          <a:xfrm>
            <a:off x="8622484" y="1569037"/>
            <a:ext cx="2635073" cy="2635073"/>
          </a:xfrm>
          <a:prstGeom prst="ellipse">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民族精神在当代中国的体现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时代精神概述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a:off x="1585540" y="4130989"/>
            <a:ext cx="9388340" cy="0"/>
          </a:xfrm>
          <a:prstGeom prst="line">
            <a:avLst/>
          </a:prstGeom>
          <a:ln w="28575">
            <a:solidFill>
              <a:schemeClr val="dk1">
                <a:lumMod val="75000"/>
                <a:lumOff val="25000"/>
              </a:schemeClr>
            </a:solidFill>
            <a:prstDash val="dash"/>
            <a:headEnd type="none"/>
            <a:tailEnd type="none"/>
          </a:ln>
        </p:spPr>
        <p:style>
          <a:lnRef idx="0">
            <a:schemeClr val="dk1"/>
          </a:lnRef>
          <a:fillRef idx="1">
            <a:schemeClr val="dk1"/>
          </a:fillRef>
          <a:effectRef idx="0">
            <a:schemeClr val="dk1"/>
          </a:effectRef>
          <a:fontRef idx="minor">
            <a:schemeClr val="lt1"/>
          </a:fontRef>
        </p:style>
      </p:cxnSp>
      <p:grpSp>
        <p:nvGrpSpPr>
          <p:cNvPr id="3" name="Group 3"/>
          <p:cNvGrpSpPr/>
          <p:nvPr/>
        </p:nvGrpSpPr>
        <p:grpSpPr>
          <a:xfrm>
            <a:off x="994886" y="3540384"/>
            <a:ext cx="1181195" cy="1181195"/>
            <a:chOff x="994886" y="3540384"/>
            <a:chExt cx="1181195" cy="1181195"/>
          </a:xfrm>
        </p:grpSpPr>
        <p:sp>
          <p:nvSpPr>
            <p:cNvPr id="4" name="AutoShape 4"/>
            <p:cNvSpPr/>
            <p:nvPr/>
          </p:nvSpPr>
          <p:spPr>
            <a:xfrm>
              <a:off x="994886" y="3540384"/>
              <a:ext cx="1181195" cy="118119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320641" y="3876712"/>
            <a:ext cx="529780" cy="508540"/>
            <a:chOff x="1320641" y="3876712"/>
            <a:chExt cx="529780" cy="508540"/>
          </a:xfrm>
        </p:grpSpPr>
        <p:sp>
          <p:nvSpPr>
            <p:cNvPr id="6" name="Freeform 6"/>
            <p:cNvSpPr/>
            <p:nvPr/>
          </p:nvSpPr>
          <p:spPr>
            <a:xfrm>
              <a:off x="1674876" y="4088643"/>
              <a:ext cx="18193" cy="19050"/>
            </a:xfrm>
            <a:custGeom>
              <a:rect l="l" t="t" r="r" b="b"/>
              <a:pathLst>
                <a:path w="11" h="19050">
                  <a:moveTo>
                    <a:pt x="11" y="0"/>
                  </a:moveTo>
                  <a:cubicBezTo>
                    <a:pt x="8" y="0"/>
                    <a:pt x="4" y="0"/>
                    <a:pt x="0" y="0"/>
                  </a:cubicBezTo>
                  <a:cubicBezTo>
                    <a:pt x="3" y="0"/>
                    <a:pt x="7" y="0"/>
                    <a:pt x="1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320641" y="3876712"/>
              <a:ext cx="529780" cy="508540"/>
            </a:xfrm>
            <a:custGeom>
              <a:rect l="l" t="t"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506450" y="3540384"/>
            <a:ext cx="1179100" cy="1181195"/>
            <a:chOff x="5506450" y="3540384"/>
            <a:chExt cx="1179100" cy="1181195"/>
          </a:xfrm>
        </p:grpSpPr>
        <p:sp>
          <p:nvSpPr>
            <p:cNvPr id="9" name="AutoShape 9"/>
            <p:cNvSpPr/>
            <p:nvPr/>
          </p:nvSpPr>
          <p:spPr>
            <a:xfrm>
              <a:off x="5506450" y="3540384"/>
              <a:ext cx="1179100" cy="11811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5935409" y="3917288"/>
            <a:ext cx="321183" cy="427387"/>
            <a:chOff x="5935409" y="3917288"/>
            <a:chExt cx="321183" cy="427387"/>
          </a:xfrm>
        </p:grpSpPr>
        <p:sp>
          <p:nvSpPr>
            <p:cNvPr id="11" name="Freeform 11"/>
            <p:cNvSpPr/>
            <p:nvPr/>
          </p:nvSpPr>
          <p:spPr>
            <a:xfrm>
              <a:off x="5935409" y="4109884"/>
              <a:ext cx="150114" cy="234791"/>
            </a:xfrm>
            <a:custGeom>
              <a:rect l="l" t="t" r="r" b="b"/>
              <a:pathLst>
                <a:path w="57" h="89">
                  <a:moveTo>
                    <a:pt x="0" y="9"/>
                  </a:moveTo>
                  <a:lnTo>
                    <a:pt x="0" y="9"/>
                  </a:lnTo>
                  <a:lnTo>
                    <a:pt x="0" y="73"/>
                  </a:lnTo>
                  <a:lnTo>
                    <a:pt x="57" y="89"/>
                  </a:lnTo>
                  <a:lnTo>
                    <a:pt x="57" y="25"/>
                  </a:lnTo>
                  <a:lnTo>
                    <a:pt x="16" y="14"/>
                  </a:lnTo>
                  <a:lnTo>
                    <a:pt x="41" y="7"/>
                  </a:lnTo>
                  <a:lnTo>
                    <a:pt x="36" y="0"/>
                  </a:lnTo>
                  <a:lnTo>
                    <a:pt x="0" y="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109145" y="4109884"/>
              <a:ext cx="147447" cy="234791"/>
            </a:xfrm>
            <a:custGeom>
              <a:rect l="l" t="t" r="r" b="b"/>
              <a:pathLst>
                <a:path w="56" h="89">
                  <a:moveTo>
                    <a:pt x="21" y="0"/>
                  </a:moveTo>
                  <a:lnTo>
                    <a:pt x="15" y="7"/>
                  </a:lnTo>
                  <a:lnTo>
                    <a:pt x="40" y="14"/>
                  </a:lnTo>
                  <a:lnTo>
                    <a:pt x="40" y="14"/>
                  </a:lnTo>
                  <a:lnTo>
                    <a:pt x="0" y="25"/>
                  </a:lnTo>
                  <a:lnTo>
                    <a:pt x="0" y="89"/>
                  </a:lnTo>
                  <a:lnTo>
                    <a:pt x="56" y="73"/>
                  </a:lnTo>
                  <a:lnTo>
                    <a:pt x="56" y="9"/>
                  </a:lnTo>
                  <a:lnTo>
                    <a:pt x="21" y="0"/>
                  </a:lnTo>
                  <a:close/>
                  <a:moveTo>
                    <a:pt x="41" y="39"/>
                  </a:moveTo>
                  <a:lnTo>
                    <a:pt x="17" y="46"/>
                  </a:lnTo>
                  <a:lnTo>
                    <a:pt x="17" y="34"/>
                  </a:lnTo>
                  <a:lnTo>
                    <a:pt x="41" y="28"/>
                  </a:lnTo>
                  <a:lnTo>
                    <a:pt x="41" y="3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995892" y="3917288"/>
              <a:ext cx="202787" cy="229457"/>
            </a:xfrm>
            <a:custGeom>
              <a:rect l="l" t="t" r="r" b="b"/>
              <a:pathLst>
                <a:path w="77" h="87">
                  <a:moveTo>
                    <a:pt x="38" y="87"/>
                  </a:moveTo>
                  <a:lnTo>
                    <a:pt x="77" y="42"/>
                  </a:lnTo>
                  <a:lnTo>
                    <a:pt x="48" y="42"/>
                  </a:lnTo>
                  <a:lnTo>
                    <a:pt x="48" y="0"/>
                  </a:lnTo>
                  <a:lnTo>
                    <a:pt x="29" y="0"/>
                  </a:lnTo>
                  <a:lnTo>
                    <a:pt x="29" y="42"/>
                  </a:lnTo>
                  <a:lnTo>
                    <a:pt x="0" y="42"/>
                  </a:lnTo>
                  <a:lnTo>
                    <a:pt x="38" y="8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78243" y="3540384"/>
            <a:ext cx="1179100" cy="1181195"/>
            <a:chOff x="9978243" y="3540384"/>
            <a:chExt cx="1179100" cy="1181195"/>
          </a:xfrm>
        </p:grpSpPr>
        <p:sp>
          <p:nvSpPr>
            <p:cNvPr id="15" name="AutoShape 15"/>
            <p:cNvSpPr/>
            <p:nvPr/>
          </p:nvSpPr>
          <p:spPr>
            <a:xfrm>
              <a:off x="9978243" y="3540384"/>
              <a:ext cx="1179100" cy="1181195"/>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10351433" y="3876712"/>
            <a:ext cx="424244" cy="464725"/>
            <a:chOff x="10351433" y="3876712"/>
            <a:chExt cx="424244" cy="464725"/>
          </a:xfrm>
        </p:grpSpPr>
        <p:sp>
          <p:nvSpPr>
            <p:cNvPr id="17" name="Freeform 17"/>
            <p:cNvSpPr/>
            <p:nvPr/>
          </p:nvSpPr>
          <p:spPr>
            <a:xfrm>
              <a:off x="10351433" y="3876712"/>
              <a:ext cx="424244" cy="325850"/>
            </a:xfrm>
            <a:custGeom>
              <a:rect l="l" t="t"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0390962" y="4228089"/>
              <a:ext cx="56579" cy="113347"/>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10490022" y="4174273"/>
              <a:ext cx="59436" cy="16716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0594607" y="4117599"/>
              <a:ext cx="59436" cy="223838"/>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0693667" y="4063687"/>
              <a:ext cx="62198" cy="27765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22" name="Picture 22"/>
          <p:cNvPicPr>
            <a:picLocks noChangeAspect="1"/>
          </p:cNvPicPr>
          <p:nvPr/>
        </p:nvPicPr>
        <p:blipFill>
          <a:blip r:embed="rId2"/>
          <a:srcRect t="5359" b="5359"/>
          <a:stretch>
            <a:fillRect/>
          </a:stretch>
        </p:blipFill>
        <p:spPr>
          <a:xfrm>
            <a:off x="387332" y="1711400"/>
            <a:ext cx="2396303" cy="1604591"/>
          </a:xfrm>
          <a:prstGeom prst="rect">
            <a:avLst/>
          </a:prstGeom>
        </p:spPr>
      </p:pic>
      <p:pic>
        <p:nvPicPr>
          <p:cNvPr id="23" name="Picture 23"/>
          <p:cNvPicPr>
            <a:picLocks noChangeAspect="1"/>
          </p:cNvPicPr>
          <p:nvPr/>
        </p:nvPicPr>
        <p:blipFill>
          <a:blip r:embed="rId3"/>
          <a:srcRect t="6184" b="6184"/>
          <a:stretch>
            <a:fillRect/>
          </a:stretch>
        </p:blipFill>
        <p:spPr>
          <a:xfrm>
            <a:off x="4897849" y="4920583"/>
            <a:ext cx="2396303" cy="1574955"/>
          </a:xfrm>
          <a:prstGeom prst="rect">
            <a:avLst/>
          </a:prstGeom>
        </p:spPr>
      </p:pic>
      <p:pic>
        <p:nvPicPr>
          <p:cNvPr id="24" name="Picture 24"/>
          <p:cNvPicPr>
            <a:picLocks noChangeAspect="1"/>
          </p:cNvPicPr>
          <p:nvPr/>
        </p:nvPicPr>
        <p:blipFill>
          <a:blip r:embed="rId4"/>
          <a:srcRect t="16519" b="16519"/>
          <a:stretch>
            <a:fillRect/>
          </a:stretch>
        </p:blipFill>
        <p:spPr>
          <a:xfrm>
            <a:off x="9369642" y="1711400"/>
            <a:ext cx="2396303" cy="1604591"/>
          </a:xfrm>
          <a:prstGeom prst="rect">
            <a:avLst/>
          </a:prstGeom>
        </p:spPr>
      </p:pic>
      <p:sp>
        <p:nvSpPr>
          <p:cNvPr id="25" name="TextBox 25"/>
          <p:cNvSpPr txBox="1"/>
          <p:nvPr/>
        </p:nvSpPr>
        <p:spPr>
          <a:xfrm>
            <a:off x="381368" y="5057263"/>
            <a:ext cx="4114800" cy="14382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1350">
                <a:solidFill>
                  <a:schemeClr val="dk1">
                    <a:alpha val="100000"/>
                  </a:schemeClr>
                </a:solidFill>
                <a:latin typeface="Microsoft Yahei"/>
                <a:ea typeface="Microsoft Yahei"/>
                <a:cs typeface="Microsoft Yahei"/>
              </a:rPr>
              <a:t>时代精神是一个时代的人们在文明创建活动中体现出来的精神风貌和优良品格，是激励一个民族奋发图强、振兴祖国的强大精神动力，构成同时代精神文明建设的重要内容，具有鲜明的时代特征。</a:t>
            </a:r>
          </a:p>
        </p:txBody>
      </p:sp>
      <p:sp>
        <p:nvSpPr>
          <p:cNvPr id="26" name="TextBox 26"/>
          <p:cNvSpPr txBox="1"/>
          <p:nvPr/>
        </p:nvSpPr>
        <p:spPr>
          <a:xfrm>
            <a:off x="7752954" y="5104888"/>
            <a:ext cx="4114800" cy="13906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时代精神是一个时代的人们在文明创建活动中体现出来的精神风貌和优良品格，是激励一个民族奋发图强、振兴祖国的强大精神动力，构成同时代精神文明建设的重要内容。</a:t>
            </a:r>
          </a:p>
        </p:txBody>
      </p:sp>
      <p:sp>
        <p:nvSpPr>
          <p:cNvPr id="27" name="TextBox 27"/>
          <p:cNvSpPr txBox="1"/>
          <p:nvPr/>
        </p:nvSpPr>
        <p:spPr>
          <a:xfrm>
            <a:off x="4036093" y="1905000"/>
            <a:ext cx="4119815" cy="14763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时代精神反映一个时代人类社会发展变化基本趋势并已成为世界绝大多数国家和人民共同的心愿、意志和精神追求。</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时代精神的定义与内涵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在新中国建立初期，需要艰苦创业，发扬艰苦奋斗、勤俭建国的精神，因而诞生了“铁人精神”、“雷锋精神”。</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500" cy="9715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FFFFFF">
                    <a:alpha val="100000"/>
                  </a:srgbClr>
                </a:solidFill>
                <a:latin typeface="Microsoft Yahei"/>
                <a:ea typeface="Microsoft Yahei"/>
                <a:cs typeface="Microsoft Yahei"/>
              </a:rPr>
              <a:t>在改革开放的新时期，陈景润身上所体现的执着追求、无私奉献的“陈景润精神”，中国女排所展现的团结奋斗、顽强拼搏的“女排精神”无不闪耀着时代精神的光芒。</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抗震救灾精神是胡锦涛对全党全国各族人民在“512”四川汶川特大地震的抗震救灾中所表现出来的伟大精神的概括：“万众一心、众志成城，不畏艰险、百折不挠，以人为本、尊重科学。”</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t="6329" b="6329"/>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t="6329" b="6329"/>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t="6329" b="6329"/>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时代精神的历史发展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0" y="1185774"/>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1536246"/>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改革创新是当代中国时代精神的核心，是民族精神的时代性体现。以改革创新为核心的时代精神，是当代中国人民精神风貌的集中写照，是激发社会创造活力的强大力量。</a:t>
            </a:r>
          </a:p>
        </p:txBody>
      </p:sp>
      <p:sp>
        <p:nvSpPr>
          <p:cNvPr id="4" name="AutoShape 4"/>
          <p:cNvSpPr/>
          <p:nvPr/>
        </p:nvSpPr>
        <p:spPr>
          <a:xfrm>
            <a:off x="3079664" y="2918085"/>
            <a:ext cx="9112336" cy="1732311"/>
          </a:xfrm>
          <a:prstGeom prst="rect">
            <a:avLst/>
          </a:prstGeom>
          <a:solidFill>
            <a:schemeClr val="accent2">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0" y="4650396"/>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798378" y="3268557"/>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改革创新是当代中国最鲜明的时代特征，最能激励中华儿女锐意进取。以爱国主义为核心的民族精神和以改革创新为核心的时代精神相互交融，深深熔铸在民族之中，为中华民族生生不息、发展壮大提供了丰厚滋养。</a:t>
            </a:r>
          </a:p>
        </p:txBody>
      </p:sp>
      <p:sp>
        <p:nvSpPr>
          <p:cNvPr id="7" name="TextBox 7"/>
          <p:cNvSpPr txBox="1"/>
          <p:nvPr/>
        </p:nvSpPr>
        <p:spPr>
          <a:xfrm>
            <a:off x="575049" y="5000868"/>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改革创新体现了中华民族最深沉的民族禀赋，反映了当代中国发展进步的要求，始终是鞭策我们在改革开放中与时俱进的精神力量。</a:t>
            </a:r>
          </a:p>
        </p:txBody>
      </p:sp>
      <p:pic>
        <p:nvPicPr>
          <p:cNvPr id="8" name="Picture 8"/>
          <p:cNvPicPr>
            <a:picLocks noChangeAspect="1"/>
          </p:cNvPicPr>
          <p:nvPr/>
        </p:nvPicPr>
        <p:blipFill>
          <a:blip r:embed="rId2"/>
          <a:srcRect t="12500" b="12500"/>
          <a:stretch>
            <a:fillRect/>
          </a:stretch>
        </p:blipFill>
        <p:spPr>
          <a:xfrm>
            <a:off x="9112336" y="1185774"/>
            <a:ext cx="3079664" cy="1732311"/>
          </a:xfrm>
          <a:prstGeom prst="rect">
            <a:avLst/>
          </a:prstGeom>
        </p:spPr>
      </p:pic>
      <p:pic>
        <p:nvPicPr>
          <p:cNvPr id="9" name="Picture 9"/>
          <p:cNvPicPr>
            <a:picLocks noChangeAspect="1"/>
          </p:cNvPicPr>
          <p:nvPr/>
        </p:nvPicPr>
        <p:blipFill>
          <a:blip r:embed="rId3"/>
          <a:srcRect t="10387" b="10387"/>
          <a:stretch>
            <a:fillRect/>
          </a:stretch>
        </p:blipFill>
        <p:spPr>
          <a:xfrm>
            <a:off x="0" y="2918085"/>
            <a:ext cx="3079664" cy="1732311"/>
          </a:xfrm>
          <a:prstGeom prst="rect">
            <a:avLst/>
          </a:prstGeom>
        </p:spPr>
      </p:pic>
      <p:pic>
        <p:nvPicPr>
          <p:cNvPr id="10" name="Picture 10"/>
          <p:cNvPicPr>
            <a:picLocks noChangeAspect="1"/>
          </p:cNvPicPr>
          <p:nvPr/>
        </p:nvPicPr>
        <p:blipFill>
          <a:blip r:embed="rId4"/>
          <a:srcRect t="12500" b="12500"/>
          <a:stretch>
            <a:fillRect/>
          </a:stretch>
        </p:blipFill>
        <p:spPr>
          <a:xfrm>
            <a:off x="9112336" y="4650396"/>
            <a:ext cx="3079664" cy="1732311"/>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时代精神在当代中国的体现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民族精神与时代精神的互动关系</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每个时代的精神都是建立在特定民族的文化传统和历史积淀之上的，民族精神为时代精神提供了深厚的土壤。</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民族精神是时代精神的基础</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民族精神中的价值观念、思维方式和行为准则等，对时代精神的塑造起着至关重要的作用。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民族精神对时代精神的塑造</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民族精神中的优秀成分，如爱国主义、自强不息等，可以引领时代精神的发展方向，推动社会的进步。</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民族精神对时代精神的引领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民族精神对时代精神的影响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https://d.book118.com/336115132212010044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2024-09-13T07:30:17.695</cp:lastPrinted>
  <dcterms:created xsi:type="dcterms:W3CDTF">2024-09-12T23:30:17Z</dcterms:created>
  <dcterms:modified xsi:type="dcterms:W3CDTF">2024-09-12T23:30:19Z</dcterms:modified>
</cp:coreProperties>
</file>