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MCEHP+MS-UIGothic"/>
      <p:regular r:id="rId15"/>
    </p:embeddedFont>
    <p:embeddedFont>
      <p:font typeface="GJNBSH+BHQKBE+ArialMT"/>
      <p:regular r:id="rId16"/>
    </p:embeddedFont>
    <p:embeddedFont>
      <p:font typeface="OUVOAC+BHGTLB+Arial-BoldMT"/>
      <p:regular r:id="rId17"/>
    </p:embeddedFont>
    <p:embeddedFont>
      <p:font typeface="LRLLVV+UODCOE+MicrosoftYaHei"/>
      <p:regular r:id="rId18"/>
    </p:embeddedFont>
    <p:embeddedFont>
      <p:font typeface="HGIKSI+SRFPCC+MicrosoftYaHei-Bold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ADD71-2D11-4D02-B0B7-F932D3C3C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AB268-60B1-45F8-AE55-A18158838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C8BFD-A12D-468D-80FD-26D7AAFF7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26ADE-D3DA-44DA-BACA-D1987C2C2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CC7F6-3459-4A4A-AA4B-9577C216F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9D2ED5-9D3A-4038-9858-E37FA6497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FA21B9-D4FF-4926-ACEF-8577373B2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58EC6-0F9C-4232-9290-459D080A8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2E2F3-068D-42A4-B1B6-07ED45DCE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6A0B8-16F8-4A32-A77A-ECF506263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2D9CD-9827-4A2D-A069-D975963BD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24234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390154"/>
            <a:ext cx="597217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 spc="-553">
                <a:solidFill>
                  <a:srgbClr val="5E5E5E"/>
                </a:solidFill>
                <a:latin typeface="OMCEHP+MS-UIGothic"/>
                <a:cs typeface="OMCEHP+MS-UIGothic"/>
              </a:rPr>
              <a:t>恩－略分析方法之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OMCEHP+MS-UIGothic"/>
                <a:cs typeface="OMCEHP+MS-UIGothic"/>
              </a:rPr>
              <a:t>三</a:t>
            </a:r>
            <a:r>
              <a:rPr sz="4950" spc="-119">
                <a:solidFill>
                  <a:srgbClr val="5E5E5E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5E5E5E"/>
                </a:solidFill>
                <a:latin typeface="OMCEHP+MS-UIGothic"/>
                <a:cs typeface="OMCEHP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2142680"/>
            <a:ext cx="1178907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GJNBSH+BHQKBE+ArialMT"/>
                <a:cs typeface="GJNBSH+BHQKBE+ArialMT"/>
              </a:rPr>
              <a:t>•</a:t>
            </a:r>
            <a:r>
              <a:rPr sz="2400">
                <a:solidFill>
                  <a:srgbClr val="173D31"/>
                </a:solidFill>
                <a:latin typeface="OMCEHP+MS-UIGothic"/>
                <a:cs typeface="OMCEHP+MS-UIGothic"/>
              </a:rPr>
              <a:t>恩介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OUVOAC+BHGTLB+Arial-BoldMT"/>
                <a:cs typeface="OUVOAC+BHGTLB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94579" y="3762097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OMCEHP+MS-UIGothic"/>
                <a:cs typeface="OMCEHP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OMCEHP+MS-UIGothic"/>
                <a:cs typeface="OMCEHP+MS-UIGothic"/>
              </a:rPr>
              <a:t>公司背景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43785" y="1627242"/>
            <a:ext cx="455544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成立于</a:t>
            </a:r>
            <a:r>
              <a:rPr sz="1500">
                <a:solidFill>
                  <a:srgbClr val="282828"/>
                </a:solidFill>
                <a:latin typeface="LRLLVV+UODCOE+MicrosoftYaHei"/>
                <a:cs typeface="LRLLVV+UODCOE+MicrosoftYaHei"/>
              </a:rPr>
              <a:t>1973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年，由</a:t>
            </a:r>
            <a:r>
              <a:rPr sz="1500">
                <a:solidFill>
                  <a:srgbClr val="282828"/>
                </a:solidFill>
                <a:latin typeface="LRLLVV+UODCOE+MicrosoftYaHei"/>
                <a:cs typeface="LRLLVV+UODCOE+MicrosoftYaHei"/>
              </a:rPr>
              <a:t>Bill Bain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和几位哈佛商学院教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73785" y="1820942"/>
            <a:ext cx="1575564" cy="5291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HGIKSI+SRFPCC+MicrosoftYaHei-Bold"/>
                <a:cs typeface="HGIKSI+SRFPCC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628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HGIKSI+SRFPCC+MicrosoftYaHei-Bold"/>
                <a:cs typeface="HGIKSI+SRFPCC+MicrosoftYaHei-Bold"/>
              </a:rPr>
              <a:t>2</a:t>
            </a:r>
          </a:p>
          <a:p>
            <a:pPr marL="29844" marR="0">
              <a:lnSpc>
                <a:spcPts val="5991"/>
              </a:lnSpc>
              <a:spcBef>
                <a:spcPts val="7438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HGIKSI+SRFPCC+MicrosoftYaHei-Bold"/>
                <a:cs typeface="HGIKSI+SRFPCC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43785" y="1970142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授共同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43785" y="3330947"/>
            <a:ext cx="43079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在美国波士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，全球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有多个分支机构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43785" y="5061958"/>
            <a:ext cx="43797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致力于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提供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略、运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、市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、人力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等方面的咨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689E5F"/>
                </a:solidFill>
                <a:latin typeface="OMCEHP+MS-UIGothic"/>
                <a:cs typeface="OMCEHP+MS-UIGothic"/>
              </a:rPr>
              <a:t>范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1505" y="188397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HGIKSI+SRFPCC+MicrosoftYaHei-Bold"/>
                <a:cs typeface="HGIKSI+SRFPC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212830" y="188524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HGIKSI+SRFPCC+MicrosoftYaHei-Bold"/>
                <a:cs typeface="HGIKSI+SRFPC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8725" y="2231798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950">
                <a:solidFill>
                  <a:srgbClr val="FFFFFF"/>
                </a:solidFill>
                <a:latin typeface="OMCEHP+MS-UIGothic"/>
                <a:cs typeface="OMCEHP+MS-UIGothic"/>
              </a:rPr>
              <a:t>略咨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973309" y="2238783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OMCEHP+MS-UIGothic"/>
                <a:cs typeface="OMCEHP+MS-UIGothic"/>
              </a:rPr>
              <a:t>运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950">
                <a:solidFill>
                  <a:srgbClr val="FFFFFF"/>
                </a:solidFill>
                <a:latin typeface="OMCEHP+MS-UIGothic"/>
                <a:cs typeface="OMCEHP+MS-UIGothic"/>
              </a:rPr>
              <a:t>改善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8725" y="2782308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帮助企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长远发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划和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15909" y="2782308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化企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、采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、物流等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249409" y="3056628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提高效率和降低成本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228725" y="4343173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OMCEHP+MS-UIGothic"/>
                <a:cs typeface="OMCEHP+MS-UIGothic"/>
              </a:rPr>
              <a:t>市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场进</a:t>
            </a:r>
            <a:r>
              <a:rPr sz="1950">
                <a:solidFill>
                  <a:srgbClr val="FFFFFF"/>
                </a:solidFill>
                <a:latin typeface="OMCEHP+MS-UIGothic"/>
                <a:cs typeface="OMCEHP+MS-UIGothic"/>
              </a:rPr>
              <a:t>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973309" y="4350794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OMCEHP+MS-UIGothic"/>
                <a:cs typeface="OMCEHP+MS-UIGothic"/>
              </a:rPr>
              <a:t>人力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950">
                <a:solidFill>
                  <a:srgbClr val="FFFFFF"/>
                </a:solidFill>
                <a:latin typeface="OMCEHP+MS-UIGothic"/>
                <a:cs typeface="OMCEHP+MS-UIGothic"/>
              </a:rPr>
              <a:t>源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228725" y="4870822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助企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拓展新的市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业务领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域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106409" y="4870822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架构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、人才招聘、培</a:t>
            </a:r>
          </a:p>
          <a:p>
            <a:pPr marL="1524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OMCEHP+MS-UIGothic"/>
                <a:cs typeface="OMCEHP+MS-UIGothic"/>
              </a:rPr>
              <a:t>等方面的服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563244" y="554030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HGIKSI+SRFPCC+MicrosoftYaHei-Bold"/>
                <a:cs typeface="HGIKSI+SRFPCC+MicrosoftYaHei-Bold"/>
              </a:rPr>
              <a:t>03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1163934" y="555300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HGIKSI+SRFPCC+MicrosoftYaHei-Bold"/>
                <a:cs typeface="HGIKSI+SRFPCC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OMCEHP+MS-UIGothic"/>
                <a:cs typeface="OMCEHP+MS-UIGothic"/>
              </a:rPr>
              <a:t>公司文化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44725" y="116439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OMCEHP+MS-UIGothic"/>
                <a:cs typeface="OMCEHP+MS-UIGothic"/>
              </a:rPr>
              <a:t>客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689E5F"/>
                </a:solidFill>
                <a:latin typeface="OMCEHP+MS-UIGothic"/>
                <a:cs typeface="OMCEHP+MS-UIGothic"/>
              </a:rPr>
              <a:t>至上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81554" y="1698997"/>
            <a:ext cx="51842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以客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的需求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为导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向，提供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的服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和解决方案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22550" y="24458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团队</a:t>
            </a:r>
            <a:r>
              <a:rPr sz="2300" spc="25">
                <a:solidFill>
                  <a:srgbClr val="689E5F"/>
                </a:solidFill>
                <a:latin typeface="OMCEHP+MS-UIGothic"/>
                <a:cs typeface="OMCEHP+MS-UIGothic"/>
              </a:rPr>
              <a:t>合作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659379" y="298042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鼓励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工之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的交流与合作，共同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公司目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244725" y="37278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689E5F"/>
                </a:solidFill>
                <a:latin typeface="OMCEHP+MS-UIGothic"/>
                <a:cs typeface="OMCEHP+MS-UIGothic"/>
              </a:rPr>
              <a:t>新精神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281554" y="4261858"/>
            <a:ext cx="47460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不断探索新的方法和思路，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业创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造更大的价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622550" y="500931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OMCEHP+MS-UIGothic"/>
                <a:cs typeface="OMCEHP+MS-UIGothic"/>
              </a:rPr>
              <a:t>社会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责</a:t>
            </a:r>
            <a:r>
              <a:rPr sz="2300" spc="23">
                <a:solidFill>
                  <a:srgbClr val="689E5F"/>
                </a:solidFill>
                <a:latin typeface="OMCEHP+MS-UIGothic"/>
                <a:cs typeface="OMCEHP+MS-UIGothic"/>
              </a:rPr>
              <a:t>任感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659379" y="554392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极参与公益事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社会做出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751579" y="2434046"/>
            <a:ext cx="46577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5132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OUVOAC+BHGTLB+Arial-BoldMT"/>
                <a:cs typeface="OUVOAC+BHGTLB+Arial-BoldMT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 spc="-1010">
                <a:solidFill>
                  <a:srgbClr val="5E5E5E"/>
                </a:solidFill>
                <a:latin typeface="OMCEHP+MS-UIGothic"/>
                <a:cs typeface="OMCEHP+MS-UIGothic"/>
              </a:rPr>
              <a:t>略分析方法介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689E5F"/>
                </a:solidFill>
                <a:latin typeface="OMCEHP+MS-UIGothic"/>
                <a:cs typeface="OMCEHP+MS-UIGothic"/>
              </a:rPr>
              <a:t>略分析的定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29244" y="2347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略分析是指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略制定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程中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所涉及的内外部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境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行系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分析的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方法。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4600947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它通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的市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状况、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态势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、技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术发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等因素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深入分析，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制定科学合理的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略提供依据。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689E5F"/>
                </a:solidFill>
                <a:latin typeface="OMCEHP+MS-UIGothic"/>
                <a:cs typeface="OMCEHP+MS-UIGothic"/>
              </a:rPr>
              <a:t>略分析的重要性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56219" y="1846862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GIKSI+SRFPCC+MicrosoftYaHei-Bold"/>
                <a:cs typeface="HGIKSI+SRFPC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37250" y="2429883"/>
            <a:ext cx="47460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帮助企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了解自身所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的市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场环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境和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制定适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需求的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略提供依据。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56219" y="328069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GIKSI+SRFPCC+MicrosoftYaHei-Bold"/>
                <a:cs typeface="HGIKSI+SRFPCC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937250" y="3882763"/>
            <a:ext cx="47460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分析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手的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和劣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自身的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争</a:t>
            </a:r>
          </a:p>
          <a:p>
            <a:pPr marL="762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和不足之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，提高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争力。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74000" y="476976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GIKSI+SRFPCC+MicrosoftYaHei-Bold"/>
                <a:cs typeface="HGIKSI+SRFPCC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37250" y="5371838"/>
            <a:ext cx="47460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有助于企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业发现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新的市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机会和潜在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，及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时调</a:t>
            </a:r>
          </a:p>
          <a:p>
            <a:pPr marL="1047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整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略，保持持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689E5F"/>
                </a:solidFill>
                <a:latin typeface="OMCEHP+MS-UIGothic"/>
                <a:cs typeface="OMCEHP+MS-UIGothic"/>
              </a:rPr>
              <a:t>略分析的步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26625" y="1027803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89E5F"/>
                </a:solidFill>
                <a:latin typeface="SimSun"/>
                <a:cs typeface="SimSun"/>
              </a:rPr>
              <a:t>结论</a:t>
            </a:r>
            <a:r>
              <a:rPr sz="1500">
                <a:solidFill>
                  <a:srgbClr val="689E5F"/>
                </a:solidFill>
                <a:latin typeface="OMCEHP+MS-UIGothic"/>
                <a:cs typeface="OMCEHP+MS-UIGothic"/>
              </a:rPr>
              <a:t>与建</a:t>
            </a:r>
            <a:r>
              <a:rPr sz="1500">
                <a:solidFill>
                  <a:srgbClr val="689E5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26625" y="1467223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根据分析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果提出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和建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略提供参考。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558405" y="189203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89E5F"/>
                </a:solidFill>
                <a:latin typeface="OMCEHP+MS-UIGothic"/>
                <a:cs typeface="OMCEHP+MS-UIGothic"/>
              </a:rPr>
              <a:t>数据分析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558405" y="233145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收集到的数据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分析，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关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因素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35270" y="2597522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89E5F"/>
                </a:solidFill>
                <a:latin typeface="OMCEHP+MS-UIGothic"/>
                <a:cs typeface="OMCEHP+MS-UIGothic"/>
              </a:rPr>
              <a:t>分析方法</a:t>
            </a:r>
            <a:r>
              <a:rPr sz="1500">
                <a:solidFill>
                  <a:srgbClr val="689E5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108325" y="289724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89E5F"/>
                </a:solidFill>
                <a:latin typeface="OMCEHP+MS-UIGothic"/>
                <a:cs typeface="OMCEHP+MS-UIGothic"/>
              </a:rPr>
              <a:t>数据收集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335270" y="3036942"/>
            <a:ext cx="205950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根据分析目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和数据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合适的分析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方法，如</a:t>
            </a:r>
            <a:r>
              <a:rPr sz="1500">
                <a:solidFill>
                  <a:srgbClr val="282828"/>
                </a:solidFill>
                <a:latin typeface="LRLLVV+UODCOE+MicrosoftYaHei"/>
                <a:cs typeface="LRLLVV+UODCOE+MicrosoftYaHei"/>
              </a:rPr>
              <a:t>SWOT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分析、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五力模型等。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610" y="320775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89E5F"/>
                </a:solidFill>
                <a:latin typeface="OMCEHP+MS-UIGothic"/>
                <a:cs typeface="OMCEHP+MS-UIGothic"/>
              </a:rPr>
              <a:t>确定分析目</a:t>
            </a:r>
            <a:r>
              <a:rPr sz="1500">
                <a:solidFill>
                  <a:srgbClr val="689E5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108325" y="3336663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收集相关数据和信息，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108325" y="3610983"/>
            <a:ext cx="193625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包括行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业报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告、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财务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告、市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场调查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43610" y="3647813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明确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略分析的目的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和范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，确定需要分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析的关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282828"/>
                </a:solidFill>
                <a:latin typeface="OMCEHP+MS-UIGothic"/>
                <a:cs typeface="OMCEHP+MS-UIGothic"/>
              </a:rPr>
              <a:t>因素。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https://d.book118.com/336124234023010103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OMCEHP+MS-UIGothic</vt:lpstr>
      <vt:lpstr>Times New Roman</vt:lpstr>
      <vt:lpstr>GJNBSH+BHQKBE+ArialMT</vt:lpstr>
      <vt:lpstr>OUVOAC+BHGTLB+Arial-BoldMT</vt:lpstr>
      <vt:lpstr>LRLLVV+UODCOE+MicrosoftYaHei</vt:lpstr>
      <vt:lpstr>HGIKSI+SRFPCC+MicrosoftYaHei-Bold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2024-09-28T07:36:07.405</cp:lastPrinted>
  <dcterms:created xsi:type="dcterms:W3CDTF">2024-09-27T23:36:07Z</dcterms:created>
  <dcterms:modified xsi:type="dcterms:W3CDTF">2024-09-27T23:36:08Z</dcterms:modified>
</cp:coreProperties>
</file>