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A3FE4A5-998A-4FD0-B562-938E017E36D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CC8F186-40EC-4C96-BD53-861EC227282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3DDE30EB-DEC3-4F63-8955-CCE0E85DCD7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87F0AD2-3646-4877-9571-833C3D2331E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3DA1EF1-250B-432D-BE39-AE13B3C9684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F07235E-30A2-4506-A817-1C91E532EC25}"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01B2715-9AD5-4283-A43A-0EFBA512A8A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0D57DF3-5C4B-4B01-B66C-4D76D0CA3CB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7DB0E2E-223C-4F8A-9ABD-22362AC3A0F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C195C51-CC89-44B0-86C2-E5B30C3BBC4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8ED040D-98EA-4D07-8171-DA4F62C6CBE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2/2/2024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2/2/2024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2/2/2024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2/2/2024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 Id="rId3"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 Id="rId3"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3612502001401004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911708" y="1595439"/>
            <a:ext cx="5772150"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dk1">
                    <a:alpha val="100000"/>
                  </a:schemeClr>
                </a:solidFill>
                <a:latin typeface="Microsoft Yahei"/>
                <a:ea typeface="Microsoft Yahei"/>
                <a:cs typeface="Microsoft Yahei"/>
              </a:rPr>
              <a:t>工作室制工学结合人才培养模式研究</a:t>
            </a:r>
          </a:p>
        </p:txBody>
      </p:sp>
      <p:sp>
        <p:nvSpPr>
          <p:cNvPr id="3" name="TextBox 3"/>
          <p:cNvSpPr txBox="1"/>
          <p:nvPr/>
        </p:nvSpPr>
        <p:spPr>
          <a:xfrm>
            <a:off x="1245134" y="4864418"/>
            <a:ext cx="20593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rgbClr val="000000">
                    <a:alpha val="100000"/>
                  </a:srgbClr>
                </a:solidFill>
                <a:latin typeface="Microsoft Yahei"/>
                <a:ea typeface="Microsoft Yahei"/>
                <a:cs typeface="Microsoft Yahei"/>
              </a:rPr>
              <a:t>汇报人：AA</a:t>
            </a:r>
          </a:p>
        </p:txBody>
      </p:sp>
      <p:sp>
        <p:nvSpPr>
          <p:cNvPr id="4" name="AutoShape 4"/>
          <p:cNvSpPr/>
          <p:nvPr/>
        </p:nvSpPr>
        <p:spPr>
          <a:xfrm>
            <a:off x="1105622" y="5032878"/>
            <a:ext cx="149037" cy="149037"/>
          </a:xfrm>
          <a:prstGeom prst="ellipse">
            <a:avLst/>
          </a:prstGeom>
          <a:solidFill>
            <a:schemeClr val="dk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TextBox 5"/>
          <p:cNvSpPr txBox="1"/>
          <p:nvPr/>
        </p:nvSpPr>
        <p:spPr>
          <a:xfrm>
            <a:off x="3575937" y="4864418"/>
            <a:ext cx="2749581"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rgbClr val="000000">
                    <a:alpha val="100000"/>
                  </a:srgbClr>
                </a:solidFill>
                <a:latin typeface="Microsoft Yahei"/>
                <a:ea typeface="Microsoft Yahei"/>
                <a:cs typeface="Microsoft Yahei"/>
              </a:rPr>
              <a:t>2024-01-22</a:t>
            </a:r>
          </a:p>
        </p:txBody>
      </p:sp>
      <p:sp>
        <p:nvSpPr>
          <p:cNvPr id="6" name="AutoShape 6"/>
          <p:cNvSpPr/>
          <p:nvPr/>
        </p:nvSpPr>
        <p:spPr>
          <a:xfrm>
            <a:off x="3436425" y="5032878"/>
            <a:ext cx="149037" cy="149037"/>
          </a:xfrm>
          <a:prstGeom prst="ellipse">
            <a:avLst/>
          </a:prstGeom>
          <a:solidFill>
            <a:schemeClr val="dk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7" name="Connector 7"/>
          <p:cNvCxnSpPr/>
          <p:nvPr/>
        </p:nvCxnSpPr>
        <p:spPr>
          <a:xfrm>
            <a:off x="1054506" y="5422868"/>
            <a:ext cx="4785198" cy="0"/>
          </a:xfrm>
          <a:prstGeom prst="line">
            <a:avLst/>
          </a:prstGeom>
          <a:ln w="9525">
            <a:solidFill>
              <a:srgbClr val="000000">
                <a:alpha val="100000"/>
              </a:srgbClr>
            </a:solidFill>
            <a:prstDash val="solid"/>
            <a:headEnd type="none"/>
            <a:tailEnd type="none"/>
          </a:ln>
        </p:spPr>
      </p:cxn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807827" y="1373505"/>
            <a:ext cx="4792980" cy="411099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20000"/>
              </a:lnSpc>
              <a:spcBef>
                <a:spcPts val="375"/>
              </a:spcBef>
              <a:buFont typeface="Arial"/>
              <a:buChar char="•"/>
            </a:pPr>
            <a:r>
              <a:rPr lang="en-US" sz="2400">
                <a:solidFill>
                  <a:schemeClr val="dk2">
                    <a:alpha val="100000"/>
                  </a:schemeClr>
                </a:solidFill>
                <a:latin typeface="Microsoft Yahei"/>
                <a:ea typeface="Microsoft Yahei"/>
                <a:cs typeface="Microsoft Yahei"/>
              </a:rPr>
              <a:t>引言</a:t>
            </a:r>
          </a:p>
          <a:p>
            <a:pPr marL="203200" lvl="0" indent="-203200">
              <a:lnSpc>
                <a:spcPct val="120000"/>
              </a:lnSpc>
              <a:spcBef>
                <a:spcPts val="375"/>
              </a:spcBef>
              <a:buFont typeface="Arial"/>
              <a:buChar char="•"/>
            </a:pPr>
            <a:r>
              <a:rPr lang="en-US" sz="2400">
                <a:solidFill>
                  <a:schemeClr val="dk2">
                    <a:alpha val="100000"/>
                  </a:schemeClr>
                </a:solidFill>
                <a:latin typeface="Microsoft Yahei"/>
                <a:ea typeface="Microsoft Yahei"/>
                <a:cs typeface="Microsoft Yahei"/>
              </a:rPr>
              <a:t>工作室制工学结合人才培养模式概述</a:t>
            </a:r>
          </a:p>
          <a:p>
            <a:pPr marL="203200" lvl="0" indent="-203200">
              <a:lnSpc>
                <a:spcPct val="120000"/>
              </a:lnSpc>
              <a:spcBef>
                <a:spcPts val="375"/>
              </a:spcBef>
              <a:buFont typeface="Arial"/>
              <a:buChar char="•"/>
            </a:pPr>
            <a:r>
              <a:rPr lang="en-US" sz="2400">
                <a:solidFill>
                  <a:schemeClr val="dk2">
                    <a:alpha val="100000"/>
                  </a:schemeClr>
                </a:solidFill>
                <a:latin typeface="Microsoft Yahei"/>
                <a:ea typeface="Microsoft Yahei"/>
                <a:cs typeface="Microsoft Yahei"/>
              </a:rPr>
              <a:t>工作室制工学结合人才培养模式的构建</a:t>
            </a:r>
          </a:p>
          <a:p>
            <a:pPr marL="203200" lvl="0" indent="-203200">
              <a:lnSpc>
                <a:spcPct val="120000"/>
              </a:lnSpc>
              <a:spcBef>
                <a:spcPts val="375"/>
              </a:spcBef>
              <a:buFont typeface="Arial"/>
              <a:buChar char="•"/>
            </a:pPr>
            <a:r>
              <a:rPr lang="en-US" sz="2400">
                <a:solidFill>
                  <a:schemeClr val="dk2">
                    <a:alpha val="100000"/>
                  </a:schemeClr>
                </a:solidFill>
                <a:latin typeface="Microsoft Yahei"/>
                <a:ea typeface="Microsoft Yahei"/>
                <a:cs typeface="Microsoft Yahei"/>
              </a:rPr>
              <a:t>工作室制工学结合人才培养模式的实施</a:t>
            </a:r>
          </a:p>
        </p:txBody>
      </p:sp>
      <p:sp>
        <p:nvSpPr>
          <p:cNvPr id="4" name="TextBox 4"/>
          <p:cNvSpPr txBox="1"/>
          <p:nvPr/>
        </p:nvSpPr>
        <p:spPr>
          <a:xfrm>
            <a:off x="1110775" y="2073592"/>
            <a:ext cx="1835690" cy="27108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8025" b="1">
                <a:solidFill>
                  <a:schemeClr val="dk1">
                    <a:alpha val="100000"/>
                  </a:schemeClr>
                </a:solidFill>
                <a:latin typeface="Microsoft Yahei"/>
                <a:ea typeface="Microsoft Yahei"/>
                <a:cs typeface="Microsoft Yahei"/>
              </a:rPr>
              <a:t>目录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807827" y="1373505"/>
            <a:ext cx="4792980" cy="411099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20000"/>
              </a:lnSpc>
              <a:spcBef>
                <a:spcPts val="375"/>
              </a:spcBef>
              <a:buFont typeface="Arial"/>
              <a:buChar char="•"/>
            </a:pPr>
            <a:r>
              <a:rPr lang="en-US" sz="2400">
                <a:solidFill>
                  <a:schemeClr val="dk2">
                    <a:alpha val="100000"/>
                  </a:schemeClr>
                </a:solidFill>
                <a:latin typeface="Microsoft Yahei"/>
                <a:ea typeface="Microsoft Yahei"/>
                <a:cs typeface="Microsoft Yahei"/>
              </a:rPr>
              <a:t>工作室制工学结合人才培养模式的效果分析</a:t>
            </a:r>
          </a:p>
          <a:p>
            <a:pPr marL="203200" lvl="0" indent="-203200">
              <a:lnSpc>
                <a:spcPct val="120000"/>
              </a:lnSpc>
              <a:spcBef>
                <a:spcPts val="375"/>
              </a:spcBef>
              <a:buFont typeface="Arial"/>
              <a:buChar char="•"/>
            </a:pPr>
            <a:r>
              <a:rPr lang="en-US" sz="2400">
                <a:solidFill>
                  <a:schemeClr val="dk2">
                    <a:alpha val="100000"/>
                  </a:schemeClr>
                </a:solidFill>
                <a:latin typeface="Microsoft Yahei"/>
                <a:ea typeface="Microsoft Yahei"/>
                <a:cs typeface="Microsoft Yahei"/>
              </a:rPr>
              <a:t>工作室制工学结合人才培养模式的挑战与对策</a:t>
            </a:r>
          </a:p>
          <a:p>
            <a:pPr marL="203200" lvl="0" indent="-203200">
              <a:lnSpc>
                <a:spcPct val="120000"/>
              </a:lnSpc>
              <a:spcBef>
                <a:spcPts val="375"/>
              </a:spcBef>
              <a:buFont typeface="Arial"/>
              <a:buChar char="•"/>
            </a:pPr>
            <a:r>
              <a:rPr lang="en-US" sz="2400">
                <a:solidFill>
                  <a:schemeClr val="dk2">
                    <a:alpha val="100000"/>
                  </a:schemeClr>
                </a:solidFill>
                <a:latin typeface="Microsoft Yahei"/>
                <a:ea typeface="Microsoft Yahei"/>
                <a:cs typeface="Microsoft Yahei"/>
              </a:rPr>
              <a:t>结论与展望</a:t>
            </a:r>
          </a:p>
        </p:txBody>
      </p:sp>
      <p:sp>
        <p:nvSpPr>
          <p:cNvPr id="4" name="TextBox 4"/>
          <p:cNvSpPr txBox="1"/>
          <p:nvPr/>
        </p:nvSpPr>
        <p:spPr>
          <a:xfrm>
            <a:off x="1110775" y="2073592"/>
            <a:ext cx="1835690" cy="27108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8025" b="1">
                <a:solidFill>
                  <a:schemeClr val="dk1">
                    <a:alpha val="100000"/>
                  </a:schemeClr>
                </a:solidFill>
                <a:latin typeface="Microsoft Yahei"/>
                <a:ea typeface="Microsoft Yahei"/>
                <a:cs typeface="Microsoft Yahei"/>
              </a:rPr>
              <a:t>目录</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grpSp>
        <p:nvGrpSpPr>
          <p:cNvPr id="2" name="Group 2"/>
          <p:cNvGrpSpPr/>
          <p:nvPr/>
        </p:nvGrpSpPr>
        <p:grpSpPr>
          <a:xfrm>
            <a:off x="2395340" y="2000511"/>
            <a:ext cx="7405389" cy="1138956"/>
            <a:chOff x="2395340" y="2000511"/>
            <a:chExt cx="7405389" cy="1138956"/>
          </a:xfrm>
        </p:grpSpPr>
        <p:sp>
          <p:nvSpPr>
            <p:cNvPr id="3" name="TextBox 3"/>
            <p:cNvSpPr txBox="1"/>
            <p:nvPr/>
          </p:nvSpPr>
          <p:spPr>
            <a:xfrm>
              <a:off x="2395340" y="2000511"/>
              <a:ext cx="7405389"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chemeClr val="accent1">
                      <a:alpha val="100000"/>
                    </a:schemeClr>
                  </a:solidFill>
                  <a:latin typeface="Microsoft Yahei"/>
                  <a:ea typeface="Microsoft Yahei"/>
                  <a:cs typeface="Microsoft Yahei"/>
                </a:rPr>
                <a:t>01</a:t>
              </a:r>
            </a:p>
          </p:txBody>
        </p:sp>
      </p:grpSp>
      <p:sp>
        <p:nvSpPr>
          <p:cNvPr id="4" name="TextBox 4"/>
          <p:cNvSpPr txBox="1"/>
          <p:nvPr/>
        </p:nvSpPr>
        <p:spPr>
          <a:xfrm>
            <a:off x="2830007" y="3041231"/>
            <a:ext cx="6536055" cy="18059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chemeClr val="dk1">
                    <a:alpha val="100000"/>
                  </a:schemeClr>
                </a:solidFill>
                <a:latin typeface="Microsoft Yahei"/>
                <a:ea typeface="Microsoft Yahei"/>
                <a:cs typeface="Microsoft Yahei"/>
              </a:rPr>
              <a:t>引言</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4125" r="14125"/>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随着产业升级和经济发展，对高素质技能人才的需求日益迫切，工作室制工学结合人才培养模式有助于满足这一需求。</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经济发展需求</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当前职业教育改革强调产教融合、校企合作，工作室制是实现这一目标的有效途径。</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教育改革方向</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工作室制工学结合人才培养模式有助于提高学生的实践能力和职业素养，促进全面发展。</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学生全面发展</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研究背景与意义</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a:effectLst/>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pic>
        <p:nvPicPr>
          <p:cNvPr id="8" name="Picture 8"/>
          <p:cNvPicPr>
            <a:picLocks noChangeAspect="1"/>
          </p:cNvPicPr>
          <p:nvPr/>
        </p:nvPicPr>
        <p:blipFill>
          <a:blip r:embed="rId2"/>
          <a:srcRect t="5125" b="5125"/>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638" b="2638"/>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627" b="2627"/>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国内外研究现状及趋势</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国内研究现状</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国内关于工作室制工学结合人才培养模式的研究逐渐增多，但多集中于某一专业或领域，缺乏系统性和普遍性。</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国外研究现状</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国外在职业教育领域普遍采用工学结合的人才培养模式，工作室制作为其中一种形式，得到了广泛应用和深入研究。</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发展趋势</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未来研究将更加注重工作室制工学结合人才培养模式的实践效果评价、影响因素分析和持续改进等方面。</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研究目的</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本研究旨在探讨工作室制工学结合人才培养模式的内涵、特点、实施路径及效果评价，为职业教育改革提供理论支持和实践借鉴。</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研究问题</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如何构建有效的工作室制工学结合人才培养模式？该模式对学生实践能力、职业素养和就业质量有何影响？如何优化和完善该模式以适应不同专业和行业的需求？</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000" r="250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研究目的与问题</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grpSp>
        <p:nvGrpSpPr>
          <p:cNvPr id="2" name="Group 2"/>
          <p:cNvGrpSpPr/>
          <p:nvPr/>
        </p:nvGrpSpPr>
        <p:grpSpPr>
          <a:xfrm>
            <a:off x="2395340" y="2000511"/>
            <a:ext cx="7405389" cy="1138956"/>
            <a:chOff x="2395340" y="2000511"/>
            <a:chExt cx="7405389" cy="1138956"/>
          </a:xfrm>
        </p:grpSpPr>
        <p:sp>
          <p:nvSpPr>
            <p:cNvPr id="3" name="TextBox 3"/>
            <p:cNvSpPr txBox="1"/>
            <p:nvPr/>
          </p:nvSpPr>
          <p:spPr>
            <a:xfrm>
              <a:off x="2395340" y="2000511"/>
              <a:ext cx="7405389"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chemeClr val="accent1">
                      <a:alpha val="100000"/>
                    </a:schemeClr>
                  </a:solidFill>
                  <a:latin typeface="Microsoft Yahei"/>
                  <a:ea typeface="Microsoft Yahei"/>
                  <a:cs typeface="Microsoft Yahei"/>
                </a:rPr>
                <a:t>02</a:t>
              </a:r>
            </a:p>
          </p:txBody>
        </p:sp>
      </p:grpSp>
      <p:sp>
        <p:nvSpPr>
          <p:cNvPr id="4" name="TextBox 4"/>
          <p:cNvSpPr txBox="1"/>
          <p:nvPr/>
        </p:nvSpPr>
        <p:spPr>
          <a:xfrm>
            <a:off x="2830007" y="3041231"/>
            <a:ext cx="6536055" cy="18059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chemeClr val="dk1">
                    <a:alpha val="100000"/>
                  </a:schemeClr>
                </a:solidFill>
                <a:latin typeface="Microsoft Yahei"/>
                <a:ea typeface="Microsoft Yahei"/>
                <a:cs typeface="Microsoft Yahei"/>
              </a:rPr>
              <a:t>工作室制工学结合人才培养模式概述</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pic>
        <p:nvPicPr>
          <p:cNvPr id="3" name="Picture 3"/>
          <p:cNvPicPr>
            <a:picLocks noChangeAspect="1"/>
          </p:cNvPicPr>
          <p:nvPr/>
        </p:nvPicPr>
        <p:blipFill>
          <a:blip r:embed="rId2">
            <a:alphaModFix/>
          </a:blip>
          <a:srcRect l="16667" r="16667"/>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人才培养</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旨在培养具有创新精神、实践能力和职业素养的高素质人才，满足社会和行业对人才的需求。</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以工作室为载体</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该模式以工作室作为教学与实践的主要场所，学生可在其中进行专业课程学习、实践技能训练和职业素养培养。</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工学结合</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通过整合学校、企业等多方资源，将理论学习与实践操作紧密结合，让学生在真实的工作环境中学习和成长。</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工作室制工学结合人才培养模式的定义</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l="2583" r="2583"/>
          <a:stretch>
            <a:fillRect/>
          </a:stretch>
        </p:blipFill>
        <p:spPr>
          <a:xfrm>
            <a:off x="3352886" y="2055085"/>
            <a:ext cx="2476500" cy="2476500"/>
          </a:xfrm>
          <a:prstGeom prst="ellipse">
            <a:avLst/>
          </a:prstGeom>
        </p:spPr>
      </p:pic>
      <p:pic>
        <p:nvPicPr>
          <p:cNvPr id="3" name="Picture 3"/>
          <p:cNvPicPr>
            <a:picLocks noChangeAspect="1"/>
          </p:cNvPicPr>
          <p:nvPr/>
        </p:nvPicPr>
        <p:blipFill>
          <a:blip r:embed="rId3"/>
          <a:srcRect l="17667" r="17667"/>
          <a:stretch>
            <a:fillRect/>
          </a:stretch>
        </p:blipFill>
        <p:spPr>
          <a:xfrm>
            <a:off x="6374798" y="2055085"/>
            <a:ext cx="2476500" cy="2476500"/>
          </a:xfrm>
          <a:prstGeom prst="ellipse">
            <a:avLst/>
          </a:prstGeom>
        </p:spPr>
      </p:pic>
      <p:grpSp>
        <p:nvGrpSpPr>
          <p:cNvPr id="4" name="Group 4"/>
          <p:cNvGrpSpPr/>
          <p:nvPr/>
        </p:nvGrpSpPr>
        <p:grpSpPr>
          <a:xfrm>
            <a:off x="3352886" y="2107432"/>
            <a:ext cx="665795" cy="665791"/>
            <a:chOff x="3352886" y="2107432"/>
            <a:chExt cx="665795" cy="665791"/>
          </a:xfrm>
        </p:grpSpPr>
        <p:sp>
          <p:nvSpPr>
            <p:cNvPr id="5" name="AutoShape 5"/>
            <p:cNvSpPr/>
            <p:nvPr/>
          </p:nvSpPr>
          <p:spPr>
            <a:xfrm>
              <a:off x="3352886"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endParaRPr/>
            </a:p>
          </p:txBody>
        </p:sp>
        <p:sp>
          <p:nvSpPr>
            <p:cNvPr id="6" name="Freeform 6"/>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7" name="Group 7"/>
          <p:cNvGrpSpPr/>
          <p:nvPr/>
        </p:nvGrpSpPr>
        <p:grpSpPr>
          <a:xfrm>
            <a:off x="8174522" y="2107432"/>
            <a:ext cx="665795" cy="665791"/>
            <a:chOff x="8174522" y="2107432"/>
            <a:chExt cx="665795" cy="665791"/>
          </a:xfrm>
        </p:grpSpPr>
        <p:sp>
          <p:nvSpPr>
            <p:cNvPr id="8" name="AutoShape 8"/>
            <p:cNvSpPr/>
            <p:nvPr/>
          </p:nvSpPr>
          <p:spPr>
            <a:xfrm>
              <a:off x="8174522"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endParaRPr/>
            </a:p>
          </p:txBody>
        </p:sp>
        <p:sp>
          <p:nvSpPr>
            <p:cNvPr id="9" name="Freeform 9"/>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0" name="Group 10"/>
          <p:cNvGrpSpPr/>
          <p:nvPr/>
        </p:nvGrpSpPr>
        <p:grpSpPr>
          <a:xfrm>
            <a:off x="4252748" y="4178300"/>
            <a:ext cx="665795" cy="665791"/>
            <a:chOff x="4252748" y="4178300"/>
            <a:chExt cx="665795" cy="665791"/>
          </a:xfrm>
        </p:grpSpPr>
        <p:sp>
          <p:nvSpPr>
            <p:cNvPr id="11" name="AutoShape 11"/>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endParaRPr/>
            </a:p>
          </p:txBody>
        </p:sp>
        <p:sp>
          <p:nvSpPr>
            <p:cNvPr id="12" name="Freeform 12"/>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3" name="Group 13"/>
          <p:cNvGrpSpPr/>
          <p:nvPr/>
        </p:nvGrpSpPr>
        <p:grpSpPr>
          <a:xfrm>
            <a:off x="7274660" y="4178300"/>
            <a:ext cx="665795" cy="665791"/>
            <a:chOff x="7274660" y="4178300"/>
            <a:chExt cx="665795" cy="665791"/>
          </a:xfrm>
        </p:grpSpPr>
        <p:sp>
          <p:nvSpPr>
            <p:cNvPr id="14" name="AutoShape 14"/>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endParaRPr/>
            </a:p>
          </p:txBody>
        </p:sp>
        <p:sp>
          <p:nvSpPr>
            <p:cNvPr id="15" name="Freeform 15"/>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sp>
        <p:nvSpPr>
          <p:cNvPr id="16" name="AutoShape 16"/>
          <p:cNvSpPr/>
          <p:nvPr/>
        </p:nvSpPr>
        <p:spPr>
          <a:xfrm>
            <a:off x="6330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实践性强</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资源整合</a:t>
            </a:r>
            <a:endParaRPr lang="en-US" sz="1100"/>
          </a:p>
        </p:txBody>
      </p:sp>
      <p:sp>
        <p:nvSpPr>
          <p:cNvPr id="18" name="AutoShape 18"/>
          <p:cNvSpPr/>
          <p:nvPr/>
        </p:nvSpPr>
        <p:spPr>
          <a:xfrm>
            <a:off x="9015108"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校企合作</a:t>
            </a:r>
            <a:endParaRPr lang="en-US" sz="1100"/>
          </a:p>
        </p:txBody>
      </p:sp>
      <p:sp>
        <p:nvSpPr>
          <p:cNvPr id="19" name="AutoShape 19"/>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个性化培养</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工作室制工学结合人才培养模式的特点</a:t>
              </a:r>
            </a:p>
          </p:txBody>
        </p:sp>
      </p:grpSp>
      <p:sp>
        <p:nvSpPr>
          <p:cNvPr id="42" name="TextBox 42"/>
          <p:cNvSpPr txBox="1"/>
          <p:nvPr/>
        </p:nvSpPr>
        <p:spPr>
          <a:xfrm>
            <a:off x="633255"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学生在工作室中可接触到真实的工作项目，通过实践操作提升技能水平。</a:t>
            </a:r>
          </a:p>
        </p:txBody>
      </p:sp>
      <p:sp>
        <p:nvSpPr>
          <p:cNvPr id="43" name="TextBox 43"/>
          <p:cNvSpPr txBox="1"/>
          <p:nvPr/>
        </p:nvSpPr>
        <p:spPr>
          <a:xfrm>
            <a:off x="9015108"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学校与企业紧密合作，共同制定人才培养方案、提供实践教学资源和就业机会。</a:t>
            </a:r>
          </a:p>
        </p:txBody>
      </p:sp>
      <p:sp>
        <p:nvSpPr>
          <p:cNvPr id="44" name="TextBox 44"/>
          <p:cNvSpPr txBox="1"/>
          <p:nvPr/>
        </p:nvSpPr>
        <p:spPr>
          <a:xfrm>
            <a:off x="1940528" y="5112856"/>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充分利用学校、企业等多方资源，为学生提供丰富的学习和实践机会。</a:t>
            </a:r>
          </a:p>
        </p:txBody>
      </p:sp>
      <p:sp>
        <p:nvSpPr>
          <p:cNvPr id="45" name="TextBox 45"/>
          <p:cNvSpPr txBox="1"/>
          <p:nvPr/>
        </p:nvSpPr>
        <p:spPr>
          <a:xfrm>
            <a:off x="7845361" y="5065527"/>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根据学生的兴趣和特长，制定个性化的培养方案，充分发挥学生的潜能。</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rot="16200000">
            <a:off x="5121002" y="3748675"/>
            <a:ext cx="246696" cy="256569"/>
          </a:xfrm>
          <a:prstGeom prst="ellipse">
            <a:avLst/>
          </a:prstGeom>
          <a:noFill/>
          <a:ln w="19050">
            <a:solidFill>
              <a:schemeClr val="accent1">
                <a:lumMod val="75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endParaRPr/>
          </a:p>
        </p:txBody>
      </p:sp>
      <p:sp>
        <p:nvSpPr>
          <p:cNvPr id="3" name="AutoShape 3"/>
          <p:cNvSpPr/>
          <p:nvPr/>
        </p:nvSpPr>
        <p:spPr>
          <a:xfrm rot="16200000">
            <a:off x="3159972" y="3731423"/>
            <a:ext cx="246696" cy="256569"/>
          </a:xfrm>
          <a:prstGeom prst="ellipse">
            <a:avLst/>
          </a:prstGeom>
          <a:noFill/>
          <a:ln w="19050">
            <a:solidFill>
              <a:schemeClr val="accent1">
                <a:lumMod val="75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endParaRPr/>
          </a:p>
        </p:txBody>
      </p:sp>
      <p:sp>
        <p:nvSpPr>
          <p:cNvPr id="4" name="AutoShape 4"/>
          <p:cNvSpPr/>
          <p:nvPr/>
        </p:nvSpPr>
        <p:spPr>
          <a:xfrm rot="16200000">
            <a:off x="6883508" y="3751691"/>
            <a:ext cx="246696" cy="256569"/>
          </a:xfrm>
          <a:prstGeom prst="ellipse">
            <a:avLst/>
          </a:prstGeom>
          <a:noFill/>
          <a:ln w="19050">
            <a:solidFill>
              <a:schemeClr val="accent1">
                <a:lumMod val="75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endParaRPr/>
          </a:p>
        </p:txBody>
      </p:sp>
      <p:sp>
        <p:nvSpPr>
          <p:cNvPr id="5" name="AutoShape 5"/>
          <p:cNvSpPr/>
          <p:nvPr/>
        </p:nvSpPr>
        <p:spPr>
          <a:xfrm>
            <a:off x="3229398" y="3471387"/>
            <a:ext cx="125459" cy="218933"/>
          </a:xfrm>
          <a:prstGeom prst="triangle">
            <a:avLst>
              <a:gd name="adj" fmla="val 50000"/>
            </a:avLst>
          </a:prstGeom>
          <a:solidFill>
            <a:schemeClr val="accent1">
              <a:lumMod val="75000"/>
              <a:alpha val="100000"/>
            </a:schemeClr>
          </a:solidFill>
          <a:ln w="9525">
            <a:solidFill>
              <a:schemeClr val="accent1">
                <a:lumMod val="75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endParaRPr/>
          </a:p>
        </p:txBody>
      </p:sp>
      <p:sp>
        <p:nvSpPr>
          <p:cNvPr id="6" name="AutoShape 6"/>
          <p:cNvSpPr/>
          <p:nvPr/>
        </p:nvSpPr>
        <p:spPr>
          <a:xfrm rot="10800000" flipH="1">
            <a:off x="5171197" y="4054397"/>
            <a:ext cx="125459" cy="218933"/>
          </a:xfrm>
          <a:prstGeom prst="triangle">
            <a:avLst>
              <a:gd name="adj" fmla="val 50000"/>
            </a:avLst>
          </a:prstGeom>
          <a:solidFill>
            <a:schemeClr val="accent1">
              <a:lumMod val="75000"/>
              <a:alpha val="100000"/>
            </a:schemeClr>
          </a:solidFill>
          <a:ln w="9525">
            <a:solidFill>
              <a:schemeClr val="accent1">
                <a:lumMod val="75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endParaRPr/>
          </a:p>
        </p:txBody>
      </p:sp>
      <p:sp>
        <p:nvSpPr>
          <p:cNvPr id="7" name="AutoShape 7"/>
          <p:cNvSpPr/>
          <p:nvPr/>
        </p:nvSpPr>
        <p:spPr>
          <a:xfrm>
            <a:off x="6940564" y="3495943"/>
            <a:ext cx="125459" cy="218933"/>
          </a:xfrm>
          <a:prstGeom prst="triangle">
            <a:avLst>
              <a:gd name="adj" fmla="val 50000"/>
            </a:avLst>
          </a:prstGeom>
          <a:solidFill>
            <a:schemeClr val="accent1">
              <a:lumMod val="75000"/>
              <a:alpha val="100000"/>
            </a:schemeClr>
          </a:solidFill>
          <a:ln w="9525">
            <a:solidFill>
              <a:schemeClr val="accent1">
                <a:lumMod val="75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endParaRPr/>
          </a:p>
        </p:txBody>
      </p:sp>
      <p:sp>
        <p:nvSpPr>
          <p:cNvPr id="8" name="AutoShape 8"/>
          <p:cNvSpPr/>
          <p:nvPr/>
        </p:nvSpPr>
        <p:spPr>
          <a:xfrm>
            <a:off x="1776120" y="1850316"/>
            <a:ext cx="3060963" cy="1418088"/>
          </a:xfrm>
          <a:prstGeom prst="rect">
            <a:avLst/>
          </a:prstGeom>
          <a:noFill/>
          <a:ln w="28575">
            <a:solidFill>
              <a:schemeClr val="accent1">
                <a:alpha val="100000"/>
              </a:schemeClr>
            </a:solidFill>
            <a:prstDash val="solid"/>
          </a:ln>
          <a:effectLst>
            <a:outerShdw blurRad="177800" dist="63500" dir="2700000">
              <a:srgbClr val="000000">
                <a:alpha val="19000"/>
              </a:srgbClr>
            </a:outerShdw>
          </a:effectLst>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endParaRPr/>
          </a:p>
        </p:txBody>
      </p:sp>
      <p:sp>
        <p:nvSpPr>
          <p:cNvPr id="9" name="AutoShape 9"/>
          <p:cNvSpPr/>
          <p:nvPr/>
        </p:nvSpPr>
        <p:spPr>
          <a:xfrm>
            <a:off x="1939991" y="2224546"/>
            <a:ext cx="2733221" cy="984874"/>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学生在工作室中可接触到真实的工作环境和项目，有助于提升其实践能力和解决问题的能力。</a:t>
            </a:r>
            <a:endParaRPr lang="en-US" sz="1100"/>
          </a:p>
        </p:txBody>
      </p:sp>
      <p:sp>
        <p:nvSpPr>
          <p:cNvPr id="10" name="AutoShape 10"/>
          <p:cNvSpPr/>
          <p:nvPr/>
        </p:nvSpPr>
        <p:spPr>
          <a:xfrm>
            <a:off x="1776120" y="1858786"/>
            <a:ext cx="3060963" cy="337185"/>
          </a:xfrm>
          <a:prstGeom prst="rect">
            <a:avLst/>
          </a:prstGeom>
          <a:solidFill>
            <a:schemeClr val="accent1">
              <a:alpha val="100000"/>
            </a:schemeClr>
          </a:solid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575" b="1">
                <a:solidFill>
                  <a:srgbClr val="FFFFFF">
                    <a:alpha val="100000"/>
                  </a:srgbClr>
                </a:solidFill>
                <a:latin typeface="Microsoft Yahei"/>
                <a:ea typeface="Microsoft Yahei"/>
                <a:cs typeface="Microsoft Yahei"/>
              </a:rPr>
              <a:t>提升学生实践能力</a:t>
            </a:r>
            <a:endParaRPr lang="en-US" sz="1100"/>
          </a:p>
        </p:txBody>
      </p:sp>
      <p:sp>
        <p:nvSpPr>
          <p:cNvPr id="11" name="AutoShape 11"/>
          <p:cNvSpPr/>
          <p:nvPr/>
        </p:nvSpPr>
        <p:spPr>
          <a:xfrm rot="16200000">
            <a:off x="8874284" y="3756025"/>
            <a:ext cx="246696" cy="256571"/>
          </a:xfrm>
          <a:prstGeom prst="ellipse">
            <a:avLst/>
          </a:prstGeom>
          <a:noFill/>
          <a:ln w="19050">
            <a:solidFill>
              <a:schemeClr val="accent1">
                <a:lumMod val="75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endParaRPr/>
          </a:p>
        </p:txBody>
      </p:sp>
      <p:sp>
        <p:nvSpPr>
          <p:cNvPr id="12" name="AutoShape 12"/>
          <p:cNvSpPr/>
          <p:nvPr/>
        </p:nvSpPr>
        <p:spPr>
          <a:xfrm rot="10800000">
            <a:off x="8876855" y="4074877"/>
            <a:ext cx="125459" cy="218933"/>
          </a:xfrm>
          <a:prstGeom prst="triangle">
            <a:avLst>
              <a:gd name="adj" fmla="val 50000"/>
            </a:avLst>
          </a:prstGeom>
          <a:solidFill>
            <a:schemeClr val="accent1">
              <a:lumMod val="75000"/>
              <a:alpha val="100000"/>
            </a:schemeClr>
          </a:solidFill>
          <a:ln w="9525">
            <a:solidFill>
              <a:schemeClr val="accent1">
                <a:lumMod val="75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endParaRPr/>
          </a:p>
        </p:txBody>
      </p:sp>
      <p:sp>
        <p:nvSpPr>
          <p:cNvPr id="13" name="AutoShape 13"/>
          <p:cNvSpPr/>
          <p:nvPr/>
        </p:nvSpPr>
        <p:spPr>
          <a:xfrm>
            <a:off x="4462080" y="1509228"/>
            <a:ext cx="638737" cy="638737"/>
          </a:xfrm>
          <a:prstGeom prst="ellipse">
            <a:avLst/>
          </a:prstGeom>
          <a:solidFill>
            <a:schemeClr val="accent1">
              <a:lumMod val="60000"/>
              <a:lumOff val="40000"/>
              <a:alpha val="100000"/>
            </a:schemeClr>
          </a:solidFill>
          <a:ln w="54769">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endParaRPr/>
          </a:p>
        </p:txBody>
      </p:sp>
      <p:sp>
        <p:nvSpPr>
          <p:cNvPr id="14" name="AutoShape 14"/>
          <p:cNvSpPr/>
          <p:nvPr/>
        </p:nvSpPr>
        <p:spPr>
          <a:xfrm>
            <a:off x="5476375" y="1849873"/>
            <a:ext cx="3060963" cy="1418088"/>
          </a:xfrm>
          <a:prstGeom prst="rect">
            <a:avLst/>
          </a:prstGeom>
          <a:noFill/>
          <a:ln w="28575">
            <a:solidFill>
              <a:schemeClr val="accent1">
                <a:alpha val="100000"/>
              </a:schemeClr>
            </a:solidFill>
            <a:prstDash val="solid"/>
          </a:ln>
          <a:effectLst>
            <a:outerShdw blurRad="177800" dist="63500" dir="2700000">
              <a:srgbClr val="000000">
                <a:alpha val="19000"/>
              </a:srgbClr>
            </a:outerShdw>
          </a:effectLst>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endParaRPr/>
          </a:p>
        </p:txBody>
      </p:sp>
      <p:sp>
        <p:nvSpPr>
          <p:cNvPr id="15" name="AutoShape 15"/>
          <p:cNvSpPr/>
          <p:nvPr/>
        </p:nvSpPr>
        <p:spPr>
          <a:xfrm>
            <a:off x="5640019" y="2224546"/>
            <a:ext cx="2733675" cy="92964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通过整合多方资源和个性化培养方案，有助于提高人才培养的质量和效率。</a:t>
            </a:r>
            <a:endParaRPr lang="en-US" sz="1100"/>
          </a:p>
        </p:txBody>
      </p:sp>
      <p:sp>
        <p:nvSpPr>
          <p:cNvPr id="16" name="AutoShape 16"/>
          <p:cNvSpPr/>
          <p:nvPr/>
        </p:nvSpPr>
        <p:spPr>
          <a:xfrm>
            <a:off x="5476375" y="1858344"/>
            <a:ext cx="3060963" cy="337185"/>
          </a:xfrm>
          <a:prstGeom prst="rect">
            <a:avLst/>
          </a:prstGeom>
          <a:solidFill>
            <a:schemeClr val="accent1">
              <a:alpha val="100000"/>
            </a:schemeClr>
          </a:solid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rgbClr val="FFFFFF">
                    <a:alpha val="100000"/>
                  </a:srgbClr>
                </a:solidFill>
                <a:latin typeface="Microsoft Yahei"/>
                <a:ea typeface="Microsoft Yahei"/>
                <a:cs typeface="Microsoft Yahei"/>
              </a:rPr>
              <a:t>提高人才培养质量</a:t>
            </a:r>
            <a:endParaRPr lang="en-US" sz="1100"/>
          </a:p>
        </p:txBody>
      </p:sp>
      <p:sp>
        <p:nvSpPr>
          <p:cNvPr id="17" name="AutoShape 17"/>
          <p:cNvSpPr/>
          <p:nvPr/>
        </p:nvSpPr>
        <p:spPr>
          <a:xfrm>
            <a:off x="8162335" y="1508787"/>
            <a:ext cx="654344" cy="638737"/>
          </a:xfrm>
          <a:prstGeom prst="ellipse">
            <a:avLst/>
          </a:prstGeom>
          <a:solidFill>
            <a:schemeClr val="accent1">
              <a:lumMod val="60000"/>
              <a:lumOff val="40000"/>
              <a:alpha val="100000"/>
            </a:schemeClr>
          </a:solidFill>
          <a:ln w="54769">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endParaRPr/>
          </a:p>
        </p:txBody>
      </p:sp>
      <p:sp>
        <p:nvSpPr>
          <p:cNvPr id="18" name="AutoShape 18"/>
          <p:cNvSpPr/>
          <p:nvPr/>
        </p:nvSpPr>
        <p:spPr>
          <a:xfrm>
            <a:off x="3730156" y="4603200"/>
            <a:ext cx="3060963" cy="1418088"/>
          </a:xfrm>
          <a:prstGeom prst="rect">
            <a:avLst/>
          </a:prstGeom>
          <a:noFill/>
          <a:ln w="28575">
            <a:solidFill>
              <a:schemeClr val="accent1">
                <a:alpha val="100000"/>
              </a:schemeClr>
            </a:solidFill>
            <a:prstDash val="solid"/>
          </a:ln>
          <a:effectLst>
            <a:outerShdw blurRad="177800" dist="63500" dir="2700000">
              <a:srgbClr val="000000">
                <a:alpha val="19000"/>
              </a:srgbClr>
            </a:outerShdw>
          </a:effectLst>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endParaRPr/>
          </a:p>
        </p:txBody>
      </p:sp>
      <p:sp>
        <p:nvSpPr>
          <p:cNvPr id="19" name="AutoShape 19"/>
          <p:cNvSpPr/>
          <p:nvPr/>
        </p:nvSpPr>
        <p:spPr>
          <a:xfrm>
            <a:off x="3893800" y="4965685"/>
            <a:ext cx="2733675" cy="98892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该模式有助于加强学校与企业的联系和合作，推动双方共同发展。</a:t>
            </a:r>
            <a:endParaRPr lang="en-US" sz="1100"/>
          </a:p>
        </p:txBody>
      </p:sp>
      <p:sp>
        <p:nvSpPr>
          <p:cNvPr id="20" name="AutoShape 20"/>
          <p:cNvSpPr/>
          <p:nvPr/>
        </p:nvSpPr>
        <p:spPr>
          <a:xfrm>
            <a:off x="3730156" y="4611670"/>
            <a:ext cx="3060963" cy="337185"/>
          </a:xfrm>
          <a:prstGeom prst="rect">
            <a:avLst/>
          </a:prstGeom>
          <a:solidFill>
            <a:schemeClr val="accent1">
              <a:alpha val="100000"/>
            </a:schemeClr>
          </a:solid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rgbClr val="FFFFFF">
                    <a:alpha val="100000"/>
                  </a:srgbClr>
                </a:solidFill>
                <a:latin typeface="Microsoft Yahei"/>
                <a:ea typeface="Microsoft Yahei"/>
                <a:cs typeface="Microsoft Yahei"/>
              </a:rPr>
              <a:t>促进校企合作</a:t>
            </a:r>
            <a:endParaRPr lang="en-US" sz="1100"/>
          </a:p>
        </p:txBody>
      </p:sp>
      <p:sp>
        <p:nvSpPr>
          <p:cNvPr id="21" name="AutoShape 21"/>
          <p:cNvSpPr/>
          <p:nvPr/>
        </p:nvSpPr>
        <p:spPr>
          <a:xfrm>
            <a:off x="6416118" y="4262112"/>
            <a:ext cx="638737" cy="638737"/>
          </a:xfrm>
          <a:prstGeom prst="ellipse">
            <a:avLst/>
          </a:prstGeom>
          <a:solidFill>
            <a:schemeClr val="accent1">
              <a:lumMod val="40000"/>
              <a:lumOff val="60000"/>
              <a:alpha val="100000"/>
            </a:schemeClr>
          </a:solidFill>
          <a:ln w="54769">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endParaRPr/>
          </a:p>
        </p:txBody>
      </p:sp>
      <p:sp>
        <p:nvSpPr>
          <p:cNvPr id="22" name="AutoShape 22"/>
          <p:cNvSpPr/>
          <p:nvPr/>
        </p:nvSpPr>
        <p:spPr>
          <a:xfrm>
            <a:off x="7485508" y="4602456"/>
            <a:ext cx="3060963" cy="1418088"/>
          </a:xfrm>
          <a:prstGeom prst="rect">
            <a:avLst/>
          </a:prstGeom>
          <a:noFill/>
          <a:ln w="28575">
            <a:solidFill>
              <a:schemeClr val="accent1">
                <a:alpha val="100000"/>
              </a:schemeClr>
            </a:solidFill>
            <a:prstDash val="solid"/>
          </a:ln>
          <a:effectLst>
            <a:outerShdw blurRad="177800" dist="63500" dir="2700000">
              <a:srgbClr val="000000">
                <a:alpha val="19000"/>
              </a:srgbClr>
            </a:outerShdw>
          </a:effectLst>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endParaRPr/>
          </a:p>
        </p:txBody>
      </p:sp>
      <p:sp>
        <p:nvSpPr>
          <p:cNvPr id="23" name="AutoShape 23"/>
          <p:cNvSpPr/>
          <p:nvPr/>
        </p:nvSpPr>
        <p:spPr>
          <a:xfrm>
            <a:off x="7649152" y="4965685"/>
            <a:ext cx="2733675" cy="98892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该模式是对传统教育教学方式的改革和创新，有助于推动教育教学改革的深入发展。</a:t>
            </a:r>
            <a:endParaRPr lang="en-US" sz="1100"/>
          </a:p>
        </p:txBody>
      </p:sp>
      <p:sp>
        <p:nvSpPr>
          <p:cNvPr id="24" name="AutoShape 24"/>
          <p:cNvSpPr/>
          <p:nvPr/>
        </p:nvSpPr>
        <p:spPr>
          <a:xfrm>
            <a:off x="7485508" y="4610926"/>
            <a:ext cx="3060963" cy="337185"/>
          </a:xfrm>
          <a:prstGeom prst="rect">
            <a:avLst/>
          </a:prstGeom>
          <a:solidFill>
            <a:schemeClr val="accent1">
              <a:alpha val="100000"/>
            </a:schemeClr>
          </a:solid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rgbClr val="FFFFFF">
                    <a:alpha val="100000"/>
                  </a:srgbClr>
                </a:solidFill>
                <a:latin typeface="Microsoft Yahei"/>
                <a:ea typeface="Microsoft Yahei"/>
                <a:cs typeface="Microsoft Yahei"/>
              </a:rPr>
              <a:t>推动教育教学改革</a:t>
            </a:r>
            <a:endParaRPr lang="en-US" sz="1100"/>
          </a:p>
        </p:txBody>
      </p:sp>
      <p:sp>
        <p:nvSpPr>
          <p:cNvPr id="25" name="AutoShape 25"/>
          <p:cNvSpPr/>
          <p:nvPr/>
        </p:nvSpPr>
        <p:spPr>
          <a:xfrm>
            <a:off x="10171470" y="4261369"/>
            <a:ext cx="638737" cy="638737"/>
          </a:xfrm>
          <a:prstGeom prst="ellipse">
            <a:avLst/>
          </a:prstGeom>
          <a:solidFill>
            <a:schemeClr val="accent1">
              <a:lumMod val="40000"/>
              <a:lumOff val="60000"/>
              <a:alpha val="100000"/>
            </a:schemeClr>
          </a:solidFill>
          <a:ln w="54769">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endParaRPr/>
          </a:p>
        </p:txBody>
      </p:sp>
      <p:cxnSp>
        <p:nvCxnSpPr>
          <p:cNvPr id="26" name="Connector 26"/>
          <p:cNvCxnSpPr/>
          <p:nvPr/>
        </p:nvCxnSpPr>
        <p:spPr>
          <a:xfrm>
            <a:off x="836547" y="3827070"/>
            <a:ext cx="2309800" cy="0"/>
          </a:xfrm>
          <a:prstGeom prst="line">
            <a:avLst/>
          </a:prstGeom>
          <a:ln w="19050">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27" name="Connector 27"/>
          <p:cNvCxnSpPr/>
          <p:nvPr/>
        </p:nvCxnSpPr>
        <p:spPr>
          <a:xfrm>
            <a:off x="836547" y="3893745"/>
            <a:ext cx="2309800" cy="0"/>
          </a:xfrm>
          <a:prstGeom prst="line">
            <a:avLst/>
          </a:prstGeom>
          <a:ln w="19050">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28" name="Connector 28"/>
          <p:cNvCxnSpPr/>
          <p:nvPr/>
        </p:nvCxnSpPr>
        <p:spPr>
          <a:xfrm>
            <a:off x="9127179" y="3859707"/>
            <a:ext cx="2309800" cy="0"/>
          </a:xfrm>
          <a:prstGeom prst="line">
            <a:avLst/>
          </a:prstGeom>
          <a:ln w="19050">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29" name="Connector 29"/>
          <p:cNvCxnSpPr/>
          <p:nvPr/>
        </p:nvCxnSpPr>
        <p:spPr>
          <a:xfrm>
            <a:off x="9127179" y="3926382"/>
            <a:ext cx="2309800" cy="0"/>
          </a:xfrm>
          <a:prstGeom prst="line">
            <a:avLst/>
          </a:prstGeom>
          <a:ln w="19050">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30" name="Connector 30"/>
          <p:cNvCxnSpPr/>
          <p:nvPr/>
        </p:nvCxnSpPr>
        <p:spPr>
          <a:xfrm>
            <a:off x="3411605" y="3838860"/>
            <a:ext cx="1685530" cy="0"/>
          </a:xfrm>
          <a:prstGeom prst="line">
            <a:avLst/>
          </a:prstGeom>
          <a:ln w="19050">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31" name="Connector 31"/>
          <p:cNvCxnSpPr/>
          <p:nvPr/>
        </p:nvCxnSpPr>
        <p:spPr>
          <a:xfrm>
            <a:off x="3411605" y="3915060"/>
            <a:ext cx="1685530" cy="0"/>
          </a:xfrm>
          <a:prstGeom prst="line">
            <a:avLst/>
          </a:prstGeom>
          <a:ln w="19050">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32" name="Connector 32"/>
          <p:cNvCxnSpPr/>
          <p:nvPr/>
        </p:nvCxnSpPr>
        <p:spPr>
          <a:xfrm>
            <a:off x="5372634" y="3837831"/>
            <a:ext cx="1513856" cy="0"/>
          </a:xfrm>
          <a:prstGeom prst="line">
            <a:avLst/>
          </a:prstGeom>
          <a:ln w="19050">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33" name="Connector 33"/>
          <p:cNvCxnSpPr/>
          <p:nvPr/>
        </p:nvCxnSpPr>
        <p:spPr>
          <a:xfrm>
            <a:off x="5363109" y="3915060"/>
            <a:ext cx="1513856" cy="0"/>
          </a:xfrm>
          <a:prstGeom prst="line">
            <a:avLst/>
          </a:prstGeom>
          <a:ln w="19050">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34" name="Connector 34"/>
          <p:cNvCxnSpPr/>
          <p:nvPr/>
        </p:nvCxnSpPr>
        <p:spPr>
          <a:xfrm>
            <a:off x="7136996" y="3857910"/>
            <a:ext cx="1732350" cy="0"/>
          </a:xfrm>
          <a:prstGeom prst="line">
            <a:avLst/>
          </a:prstGeom>
          <a:ln w="19050">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35" name="Connector 35"/>
          <p:cNvCxnSpPr/>
          <p:nvPr/>
        </p:nvCxnSpPr>
        <p:spPr>
          <a:xfrm>
            <a:off x="7125616" y="3924585"/>
            <a:ext cx="1732350" cy="0"/>
          </a:xfrm>
          <a:prstGeom prst="line">
            <a:avLst/>
          </a:prstGeom>
          <a:ln w="19050">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36" name="TextBox 36"/>
          <p:cNvSpPr txBox="1"/>
          <p:nvPr/>
        </p:nvSpPr>
        <p:spPr>
          <a:xfrm>
            <a:off x="4490655" y="1566471"/>
            <a:ext cx="963930" cy="5295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2700">
                <a:solidFill>
                  <a:srgbClr val="FFFFFF">
                    <a:alpha val="100000"/>
                  </a:srgbClr>
                </a:solidFill>
                <a:latin typeface="Microsoft Yahei"/>
                <a:ea typeface="Microsoft Yahei"/>
                <a:cs typeface="Microsoft Yahei"/>
              </a:rPr>
              <a:t>01</a:t>
            </a:r>
          </a:p>
        </p:txBody>
      </p:sp>
      <p:sp>
        <p:nvSpPr>
          <p:cNvPr id="37" name="TextBox 37"/>
          <p:cNvSpPr txBox="1"/>
          <p:nvPr/>
        </p:nvSpPr>
        <p:spPr>
          <a:xfrm>
            <a:off x="8191578" y="1566471"/>
            <a:ext cx="963930" cy="5295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2700">
                <a:solidFill>
                  <a:srgbClr val="FFFFFF">
                    <a:alpha val="100000"/>
                  </a:srgbClr>
                </a:solidFill>
                <a:latin typeface="Microsoft Yahei"/>
                <a:ea typeface="Microsoft Yahei"/>
                <a:cs typeface="Microsoft Yahei"/>
              </a:rPr>
              <a:t>03</a:t>
            </a:r>
          </a:p>
        </p:txBody>
      </p:sp>
      <p:sp>
        <p:nvSpPr>
          <p:cNvPr id="38" name="TextBox 38"/>
          <p:cNvSpPr txBox="1"/>
          <p:nvPr/>
        </p:nvSpPr>
        <p:spPr>
          <a:xfrm>
            <a:off x="6449074" y="4328880"/>
            <a:ext cx="963930" cy="5295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2700">
                <a:solidFill>
                  <a:srgbClr val="FFFFFF">
                    <a:alpha val="100000"/>
                  </a:srgbClr>
                </a:solidFill>
                <a:latin typeface="Microsoft Yahei"/>
                <a:ea typeface="Microsoft Yahei"/>
                <a:cs typeface="Microsoft Yahei"/>
              </a:rPr>
              <a:t>02</a:t>
            </a:r>
          </a:p>
        </p:txBody>
      </p:sp>
      <p:sp>
        <p:nvSpPr>
          <p:cNvPr id="39" name="TextBox 39"/>
          <p:cNvSpPr txBox="1"/>
          <p:nvPr/>
        </p:nvSpPr>
        <p:spPr>
          <a:xfrm>
            <a:off x="10210420" y="4311430"/>
            <a:ext cx="963930" cy="5295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2700">
                <a:solidFill>
                  <a:srgbClr val="FFFFFF">
                    <a:alpha val="100000"/>
                  </a:srgbClr>
                </a:solidFill>
                <a:latin typeface="Microsoft Yahei"/>
                <a:ea typeface="Microsoft Yahei"/>
                <a:cs typeface="Microsoft Yahei"/>
              </a:rPr>
              <a:t>04</a:t>
            </a:r>
          </a:p>
        </p:txBody>
      </p:sp>
      <p:grpSp>
        <p:nvGrpSpPr>
          <p:cNvPr id="40" name="Group 40"/>
          <p:cNvGrpSpPr/>
          <p:nvPr/>
        </p:nvGrpSpPr>
        <p:grpSpPr>
          <a:xfrm>
            <a:off x="454963" y="93878"/>
            <a:ext cx="10641129" cy="914400"/>
            <a:chOff x="454963" y="93878"/>
            <a:chExt cx="10641129" cy="914400"/>
          </a:xfrm>
        </p:grpSpPr>
        <p:sp>
          <p:nvSpPr>
            <p:cNvPr id="41" name="AutoShape 4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2" name="AutoShape 4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3" name="AutoShape 4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4" name="AutoShape 4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5" name="AutoShape 4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6" name="AutoShape 4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7" name="AutoShape 4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8" name="AutoShape 4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9" name="AutoShape 4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0" name="AutoShape 5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1" name="AutoShape 5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2" name="AutoShape 5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3" name="AutoShape 5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4" name="AutoShape 5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5" name="AutoShape 5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6" name="AutoShape 5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7" name="AutoShape 5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8" name="AutoShape 5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9" name="AutoShape 5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0" name="AutoShape 6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1" name="TextBox 6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工作室制工学结合人才培养模式的优势</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grpSp>
        <p:nvGrpSpPr>
          <p:cNvPr id="2" name="Group 2"/>
          <p:cNvGrpSpPr/>
          <p:nvPr/>
        </p:nvGrpSpPr>
        <p:grpSpPr>
          <a:xfrm>
            <a:off x="2395340" y="2000511"/>
            <a:ext cx="7405389" cy="1138956"/>
            <a:chOff x="2395340" y="2000511"/>
            <a:chExt cx="7405389" cy="1138956"/>
          </a:xfrm>
        </p:grpSpPr>
        <p:sp>
          <p:nvSpPr>
            <p:cNvPr id="3" name="TextBox 3"/>
            <p:cNvSpPr txBox="1"/>
            <p:nvPr/>
          </p:nvSpPr>
          <p:spPr>
            <a:xfrm>
              <a:off x="2395340" y="2000511"/>
              <a:ext cx="7405389"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chemeClr val="accent1">
                      <a:alpha val="100000"/>
                    </a:schemeClr>
                  </a:solidFill>
                  <a:latin typeface="Microsoft Yahei"/>
                  <a:ea typeface="Microsoft Yahei"/>
                  <a:cs typeface="Microsoft Yahei"/>
                </a:rPr>
                <a:t>03</a:t>
              </a:r>
            </a:p>
          </p:txBody>
        </p:sp>
      </p:grpSp>
      <p:sp>
        <p:nvSpPr>
          <p:cNvPr id="4" name="TextBox 4"/>
          <p:cNvSpPr txBox="1"/>
          <p:nvPr/>
        </p:nvSpPr>
        <p:spPr>
          <a:xfrm>
            <a:off x="2830007" y="3041231"/>
            <a:ext cx="6536055" cy="18059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chemeClr val="dk1">
                    <a:alpha val="100000"/>
                  </a:schemeClr>
                </a:solidFill>
                <a:latin typeface="Microsoft Yahei"/>
                <a:ea typeface="Microsoft Yahei"/>
                <a:cs typeface="Microsoft Yahei"/>
              </a:rPr>
              <a:t>工作室制工学结合人才培养模式的构建</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1218874" y="1454724"/>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endParaRPr/>
          </a:p>
        </p:txBody>
      </p:sp>
      <p:sp>
        <p:nvSpPr>
          <p:cNvPr id="3" name="TextBox 3"/>
          <p:cNvSpPr txBox="1"/>
          <p:nvPr/>
        </p:nvSpPr>
        <p:spPr>
          <a:xfrm>
            <a:off x="1267642" y="194292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以行业需求为导向</a:t>
            </a:r>
          </a:p>
        </p:txBody>
      </p:sp>
      <p:sp>
        <p:nvSpPr>
          <p:cNvPr id="4" name="TextBox 4"/>
          <p:cNvSpPr txBox="1"/>
          <p:nvPr/>
        </p:nvSpPr>
        <p:spPr>
          <a:xfrm>
            <a:off x="1575272" y="2413457"/>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紧密围绕行业发展趋势和市场需求，明确人才培养目标和方向。</a:t>
            </a:r>
          </a:p>
        </p:txBody>
      </p:sp>
      <p:sp>
        <p:nvSpPr>
          <p:cNvPr id="5" name="AutoShape 5"/>
          <p:cNvSpPr/>
          <p:nvPr/>
        </p:nvSpPr>
        <p:spPr>
          <a:xfrm rot="2700000">
            <a:off x="3139895" y="1059265"/>
            <a:ext cx="790918" cy="790918"/>
          </a:xfrm>
          <a:prstGeom prst="roundRect">
            <a:avLst>
              <a:gd name="adj" fmla="val 1666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Freeform 6"/>
          <p:cNvSpPr/>
          <p:nvPr/>
        </p:nvSpPr>
        <p:spPr>
          <a:xfrm>
            <a:off x="3264136" y="1220082"/>
            <a:ext cx="542436" cy="530244"/>
          </a:xfrm>
          <a:custGeom>
            <a:rect l="l" t="t" r="r" b="b"/>
            <a:pathLst>
              <a:path w="304800" h="304800">
                <a:moveTo>
                  <a:pt x="20031" y="114795"/>
                </a:moveTo>
                <a:lnTo>
                  <a:pt x="147647" y="273187"/>
                </a:lnTo>
                <a:lnTo>
                  <a:pt x="96469" y="114795"/>
                </a:lnTo>
                <a:lnTo>
                  <a:pt x="20031" y="114795"/>
                </a:lnTo>
                <a:close/>
                <a:moveTo>
                  <a:pt x="110338" y="114795"/>
                </a:moveTo>
                <a:lnTo>
                  <a:pt x="155534" y="273510"/>
                </a:lnTo>
                <a:lnTo>
                  <a:pt x="194424" y="114795"/>
                </a:lnTo>
                <a:lnTo>
                  <a:pt x="110338" y="114795"/>
                </a:lnTo>
                <a:close/>
                <a:moveTo>
                  <a:pt x="162411" y="273187"/>
                </a:moveTo>
                <a:lnTo>
                  <a:pt x="285264" y="114795"/>
                </a:lnTo>
                <a:lnTo>
                  <a:pt x="209417" y="114795"/>
                </a:lnTo>
                <a:lnTo>
                  <a:pt x="162411" y="273187"/>
                </a:lnTo>
                <a:close/>
                <a:moveTo>
                  <a:pt x="285550" y="104432"/>
                </a:moveTo>
                <a:lnTo>
                  <a:pt x="248717" y="41453"/>
                </a:lnTo>
                <a:lnTo>
                  <a:pt x="211865" y="104432"/>
                </a:lnTo>
                <a:lnTo>
                  <a:pt x="285550" y="104432"/>
                </a:lnTo>
                <a:close/>
                <a:moveTo>
                  <a:pt x="237134" y="37843"/>
                </a:moveTo>
                <a:lnTo>
                  <a:pt x="163449" y="37843"/>
                </a:lnTo>
                <a:lnTo>
                  <a:pt x="200282" y="102984"/>
                </a:lnTo>
                <a:lnTo>
                  <a:pt x="237134" y="37843"/>
                </a:lnTo>
                <a:close/>
                <a:moveTo>
                  <a:pt x="188957" y="104432"/>
                </a:moveTo>
                <a:lnTo>
                  <a:pt x="152124" y="41453"/>
                </a:lnTo>
                <a:lnTo>
                  <a:pt x="115281" y="104432"/>
                </a:lnTo>
                <a:lnTo>
                  <a:pt x="188957" y="104432"/>
                </a:lnTo>
                <a:close/>
                <a:moveTo>
                  <a:pt x="141341" y="37843"/>
                </a:moveTo>
                <a:lnTo>
                  <a:pt x="67666" y="37843"/>
                </a:lnTo>
                <a:lnTo>
                  <a:pt x="104508" y="102984"/>
                </a:lnTo>
                <a:lnTo>
                  <a:pt x="141341" y="37843"/>
                </a:lnTo>
                <a:close/>
                <a:moveTo>
                  <a:pt x="56093" y="41453"/>
                </a:moveTo>
                <a:lnTo>
                  <a:pt x="19260" y="104432"/>
                </a:lnTo>
                <a:lnTo>
                  <a:pt x="92935" y="104432"/>
                </a:lnTo>
                <a:lnTo>
                  <a:pt x="56093" y="4145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7" name="Connector 7"/>
          <p:cNvCxnSpPr/>
          <p:nvPr/>
        </p:nvCxnSpPr>
        <p:spPr>
          <a:xfrm flipH="1" flipV="1">
            <a:off x="6220648" y="2346968"/>
            <a:ext cx="0" cy="3305393"/>
          </a:xfrm>
          <a:prstGeom prst="line">
            <a:avLst/>
          </a:prstGeom>
          <a:ln w="9525">
            <a:solidFill>
              <a:schemeClr val="accent1"/>
            </a:solidFill>
            <a:prstDash val="solid"/>
            <a:headEnd type="triangle"/>
            <a:tailEnd type="triangle"/>
          </a:ln>
        </p:spPr>
        <p:style>
          <a:lnRef idx="0">
            <a:schemeClr val="accent1"/>
          </a:lnRef>
          <a:fillRef idx="1">
            <a:schemeClr val="accent1"/>
          </a:fillRef>
          <a:effectRef idx="0">
            <a:schemeClr val="accent1"/>
          </a:effectRef>
          <a:fontRef idx="minor">
            <a:schemeClr val="lt1"/>
          </a:fontRef>
        </p:style>
      </p:cxnSp>
      <p:cxnSp>
        <p:nvCxnSpPr>
          <p:cNvPr id="8" name="Connector 8"/>
          <p:cNvCxnSpPr/>
          <p:nvPr/>
        </p:nvCxnSpPr>
        <p:spPr>
          <a:xfrm>
            <a:off x="4684480" y="3999665"/>
            <a:ext cx="3072335" cy="0"/>
          </a:xfrm>
          <a:prstGeom prst="line">
            <a:avLst/>
          </a:prstGeom>
          <a:ln w="9525">
            <a:solidFill>
              <a:schemeClr val="accent1"/>
            </a:solidFill>
            <a:prstDash val="solid"/>
            <a:headEnd type="triangle"/>
            <a:tailEnd type="triangle"/>
          </a:ln>
        </p:spPr>
        <p:style>
          <a:lnRef idx="0">
            <a:schemeClr val="accent1"/>
          </a:lnRef>
          <a:fillRef idx="1">
            <a:schemeClr val="accent1"/>
          </a:fillRef>
          <a:effectRef idx="0">
            <a:schemeClr val="accent1"/>
          </a:effectRef>
          <a:fontRef idx="minor">
            <a:schemeClr val="lt1"/>
          </a:fontRef>
        </p:style>
      </p:cxnSp>
      <p:sp>
        <p:nvSpPr>
          <p:cNvPr id="9" name="AutoShape 9"/>
          <p:cNvSpPr/>
          <p:nvPr/>
        </p:nvSpPr>
        <p:spPr>
          <a:xfrm>
            <a:off x="6589461" y="1454724"/>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endParaRPr/>
          </a:p>
        </p:txBody>
      </p:sp>
      <p:sp>
        <p:nvSpPr>
          <p:cNvPr id="10" name="TextBox 10"/>
          <p:cNvSpPr txBox="1"/>
          <p:nvPr/>
        </p:nvSpPr>
        <p:spPr>
          <a:xfrm>
            <a:off x="6638230" y="194292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工学结合</a:t>
            </a:r>
          </a:p>
        </p:txBody>
      </p:sp>
      <p:sp>
        <p:nvSpPr>
          <p:cNvPr id="11" name="TextBox 11"/>
          <p:cNvSpPr txBox="1"/>
          <p:nvPr/>
        </p:nvSpPr>
        <p:spPr>
          <a:xfrm>
            <a:off x="6945860" y="2413457"/>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将理论学习与实践操作相结合，让学生在实践中掌握专业知识和技能。</a:t>
            </a:r>
          </a:p>
        </p:txBody>
      </p:sp>
      <p:sp>
        <p:nvSpPr>
          <p:cNvPr id="12" name="AutoShape 12"/>
          <p:cNvSpPr/>
          <p:nvPr/>
        </p:nvSpPr>
        <p:spPr>
          <a:xfrm rot="2700000">
            <a:off x="8510482" y="1059265"/>
            <a:ext cx="790918" cy="790918"/>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1218874" y="4270883"/>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endParaRPr/>
          </a:p>
        </p:txBody>
      </p:sp>
      <p:sp>
        <p:nvSpPr>
          <p:cNvPr id="14" name="TextBox 14"/>
          <p:cNvSpPr txBox="1"/>
          <p:nvPr/>
        </p:nvSpPr>
        <p:spPr>
          <a:xfrm>
            <a:off x="1267642" y="4759081"/>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校企合作</a:t>
            </a:r>
          </a:p>
        </p:txBody>
      </p:sp>
      <p:sp>
        <p:nvSpPr>
          <p:cNvPr id="15" name="TextBox 15"/>
          <p:cNvSpPr txBox="1"/>
          <p:nvPr/>
        </p:nvSpPr>
        <p:spPr>
          <a:xfrm>
            <a:off x="1575272" y="5229616"/>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加强学校与企业之间的合作，共同制定人才培养方案和教学计划。</a:t>
            </a:r>
          </a:p>
        </p:txBody>
      </p:sp>
      <p:sp>
        <p:nvSpPr>
          <p:cNvPr id="16" name="AutoShape 16"/>
          <p:cNvSpPr/>
          <p:nvPr/>
        </p:nvSpPr>
        <p:spPr>
          <a:xfrm rot="2700000">
            <a:off x="3139895" y="3875423"/>
            <a:ext cx="790918" cy="790918"/>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6589461" y="4270883"/>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endParaRPr/>
          </a:p>
        </p:txBody>
      </p:sp>
      <p:sp>
        <p:nvSpPr>
          <p:cNvPr id="18" name="TextBox 18"/>
          <p:cNvSpPr txBox="1"/>
          <p:nvPr/>
        </p:nvSpPr>
        <p:spPr>
          <a:xfrm>
            <a:off x="6638230" y="4759081"/>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学生主体</a:t>
            </a:r>
          </a:p>
        </p:txBody>
      </p:sp>
      <p:sp>
        <p:nvSpPr>
          <p:cNvPr id="19" name="TextBox 19"/>
          <p:cNvSpPr txBox="1"/>
          <p:nvPr/>
        </p:nvSpPr>
        <p:spPr>
          <a:xfrm>
            <a:off x="6945860" y="5229616"/>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充分发挥学生的主体作用，注重培养学生的自主学习能力和创新精神。</a:t>
            </a:r>
          </a:p>
        </p:txBody>
      </p:sp>
      <p:sp>
        <p:nvSpPr>
          <p:cNvPr id="20" name="AutoShape 20"/>
          <p:cNvSpPr/>
          <p:nvPr/>
        </p:nvSpPr>
        <p:spPr>
          <a:xfrm rot="2700000">
            <a:off x="8510482" y="3875423"/>
            <a:ext cx="790918" cy="790918"/>
          </a:xfrm>
          <a:prstGeom prst="roundRect">
            <a:avLst>
              <a:gd name="adj" fmla="val 1666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Freeform 21"/>
          <p:cNvSpPr/>
          <p:nvPr/>
        </p:nvSpPr>
        <p:spPr>
          <a:xfrm>
            <a:off x="8672065" y="1195698"/>
            <a:ext cx="492903" cy="492903"/>
          </a:xfrm>
          <a:custGeom>
            <a:rect l="l" t="t" r="r" b="b"/>
            <a:pathLst>
              <a:path w="304800" h="304800">
                <a:moveTo>
                  <a:pt x="264633" y="75590"/>
                </a:moveTo>
                <a:cubicBezTo>
                  <a:pt x="273768" y="97622"/>
                  <a:pt x="269415" y="123920"/>
                  <a:pt x="251498" y="141837"/>
                </a:cubicBezTo>
                <a:cubicBezTo>
                  <a:pt x="231772" y="161563"/>
                  <a:pt x="201959" y="164649"/>
                  <a:pt x="178784" y="151571"/>
                </a:cubicBezTo>
                <a:lnTo>
                  <a:pt x="162030" y="169869"/>
                </a:lnTo>
                <a:lnTo>
                  <a:pt x="173984" y="181870"/>
                </a:lnTo>
                <a:lnTo>
                  <a:pt x="181127" y="174727"/>
                </a:lnTo>
                <a:cubicBezTo>
                  <a:pt x="184775" y="171069"/>
                  <a:pt x="190700" y="171069"/>
                  <a:pt x="194348" y="174727"/>
                </a:cubicBezTo>
                <a:lnTo>
                  <a:pt x="252279" y="233248"/>
                </a:lnTo>
                <a:cubicBezTo>
                  <a:pt x="255937" y="236896"/>
                  <a:pt x="255937" y="242821"/>
                  <a:pt x="252279" y="246469"/>
                </a:cubicBezTo>
                <a:lnTo>
                  <a:pt x="225838" y="272910"/>
                </a:lnTo>
                <a:cubicBezTo>
                  <a:pt x="222190" y="276568"/>
                  <a:pt x="216265" y="276568"/>
                  <a:pt x="212617" y="272910"/>
                </a:cubicBezTo>
                <a:lnTo>
                  <a:pt x="154686" y="214389"/>
                </a:lnTo>
                <a:cubicBezTo>
                  <a:pt x="151028" y="210741"/>
                  <a:pt x="151028" y="204816"/>
                  <a:pt x="154686" y="201168"/>
                </a:cubicBezTo>
                <a:lnTo>
                  <a:pt x="161211" y="194643"/>
                </a:lnTo>
                <a:lnTo>
                  <a:pt x="149819" y="183223"/>
                </a:lnTo>
                <a:lnTo>
                  <a:pt x="69704" y="270748"/>
                </a:lnTo>
                <a:cubicBezTo>
                  <a:pt x="62398" y="278054"/>
                  <a:pt x="50559" y="278054"/>
                  <a:pt x="43263" y="270748"/>
                </a:cubicBezTo>
                <a:lnTo>
                  <a:pt x="36652" y="264138"/>
                </a:lnTo>
                <a:cubicBezTo>
                  <a:pt x="29347" y="256832"/>
                  <a:pt x="29347" y="244993"/>
                  <a:pt x="36652" y="237696"/>
                </a:cubicBezTo>
                <a:lnTo>
                  <a:pt x="127921" y="161258"/>
                </a:lnTo>
                <a:lnTo>
                  <a:pt x="67304" y="100479"/>
                </a:lnTo>
                <a:lnTo>
                  <a:pt x="48158" y="100470"/>
                </a:lnTo>
                <a:lnTo>
                  <a:pt x="26003" y="64846"/>
                </a:lnTo>
                <a:lnTo>
                  <a:pt x="43834" y="46987"/>
                </a:lnTo>
                <a:lnTo>
                  <a:pt x="80267" y="69285"/>
                </a:lnTo>
                <a:lnTo>
                  <a:pt x="80505" y="88030"/>
                </a:lnTo>
                <a:lnTo>
                  <a:pt x="141827" y="149590"/>
                </a:lnTo>
                <a:lnTo>
                  <a:pt x="159668" y="134655"/>
                </a:lnTo>
                <a:cubicBezTo>
                  <a:pt x="142227" y="110881"/>
                  <a:pt x="144047" y="77391"/>
                  <a:pt x="165535" y="55902"/>
                </a:cubicBezTo>
                <a:cubicBezTo>
                  <a:pt x="183366" y="38071"/>
                  <a:pt x="209521" y="33642"/>
                  <a:pt x="231496" y="42605"/>
                </a:cubicBezTo>
                <a:lnTo>
                  <a:pt x="192215" y="81344"/>
                </a:lnTo>
                <a:lnTo>
                  <a:pt x="225276" y="114405"/>
                </a:lnTo>
                <a:lnTo>
                  <a:pt x="264633" y="75590"/>
                </a:lnTo>
                <a:close/>
                <a:moveTo>
                  <a:pt x="58579" y="247021"/>
                </a:moveTo>
                <a:cubicBezTo>
                  <a:pt x="54931" y="243373"/>
                  <a:pt x="49016" y="243373"/>
                  <a:pt x="45358" y="247021"/>
                </a:cubicBezTo>
                <a:cubicBezTo>
                  <a:pt x="41700" y="250679"/>
                  <a:pt x="41700" y="256594"/>
                  <a:pt x="45358" y="260252"/>
                </a:cubicBezTo>
                <a:cubicBezTo>
                  <a:pt x="49016" y="263900"/>
                  <a:pt x="54931" y="263900"/>
                  <a:pt x="58579" y="260252"/>
                </a:cubicBezTo>
                <a:cubicBezTo>
                  <a:pt x="62236" y="256584"/>
                  <a:pt x="62236" y="250669"/>
                  <a:pt x="58579" y="24702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Freeform 22"/>
          <p:cNvSpPr/>
          <p:nvPr/>
        </p:nvSpPr>
        <p:spPr>
          <a:xfrm>
            <a:off x="3297145" y="4016916"/>
            <a:ext cx="476417" cy="476417"/>
          </a:xfrm>
          <a:custGeom>
            <a:rect l="l" t="t" r="r" b="b"/>
            <a:pathLst>
              <a:path w="304800" h="304800">
                <a:moveTo>
                  <a:pt x="213360" y="76200"/>
                </a:moveTo>
                <a:lnTo>
                  <a:pt x="243840" y="76200"/>
                </a:lnTo>
                <a:lnTo>
                  <a:pt x="243840" y="289560"/>
                </a:lnTo>
                <a:lnTo>
                  <a:pt x="60960" y="289560"/>
                </a:lnTo>
                <a:lnTo>
                  <a:pt x="60960" y="76200"/>
                </a:lnTo>
                <a:lnTo>
                  <a:pt x="91440" y="76200"/>
                </a:lnTo>
                <a:lnTo>
                  <a:pt x="91440" y="60960"/>
                </a:lnTo>
                <a:cubicBezTo>
                  <a:pt x="91440" y="44129"/>
                  <a:pt x="105089" y="30480"/>
                  <a:pt x="121920" y="30480"/>
                </a:cubicBezTo>
                <a:lnTo>
                  <a:pt x="121920" y="30480"/>
                </a:lnTo>
                <a:lnTo>
                  <a:pt x="182880" y="30480"/>
                </a:lnTo>
                <a:cubicBezTo>
                  <a:pt x="199711" y="30480"/>
                  <a:pt x="213360" y="44129"/>
                  <a:pt x="213360" y="60960"/>
                </a:cubicBezTo>
                <a:lnTo>
                  <a:pt x="213360" y="60960"/>
                </a:lnTo>
                <a:lnTo>
                  <a:pt x="213360" y="76200"/>
                </a:lnTo>
                <a:close/>
                <a:moveTo>
                  <a:pt x="259080" y="76200"/>
                </a:moveTo>
                <a:lnTo>
                  <a:pt x="274320" y="76200"/>
                </a:lnTo>
                <a:cubicBezTo>
                  <a:pt x="291151" y="76200"/>
                  <a:pt x="304800" y="89849"/>
                  <a:pt x="304800" y="106680"/>
                </a:cubicBezTo>
                <a:lnTo>
                  <a:pt x="304800" y="106680"/>
                </a:lnTo>
                <a:lnTo>
                  <a:pt x="304800" y="259080"/>
                </a:lnTo>
                <a:cubicBezTo>
                  <a:pt x="304800" y="275911"/>
                  <a:pt x="291151" y="289560"/>
                  <a:pt x="274320" y="289560"/>
                </a:cubicBezTo>
                <a:lnTo>
                  <a:pt x="274320" y="289560"/>
                </a:lnTo>
                <a:lnTo>
                  <a:pt x="259080" y="289560"/>
                </a:lnTo>
                <a:lnTo>
                  <a:pt x="259080" y="76200"/>
                </a:lnTo>
                <a:close/>
                <a:moveTo>
                  <a:pt x="45720" y="76200"/>
                </a:moveTo>
                <a:lnTo>
                  <a:pt x="45720" y="289560"/>
                </a:lnTo>
                <a:lnTo>
                  <a:pt x="30480" y="289560"/>
                </a:lnTo>
                <a:cubicBezTo>
                  <a:pt x="13649" y="289560"/>
                  <a:pt x="0" y="275911"/>
                  <a:pt x="0" y="259080"/>
                </a:cubicBezTo>
                <a:lnTo>
                  <a:pt x="0" y="259080"/>
                </a:lnTo>
                <a:lnTo>
                  <a:pt x="0" y="106680"/>
                </a:lnTo>
                <a:cubicBezTo>
                  <a:pt x="0" y="89916"/>
                  <a:pt x="13716" y="76200"/>
                  <a:pt x="30480" y="76200"/>
                </a:cubicBezTo>
                <a:lnTo>
                  <a:pt x="45720" y="76200"/>
                </a:lnTo>
                <a:close/>
                <a:moveTo>
                  <a:pt x="121920" y="60960"/>
                </a:moveTo>
                <a:lnTo>
                  <a:pt x="121920" y="76200"/>
                </a:lnTo>
                <a:lnTo>
                  <a:pt x="182880" y="76200"/>
                </a:lnTo>
                <a:lnTo>
                  <a:pt x="182880" y="60960"/>
                </a:lnTo>
                <a:lnTo>
                  <a:pt x="12192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Freeform 23"/>
          <p:cNvSpPr/>
          <p:nvPr/>
        </p:nvSpPr>
        <p:spPr>
          <a:xfrm>
            <a:off x="8651974" y="4016916"/>
            <a:ext cx="507934" cy="507934"/>
          </a:xfrm>
          <a:custGeom>
            <a:rect l="l" t="t" r="r" b="b"/>
            <a:pathLst>
              <a:path w="304800" h="304800">
                <a:moveTo>
                  <a:pt x="261518" y="97841"/>
                </a:moveTo>
                <a:cubicBezTo>
                  <a:pt x="249460" y="74143"/>
                  <a:pt x="230657" y="55340"/>
                  <a:pt x="207655" y="43605"/>
                </a:cubicBezTo>
                <a:lnTo>
                  <a:pt x="206959" y="43282"/>
                </a:lnTo>
                <a:lnTo>
                  <a:pt x="186538" y="84277"/>
                </a:lnTo>
                <a:cubicBezTo>
                  <a:pt x="201292" y="91802"/>
                  <a:pt x="212998" y="103508"/>
                  <a:pt x="220323" y="117834"/>
                </a:cubicBezTo>
                <a:lnTo>
                  <a:pt x="220523" y="118262"/>
                </a:lnTo>
                <a:lnTo>
                  <a:pt x="261518" y="97841"/>
                </a:lnTo>
                <a:close/>
                <a:moveTo>
                  <a:pt x="261518" y="206959"/>
                </a:moveTo>
                <a:lnTo>
                  <a:pt x="220523" y="186538"/>
                </a:lnTo>
                <a:cubicBezTo>
                  <a:pt x="212998" y="201292"/>
                  <a:pt x="201292" y="212998"/>
                  <a:pt x="186966" y="220323"/>
                </a:cubicBezTo>
                <a:lnTo>
                  <a:pt x="186538" y="220523"/>
                </a:lnTo>
                <a:lnTo>
                  <a:pt x="206959" y="261518"/>
                </a:lnTo>
                <a:cubicBezTo>
                  <a:pt x="230657" y="249460"/>
                  <a:pt x="249460" y="230657"/>
                  <a:pt x="261195" y="207655"/>
                </a:cubicBezTo>
                <a:lnTo>
                  <a:pt x="261518" y="206959"/>
                </a:lnTo>
                <a:close/>
                <a:moveTo>
                  <a:pt x="97841" y="43282"/>
                </a:moveTo>
                <a:cubicBezTo>
                  <a:pt x="74143" y="55340"/>
                  <a:pt x="55340" y="74143"/>
                  <a:pt x="43605" y="97145"/>
                </a:cubicBezTo>
                <a:lnTo>
                  <a:pt x="43282" y="97841"/>
                </a:lnTo>
                <a:lnTo>
                  <a:pt x="84277" y="118262"/>
                </a:lnTo>
                <a:cubicBezTo>
                  <a:pt x="91802" y="103508"/>
                  <a:pt x="103508" y="91802"/>
                  <a:pt x="117834" y="84477"/>
                </a:cubicBezTo>
                <a:lnTo>
                  <a:pt x="118262" y="84277"/>
                </a:lnTo>
                <a:lnTo>
                  <a:pt x="97841" y="43282"/>
                </a:lnTo>
                <a:close/>
                <a:moveTo>
                  <a:pt x="43282" y="206959"/>
                </a:moveTo>
                <a:cubicBezTo>
                  <a:pt x="55340" y="230657"/>
                  <a:pt x="74143" y="249460"/>
                  <a:pt x="97145" y="261195"/>
                </a:cubicBezTo>
                <a:lnTo>
                  <a:pt x="97841" y="261518"/>
                </a:lnTo>
                <a:lnTo>
                  <a:pt x="118262" y="220523"/>
                </a:lnTo>
                <a:cubicBezTo>
                  <a:pt x="103508" y="212998"/>
                  <a:pt x="91802" y="201292"/>
                  <a:pt x="84477" y="186966"/>
                </a:cubicBezTo>
                <a:lnTo>
                  <a:pt x="84277" y="186538"/>
                </a:lnTo>
                <a:lnTo>
                  <a:pt x="43282" y="206959"/>
                </a:lnTo>
                <a:close/>
                <a:moveTo>
                  <a:pt x="152400" y="304800"/>
                </a:moveTo>
                <a:cubicBezTo>
                  <a:pt x="68228" y="304800"/>
                  <a:pt x="0" y="236572"/>
                  <a:pt x="0" y="152400"/>
                </a:cubicBezTo>
                <a:cubicBezTo>
                  <a:pt x="0" y="68228"/>
                  <a:pt x="68228" y="0"/>
                  <a:pt x="152400" y="0"/>
                </a:cubicBezTo>
                <a:lnTo>
                  <a:pt x="152400" y="0"/>
                </a:lnTo>
                <a:cubicBezTo>
                  <a:pt x="236572" y="0"/>
                  <a:pt x="304800" y="68228"/>
                  <a:pt x="304800" y="152400"/>
                </a:cubicBezTo>
                <a:cubicBezTo>
                  <a:pt x="304800" y="236572"/>
                  <a:pt x="236572" y="304800"/>
                  <a:pt x="152400" y="304800"/>
                </a:cubicBezTo>
                <a:lnTo>
                  <a:pt x="152400" y="304800"/>
                </a:lnTo>
                <a:close/>
                <a:moveTo>
                  <a:pt x="152400" y="198120"/>
                </a:moveTo>
                <a:cubicBezTo>
                  <a:pt x="177651" y="198120"/>
                  <a:pt x="198120" y="177651"/>
                  <a:pt x="198120" y="152400"/>
                </a:cubicBezTo>
                <a:cubicBezTo>
                  <a:pt x="198120" y="127149"/>
                  <a:pt x="177651" y="106680"/>
                  <a:pt x="152400" y="106680"/>
                </a:cubicBezTo>
                <a:lnTo>
                  <a:pt x="152400" y="106680"/>
                </a:lnTo>
                <a:cubicBezTo>
                  <a:pt x="127149" y="106680"/>
                  <a:pt x="106680" y="127149"/>
                  <a:pt x="106680" y="152400"/>
                </a:cubicBezTo>
                <a:cubicBezTo>
                  <a:pt x="106680" y="177651"/>
                  <a:pt x="127149" y="198120"/>
                  <a:pt x="152400" y="198120"/>
                </a:cubicBezTo>
                <a:lnTo>
                  <a:pt x="152400" y="1981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构建原则与指导思想</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cxnSp>
        <p:nvCxnSpPr>
          <p:cNvPr id="2" name="Connector 2"/>
          <p:cNvCxnSpPr/>
          <p:nvPr/>
        </p:nvCxnSpPr>
        <p:spPr>
          <a:xfrm>
            <a:off x="2076105" y="2148223"/>
            <a:ext cx="9119960"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3" name="TextBox 3"/>
          <p:cNvSpPr txBox="1"/>
          <p:nvPr/>
        </p:nvSpPr>
        <p:spPr>
          <a:xfrm>
            <a:off x="2130122" y="1133367"/>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人才培养目标</a:t>
            </a:r>
          </a:p>
        </p:txBody>
      </p:sp>
      <p:sp>
        <p:nvSpPr>
          <p:cNvPr id="4" name="TextBox 4"/>
          <p:cNvSpPr txBox="1"/>
          <p:nvPr/>
        </p:nvSpPr>
        <p:spPr>
          <a:xfrm>
            <a:off x="2167265" y="1629392"/>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培养具有创新精神和实践能力的高素质技术技能人才，满足行业发展和市场需求。</a:t>
            </a:r>
          </a:p>
        </p:txBody>
      </p:sp>
      <p:sp>
        <p:nvSpPr>
          <p:cNvPr id="5" name="AutoShape 5"/>
          <p:cNvSpPr/>
          <p:nvPr/>
        </p:nvSpPr>
        <p:spPr>
          <a:xfrm rot="2700000">
            <a:off x="869478" y="1627599"/>
            <a:ext cx="1044352" cy="1044352"/>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Freeform 6"/>
          <p:cNvSpPr/>
          <p:nvPr/>
        </p:nvSpPr>
        <p:spPr>
          <a:xfrm>
            <a:off x="1106151" y="1893154"/>
            <a:ext cx="513241" cy="513241"/>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7" name="Connector 7"/>
          <p:cNvCxnSpPr/>
          <p:nvPr/>
        </p:nvCxnSpPr>
        <p:spPr>
          <a:xfrm>
            <a:off x="2454057" y="3429801"/>
            <a:ext cx="9119960"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8" name="TextBox 8"/>
          <p:cNvSpPr txBox="1"/>
          <p:nvPr/>
        </p:nvSpPr>
        <p:spPr>
          <a:xfrm>
            <a:off x="2508074" y="2414945"/>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教学改革任务</a:t>
            </a:r>
          </a:p>
        </p:txBody>
      </p:sp>
      <p:sp>
        <p:nvSpPr>
          <p:cNvPr id="9" name="TextBox 9"/>
          <p:cNvSpPr txBox="1"/>
          <p:nvPr/>
        </p:nvSpPr>
        <p:spPr>
          <a:xfrm>
            <a:off x="2545217" y="2910971"/>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推动教学内容、教学方法、教学手段等方面的改革，提高人才培养质量。</a:t>
            </a:r>
          </a:p>
        </p:txBody>
      </p:sp>
      <p:sp>
        <p:nvSpPr>
          <p:cNvPr id="10" name="AutoShape 10"/>
          <p:cNvSpPr/>
          <p:nvPr/>
        </p:nvSpPr>
        <p:spPr>
          <a:xfrm rot="2700000">
            <a:off x="1247430" y="2909177"/>
            <a:ext cx="1044352" cy="1044352"/>
          </a:xfrm>
          <a:prstGeom prst="teardrop">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11" name="Connector 11"/>
          <p:cNvCxnSpPr/>
          <p:nvPr/>
        </p:nvCxnSpPr>
        <p:spPr>
          <a:xfrm>
            <a:off x="2076105" y="4711380"/>
            <a:ext cx="9119960"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2130122" y="369652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师资队伍建设</a:t>
            </a:r>
          </a:p>
        </p:txBody>
      </p:sp>
      <p:sp>
        <p:nvSpPr>
          <p:cNvPr id="13" name="TextBox 13"/>
          <p:cNvSpPr txBox="1"/>
          <p:nvPr/>
        </p:nvSpPr>
        <p:spPr>
          <a:xfrm>
            <a:off x="2167265" y="4192549"/>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加强师资队伍建设，提高教师的专业素养和实践能力。</a:t>
            </a:r>
          </a:p>
        </p:txBody>
      </p:sp>
      <p:sp>
        <p:nvSpPr>
          <p:cNvPr id="14" name="AutoShape 14"/>
          <p:cNvSpPr/>
          <p:nvPr/>
        </p:nvSpPr>
        <p:spPr>
          <a:xfrm rot="2700000">
            <a:off x="869478" y="4190755"/>
            <a:ext cx="1044352" cy="1044352"/>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15" name="Connector 15"/>
          <p:cNvCxnSpPr/>
          <p:nvPr/>
        </p:nvCxnSpPr>
        <p:spPr>
          <a:xfrm>
            <a:off x="2454057" y="5992957"/>
            <a:ext cx="9119960"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6" name="TextBox 16"/>
          <p:cNvSpPr txBox="1"/>
          <p:nvPr/>
        </p:nvSpPr>
        <p:spPr>
          <a:xfrm>
            <a:off x="2508074" y="4978101"/>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实践基地建设</a:t>
            </a:r>
          </a:p>
        </p:txBody>
      </p:sp>
      <p:sp>
        <p:nvSpPr>
          <p:cNvPr id="17" name="TextBox 17"/>
          <p:cNvSpPr txBox="1"/>
          <p:nvPr/>
        </p:nvSpPr>
        <p:spPr>
          <a:xfrm>
            <a:off x="2545217" y="5474127"/>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加强实践基地建设，为学生提供良好的实践环境和条件。</a:t>
            </a:r>
          </a:p>
        </p:txBody>
      </p:sp>
      <p:sp>
        <p:nvSpPr>
          <p:cNvPr id="18" name="AutoShape 18"/>
          <p:cNvSpPr/>
          <p:nvPr/>
        </p:nvSpPr>
        <p:spPr>
          <a:xfrm rot="2700000">
            <a:off x="1247430" y="5472333"/>
            <a:ext cx="1044352" cy="1044352"/>
          </a:xfrm>
          <a:prstGeom prst="teardrop">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Freeform 19"/>
          <p:cNvSpPr/>
          <p:nvPr/>
        </p:nvSpPr>
        <p:spPr>
          <a:xfrm rot="-2700000">
            <a:off x="1437430" y="3136214"/>
            <a:ext cx="604615" cy="604615"/>
          </a:xfrm>
          <a:custGeom>
            <a:rect l="l" t="t" r="r" b="b"/>
            <a:pathLst>
              <a:path w="304800" h="304800">
                <a:moveTo>
                  <a:pt x="222609" y="281264"/>
                </a:moveTo>
                <a:cubicBezTo>
                  <a:pt x="222609" y="281264"/>
                  <a:pt x="225800" y="262099"/>
                  <a:pt x="206121" y="238696"/>
                </a:cubicBezTo>
                <a:cubicBezTo>
                  <a:pt x="225276" y="184966"/>
                  <a:pt x="227933" y="136036"/>
                  <a:pt x="227933" y="136036"/>
                </a:cubicBezTo>
                <a:cubicBezTo>
                  <a:pt x="227933" y="136036"/>
                  <a:pt x="267300" y="145085"/>
                  <a:pt x="267300" y="183909"/>
                </a:cubicBezTo>
                <a:cubicBezTo>
                  <a:pt x="267291" y="250403"/>
                  <a:pt x="222609" y="281264"/>
                  <a:pt x="222609" y="281264"/>
                </a:cubicBezTo>
                <a:close/>
                <a:moveTo>
                  <a:pt x="114100" y="257918"/>
                </a:moveTo>
                <a:cubicBezTo>
                  <a:pt x="114100" y="257918"/>
                  <a:pt x="87735" y="173307"/>
                  <a:pt x="87735" y="138208"/>
                </a:cubicBezTo>
                <a:cubicBezTo>
                  <a:pt x="87735" y="122415"/>
                  <a:pt x="89516" y="108366"/>
                  <a:pt x="92288" y="95612"/>
                </a:cubicBezTo>
                <a:lnTo>
                  <a:pt x="212398" y="95612"/>
                </a:lnTo>
                <a:cubicBezTo>
                  <a:pt x="215189" y="108375"/>
                  <a:pt x="216980" y="122434"/>
                  <a:pt x="216980" y="138217"/>
                </a:cubicBezTo>
                <a:cubicBezTo>
                  <a:pt x="216980" y="172784"/>
                  <a:pt x="190691" y="257918"/>
                  <a:pt x="190691" y="257918"/>
                </a:cubicBezTo>
                <a:lnTo>
                  <a:pt x="114100" y="257918"/>
                </a:lnTo>
                <a:close/>
                <a:moveTo>
                  <a:pt x="152305" y="114957"/>
                </a:moveTo>
                <a:cubicBezTo>
                  <a:pt x="138798" y="114957"/>
                  <a:pt x="127845" y="125911"/>
                  <a:pt x="127845" y="139427"/>
                </a:cubicBezTo>
                <a:cubicBezTo>
                  <a:pt x="127845" y="152933"/>
                  <a:pt x="138798" y="163897"/>
                  <a:pt x="152305" y="163897"/>
                </a:cubicBezTo>
                <a:cubicBezTo>
                  <a:pt x="165811" y="163897"/>
                  <a:pt x="176774" y="152943"/>
                  <a:pt x="176774" y="139427"/>
                </a:cubicBezTo>
                <a:cubicBezTo>
                  <a:pt x="176784" y="125911"/>
                  <a:pt x="165821" y="114957"/>
                  <a:pt x="152305" y="114957"/>
                </a:cubicBezTo>
                <a:close/>
                <a:moveTo>
                  <a:pt x="147047" y="5677"/>
                </a:moveTo>
                <a:lnTo>
                  <a:pt x="147047" y="-27642"/>
                </a:lnTo>
                <a:lnTo>
                  <a:pt x="156572" y="-27642"/>
                </a:lnTo>
                <a:lnTo>
                  <a:pt x="156572" y="4829"/>
                </a:lnTo>
                <a:cubicBezTo>
                  <a:pt x="167459" y="12754"/>
                  <a:pt x="196920" y="37957"/>
                  <a:pt x="210245" y="86506"/>
                </a:cubicBezTo>
                <a:lnTo>
                  <a:pt x="94421" y="86506"/>
                </a:lnTo>
                <a:cubicBezTo>
                  <a:pt x="107299" y="39291"/>
                  <a:pt x="135341" y="14364"/>
                  <a:pt x="147047" y="5677"/>
                </a:cubicBezTo>
                <a:close/>
                <a:moveTo>
                  <a:pt x="82191" y="281264"/>
                </a:moveTo>
                <a:cubicBezTo>
                  <a:pt x="82191" y="281264"/>
                  <a:pt x="37509" y="250403"/>
                  <a:pt x="37509" y="183909"/>
                </a:cubicBezTo>
                <a:cubicBezTo>
                  <a:pt x="37509" y="145085"/>
                  <a:pt x="76876" y="136036"/>
                  <a:pt x="76876" y="136036"/>
                </a:cubicBezTo>
                <a:cubicBezTo>
                  <a:pt x="76876" y="136036"/>
                  <a:pt x="79534" y="184966"/>
                  <a:pt x="98679" y="238697"/>
                </a:cubicBezTo>
                <a:cubicBezTo>
                  <a:pt x="78991" y="262109"/>
                  <a:pt x="82191" y="281264"/>
                  <a:pt x="82191" y="281264"/>
                </a:cubicBezTo>
                <a:close/>
                <a:moveTo>
                  <a:pt x="168507" y="286179"/>
                </a:moveTo>
                <a:lnTo>
                  <a:pt x="160525" y="278197"/>
                </a:lnTo>
                <a:lnTo>
                  <a:pt x="152019" y="304800"/>
                </a:lnTo>
                <a:lnTo>
                  <a:pt x="141903" y="278197"/>
                </a:lnTo>
                <a:lnTo>
                  <a:pt x="134988" y="292017"/>
                </a:lnTo>
                <a:lnTo>
                  <a:pt x="124873" y="267014"/>
                </a:lnTo>
                <a:lnTo>
                  <a:pt x="179661" y="267014"/>
                </a:lnTo>
                <a:lnTo>
                  <a:pt x="168507" y="28617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Freeform 20"/>
          <p:cNvSpPr/>
          <p:nvPr/>
        </p:nvSpPr>
        <p:spPr>
          <a:xfrm>
            <a:off x="1103936" y="4387558"/>
            <a:ext cx="575435" cy="575435"/>
          </a:xfrm>
          <a:custGeom>
            <a:rect l="l" t="t" r="r" b="b"/>
            <a:pathLst>
              <a:path w="304800" h="304800">
                <a:moveTo>
                  <a:pt x="304800" y="180975"/>
                </a:moveTo>
                <a:lnTo>
                  <a:pt x="247650" y="123825"/>
                </a:lnTo>
                <a:lnTo>
                  <a:pt x="247650" y="38100"/>
                </a:lnTo>
                <a:lnTo>
                  <a:pt x="209550" y="38100"/>
                </a:lnTo>
                <a:lnTo>
                  <a:pt x="209550" y="85725"/>
                </a:lnTo>
                <a:lnTo>
                  <a:pt x="152400" y="28575"/>
                </a:lnTo>
                <a:lnTo>
                  <a:pt x="0" y="180975"/>
                </a:lnTo>
                <a:lnTo>
                  <a:pt x="0" y="190500"/>
                </a:lnTo>
                <a:lnTo>
                  <a:pt x="38100" y="190500"/>
                </a:lnTo>
                <a:lnTo>
                  <a:pt x="38100" y="285750"/>
                </a:lnTo>
                <a:lnTo>
                  <a:pt x="133350" y="285750"/>
                </a:lnTo>
                <a:lnTo>
                  <a:pt x="133350" y="228600"/>
                </a:lnTo>
                <a:lnTo>
                  <a:pt x="171450" y="228600"/>
                </a:lnTo>
                <a:lnTo>
                  <a:pt x="171450" y="285750"/>
                </a:lnTo>
                <a:lnTo>
                  <a:pt x="266700" y="285750"/>
                </a:lnTo>
                <a:lnTo>
                  <a:pt x="266700" y="190500"/>
                </a:lnTo>
                <a:lnTo>
                  <a:pt x="304800" y="1905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Freeform 21"/>
          <p:cNvSpPr/>
          <p:nvPr/>
        </p:nvSpPr>
        <p:spPr>
          <a:xfrm>
            <a:off x="1532320" y="5719567"/>
            <a:ext cx="474573" cy="474573"/>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构建目标与任务</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539110" y="2088608"/>
            <a:ext cx="338630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构建以行业需求为导向的课程体系，注重理论与实践的结合。</a:t>
            </a:r>
          </a:p>
        </p:txBody>
      </p:sp>
      <p:sp>
        <p:nvSpPr>
          <p:cNvPr id="3" name="TextBox 3"/>
          <p:cNvSpPr txBox="1"/>
          <p:nvPr/>
        </p:nvSpPr>
        <p:spPr>
          <a:xfrm>
            <a:off x="539110" y="1679033"/>
            <a:ext cx="2409825" cy="428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875" b="1">
                <a:solidFill>
                  <a:schemeClr val="accent1">
                    <a:alpha val="100000"/>
                  </a:schemeClr>
                </a:solidFill>
                <a:latin typeface="Microsoft Yahei"/>
                <a:ea typeface="Microsoft Yahei"/>
                <a:cs typeface="Microsoft Yahei"/>
              </a:rPr>
              <a:t>课程体系建设</a:t>
            </a:r>
          </a:p>
        </p:txBody>
      </p:sp>
      <p:sp>
        <p:nvSpPr>
          <p:cNvPr id="4" name="AutoShape 4"/>
          <p:cNvSpPr/>
          <p:nvPr/>
        </p:nvSpPr>
        <p:spPr>
          <a:xfrm>
            <a:off x="4912196" y="1843297"/>
            <a:ext cx="1473877" cy="1300480"/>
          </a:xfrm>
          <a:prstGeom prst="triangle">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AutoShape 5"/>
          <p:cNvSpPr/>
          <p:nvPr/>
        </p:nvSpPr>
        <p:spPr>
          <a:xfrm rot="4275690">
            <a:off x="6489457" y="2982571"/>
            <a:ext cx="1473877" cy="1300480"/>
          </a:xfrm>
          <a:prstGeom prst="triangle">
            <a:avLst>
              <a:gd name="adj" fmla="val 500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AutoShape 6"/>
          <p:cNvSpPr/>
          <p:nvPr/>
        </p:nvSpPr>
        <p:spPr>
          <a:xfrm rot="2700000" flipH="1">
            <a:off x="3730001" y="2945995"/>
            <a:ext cx="1473877" cy="1300480"/>
          </a:xfrm>
          <a:prstGeom prst="triangle">
            <a:avLst>
              <a:gd name="adj" fmla="val 500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AutoShape 7"/>
          <p:cNvSpPr/>
          <p:nvPr/>
        </p:nvSpPr>
        <p:spPr>
          <a:xfrm rot="-8546356" flipH="1">
            <a:off x="3967371" y="4880960"/>
            <a:ext cx="1473877" cy="1300480"/>
          </a:xfrm>
          <a:prstGeom prst="triangle">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AutoShape 8"/>
          <p:cNvSpPr/>
          <p:nvPr/>
        </p:nvSpPr>
        <p:spPr>
          <a:xfrm rot="8546493" flipH="1">
            <a:off x="5914885" y="4872729"/>
            <a:ext cx="1473877" cy="1300480"/>
          </a:xfrm>
          <a:prstGeom prst="triangle">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TextBox 9"/>
          <p:cNvSpPr txBox="1"/>
          <p:nvPr/>
        </p:nvSpPr>
        <p:spPr>
          <a:xfrm>
            <a:off x="539110" y="4666479"/>
            <a:ext cx="338631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建立完善的教学质量保障体系，包括教学督导、学生评教、教师互评等。</a:t>
            </a:r>
          </a:p>
        </p:txBody>
      </p:sp>
      <p:sp>
        <p:nvSpPr>
          <p:cNvPr id="10" name="TextBox 10"/>
          <p:cNvSpPr txBox="1"/>
          <p:nvPr/>
        </p:nvSpPr>
        <p:spPr>
          <a:xfrm>
            <a:off x="539110" y="4256904"/>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教学质量保障</a:t>
            </a:r>
          </a:p>
        </p:txBody>
      </p:sp>
      <p:sp>
        <p:nvSpPr>
          <p:cNvPr id="11" name="TextBox 11"/>
          <p:cNvSpPr txBox="1"/>
          <p:nvPr/>
        </p:nvSpPr>
        <p:spPr>
          <a:xfrm>
            <a:off x="6201617" y="1625514"/>
            <a:ext cx="3418981"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加强实践教学环节，包括实验、实训、课程设计、毕业设计等。</a:t>
            </a:r>
          </a:p>
        </p:txBody>
      </p:sp>
      <p:sp>
        <p:nvSpPr>
          <p:cNvPr id="12" name="TextBox 12"/>
          <p:cNvSpPr txBox="1"/>
          <p:nvPr/>
        </p:nvSpPr>
        <p:spPr>
          <a:xfrm>
            <a:off x="6201617" y="1268111"/>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实践教学环节</a:t>
            </a:r>
          </a:p>
        </p:txBody>
      </p:sp>
      <p:sp>
        <p:nvSpPr>
          <p:cNvPr id="13" name="TextBox 13"/>
          <p:cNvSpPr txBox="1"/>
          <p:nvPr/>
        </p:nvSpPr>
        <p:spPr>
          <a:xfrm>
            <a:off x="8237407" y="3376213"/>
            <a:ext cx="3410419"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建立校企合作机制，包括共同制定人才培养方案、共建实践基地、共享资源等。</a:t>
            </a:r>
          </a:p>
        </p:txBody>
      </p:sp>
      <p:sp>
        <p:nvSpPr>
          <p:cNvPr id="14" name="TextBox 14"/>
          <p:cNvSpPr txBox="1"/>
          <p:nvPr/>
        </p:nvSpPr>
        <p:spPr>
          <a:xfrm>
            <a:off x="8237407" y="3050744"/>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校企合作机制</a:t>
            </a:r>
          </a:p>
        </p:txBody>
      </p:sp>
      <p:sp>
        <p:nvSpPr>
          <p:cNvPr id="15" name="TextBox 15"/>
          <p:cNvSpPr txBox="1"/>
          <p:nvPr/>
        </p:nvSpPr>
        <p:spPr>
          <a:xfrm>
            <a:off x="7268208" y="5464523"/>
            <a:ext cx="3434524"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采取多种措施加强师资队伍建设，包括引进优秀人才、加强教师培训、鼓励教师参与企业实践等。</a:t>
            </a:r>
          </a:p>
        </p:txBody>
      </p:sp>
      <p:sp>
        <p:nvSpPr>
          <p:cNvPr id="16" name="TextBox 16"/>
          <p:cNvSpPr txBox="1"/>
          <p:nvPr/>
        </p:nvSpPr>
        <p:spPr>
          <a:xfrm>
            <a:off x="7268208" y="5054948"/>
            <a:ext cx="2409825" cy="4381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950" b="1">
                <a:solidFill>
                  <a:schemeClr val="accent1">
                    <a:alpha val="100000"/>
                  </a:schemeClr>
                </a:solidFill>
                <a:latin typeface="Microsoft Yahei"/>
                <a:ea typeface="Microsoft Yahei"/>
                <a:cs typeface="Microsoft Yahei"/>
              </a:rPr>
              <a:t>师资队伍建设</a:t>
            </a:r>
          </a:p>
        </p:txBody>
      </p:sp>
      <p:sp>
        <p:nvSpPr>
          <p:cNvPr id="17" name="TextBox 17"/>
          <p:cNvSpPr txBox="1"/>
          <p:nvPr/>
        </p:nvSpPr>
        <p:spPr>
          <a:xfrm>
            <a:off x="5254897" y="2293598"/>
            <a:ext cx="1232768" cy="6435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3450" b="1">
                <a:solidFill>
                  <a:srgbClr val="FFFFFF">
                    <a:alpha val="100000"/>
                  </a:srgbClr>
                </a:solidFill>
                <a:latin typeface="Microsoft Yahei"/>
                <a:ea typeface="Microsoft Yahei"/>
                <a:cs typeface="Microsoft Yahei"/>
              </a:rPr>
              <a:t>02</a:t>
            </a:r>
          </a:p>
        </p:txBody>
      </p:sp>
      <p:sp>
        <p:nvSpPr>
          <p:cNvPr id="18" name="TextBox 18"/>
          <p:cNvSpPr txBox="1"/>
          <p:nvPr/>
        </p:nvSpPr>
        <p:spPr>
          <a:xfrm>
            <a:off x="3925415" y="3408550"/>
            <a:ext cx="1232768" cy="6435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3450" b="1">
                <a:solidFill>
                  <a:srgbClr val="FFFFFF">
                    <a:alpha val="100000"/>
                  </a:srgbClr>
                </a:solidFill>
                <a:latin typeface="Microsoft Yahei"/>
                <a:ea typeface="Microsoft Yahei"/>
                <a:cs typeface="Microsoft Yahei"/>
              </a:rPr>
              <a:t>01</a:t>
            </a:r>
          </a:p>
        </p:txBody>
      </p:sp>
      <p:sp>
        <p:nvSpPr>
          <p:cNvPr id="19" name="TextBox 19"/>
          <p:cNvSpPr txBox="1"/>
          <p:nvPr/>
        </p:nvSpPr>
        <p:spPr>
          <a:xfrm>
            <a:off x="6651824" y="3377086"/>
            <a:ext cx="1232768" cy="6435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3450" b="1">
                <a:solidFill>
                  <a:srgbClr val="FFFFFF">
                    <a:alpha val="100000"/>
                  </a:srgbClr>
                </a:solidFill>
                <a:latin typeface="Microsoft Yahei"/>
                <a:ea typeface="Microsoft Yahei"/>
                <a:cs typeface="Microsoft Yahei"/>
              </a:rPr>
              <a:t>03</a:t>
            </a:r>
          </a:p>
        </p:txBody>
      </p:sp>
      <p:sp>
        <p:nvSpPr>
          <p:cNvPr id="20" name="TextBox 20"/>
          <p:cNvSpPr txBox="1"/>
          <p:nvPr/>
        </p:nvSpPr>
        <p:spPr>
          <a:xfrm>
            <a:off x="6069918" y="5038167"/>
            <a:ext cx="1232768" cy="6435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3450" b="1">
                <a:solidFill>
                  <a:srgbClr val="FFFFFF">
                    <a:alpha val="100000"/>
                  </a:srgbClr>
                </a:solidFill>
                <a:latin typeface="Microsoft Yahei"/>
                <a:ea typeface="Microsoft Yahei"/>
                <a:cs typeface="Microsoft Yahei"/>
              </a:rPr>
              <a:t>04</a:t>
            </a:r>
          </a:p>
        </p:txBody>
      </p:sp>
      <p:sp>
        <p:nvSpPr>
          <p:cNvPr id="21" name="TextBox 21"/>
          <p:cNvSpPr txBox="1"/>
          <p:nvPr/>
        </p:nvSpPr>
        <p:spPr>
          <a:xfrm>
            <a:off x="4466940" y="5038167"/>
            <a:ext cx="1232768" cy="6435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3450" b="1">
                <a:solidFill>
                  <a:srgbClr val="FFFFFF">
                    <a:alpha val="100000"/>
                  </a:srgbClr>
                </a:solidFill>
                <a:latin typeface="Microsoft Yahei"/>
                <a:ea typeface="Microsoft Yahei"/>
                <a:cs typeface="Microsoft Yahei"/>
              </a:rPr>
              <a:t>05</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构建内容与措施</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https://d.book118.com/336125020014010044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6F0"/>
      </a:lt1>
      <a:dk2>
        <a:srgbClr val="380E00"/>
      </a:dk2>
      <a:lt2>
        <a:srgbClr val="FFFFFF"/>
      </a:lt2>
      <a:accent1>
        <a:srgbClr val="EB554D"/>
      </a:accent1>
      <a:accent2>
        <a:srgbClr val="F35735"/>
      </a:accent2>
      <a:accent3>
        <a:srgbClr val="CB3600"/>
      </a:accent3>
      <a:accent4>
        <a:srgbClr val="F25E96"/>
      </a:accent4>
      <a:accent5>
        <a:srgbClr val="FF7185"/>
      </a:accent5>
      <a:accent6>
        <a:srgbClr val="F6C462"/>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108</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2024-09-12T06:48:07.739</cp:lastPrinted>
  <dcterms:created xsi:type="dcterms:W3CDTF">2024-09-11T22:48:07Z</dcterms:created>
  <dcterms:modified xsi:type="dcterms:W3CDTF">2024-09-11T22:48:09Z</dcterms:modified>
</cp:coreProperties>
</file>