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E4DD9D-52FF-4232-AAA1-E6F2FEC6A2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A1F220-5206-47B7-B6F3-000BE389E1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F4C339-38CC-4585-9EDD-9E58C3ACE7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86C3EB-DAE3-4881-AE3B-A8E207FC04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48361D-933C-48BA-BA42-334D33A917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4FF253-D828-4812-B456-F9F752FDE1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2188FB-BF62-4E07-A597-E093D5BAD5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AC86C9-1B73-494F-A975-C8E2D6FAC8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3E5C09-56CA-4536-8821-74BC9534F1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E3C49C-A439-4184-BA7F-B11D3F89C4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D5C310-2CB6-4043-BC4B-93B2BEAF1B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613502001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alpha val="100000"/>
                  </a:schemeClr>
                </a:solidFill>
                <a:latin typeface="Microsoft Yahei"/>
                <a:ea typeface="Microsoft Yahei"/>
                <a:cs typeface="Microsoft Yahei"/>
              </a:rPr>
              <a:t>《工作流管理技术》ppt课件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工作流管理概述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工作流管理系统</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工作流模型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工作流控制语言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工作流管理系统的应用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工作流管理技术的发展趋势与挑战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工作流管理概述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工作流是一种对业务过程进行建模、分析和优化的技术，旨在实现业务过程的自动化和高效管理。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作流是一种技术和管理方法，通过对实际业务过程进行抽象和建模，形成可以被计算机理解和执行的工作流模型。工作流模型描述了各个任务之间的关系以及任务执行的顺序，从而实现了对业务过程的自动化和高效管理。</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工作流定义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工作流在现代企业中具有重要意义，可以提高企业的运营效率、降低成本、增强企业的竞争力。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企业规模的扩大和业务复杂性的增加，传统的管理方式已经无法满足企业的需求。工作流作为一种先进的管理技术，可以帮助企业实现对业务过程的全面掌控，提高企业的运营效率、降低成本、增强企业的竞争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工作流的重要性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工作流的历史与发展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工作流技术经历了从简单流程图到复杂流程建模的发展过程，未来将朝着智能化、云端化等方向发展。</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工作流技术自20世纪80年代诞生以来，经历了从简单流程图到复杂流程建模的发展过程。随着人工智能、大数据等技术的不断发展，工作流技术也在不断进步和完善。未来，工作流技术将朝着智能化、云端化等方向发展，为企业提供更加高效、智能的管理方式。</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工作流管理系统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定义</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工作流引擎是工作流管理系统的核心组件，负责流程的驱动、执行和管理。</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功能</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包括流程定义、流程实例化、任务分配、流程控制和日志记录等。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作用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工作流引擎是实现业务流程自动化的关键，能够提高工作效率，降低人为错误率。</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工作流引擎</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定义</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工作流设计工具是用于设计、创建和修改工作流程的工具。</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功能</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提供可视化的流程设计界面，支持各种流程控制元素和活动类型的绘制。</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作用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工作流设计工具简化了流程设计过程，降低了设计难度，提高了设计效率。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工作流设计工具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5933" r="5933"/>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工作流管理系统架构是指工作流管理系统的整体结构、组成和相互关系。</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包括集中式、分布式和联邦式三种架构模式。</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分类</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合理的架构能够提高系统的可扩展性、可靠性和性能。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作用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工作流管理系统架构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工作流管理系统与其他系统的集成是指将工作流管理系统与其他业务系统进行集成，实现数据和功能的共享与交互。</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方式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包括数据集成、应用集成和界面集成等。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作用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集成能够提高业务流程的自动化水平，提升企业整体运营效率。同时，集成也有助于打破信息孤岛，实现信息的共享与传递。</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工作流管理系统与其他系统的集成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工作流模型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流程模型是工作流的骨架，描述了工作流的逻辑结构和执行顺序。</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定义</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包括活动节点、决策节点、连接弧等，用于定义任务之间的关系和流转规则。</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内容</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流程模型是工作流管理系统的基础，用于指导业务流程的自动化执行。</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作用</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流程模型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27262" y="1849088"/>
            <a:ext cx="4496144" cy="565817"/>
            <a:chOff x="5527262" y="1849088"/>
            <a:chExt cx="4496144" cy="565817"/>
          </a:xfrm>
        </p:grpSpPr>
        <p:sp>
          <p:nvSpPr>
            <p:cNvPr id="3" name="AutoShape 3"/>
            <p:cNvSpPr/>
            <p:nvPr/>
          </p:nvSpPr>
          <p:spPr>
            <a:xfrm>
              <a:off x="5527262" y="1849088"/>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1435703" y="1849088"/>
            <a:ext cx="3294412" cy="3432906"/>
            <a:chOff x="1435703" y="1849088"/>
            <a:chExt cx="3294412" cy="3432906"/>
          </a:xfrm>
        </p:grpSpPr>
        <p:sp>
          <p:nvSpPr>
            <p:cNvPr id="5" name="AutoShape 5"/>
            <p:cNvSpPr/>
            <p:nvPr/>
          </p:nvSpPr>
          <p:spPr>
            <a:xfrm>
              <a:off x="1435703" y="18490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10800000">
              <a:off x="1435703" y="19875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Freeform 7"/>
          <p:cNvSpPr/>
          <p:nvPr/>
        </p:nvSpPr>
        <p:spPr>
          <a:xfrm>
            <a:off x="2699099" y="32826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70599" y="1849088"/>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定义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组织模型</a:t>
              </a:r>
            </a:p>
          </p:txBody>
        </p:sp>
      </p:grpSp>
      <p:grpSp>
        <p:nvGrpSpPr>
          <p:cNvPr id="31" name="Group 31"/>
          <p:cNvGrpSpPr/>
          <p:nvPr/>
        </p:nvGrpSpPr>
        <p:grpSpPr>
          <a:xfrm>
            <a:off x="5527262" y="2424430"/>
            <a:ext cx="4496144" cy="820535"/>
            <a:chOff x="5527262" y="2424430"/>
            <a:chExt cx="4496144" cy="820535"/>
          </a:xfrm>
        </p:grpSpPr>
        <p:sp>
          <p:nvSpPr>
            <p:cNvPr id="32" name="TextBox 32"/>
            <p:cNvSpPr txBox="1"/>
            <p:nvPr/>
          </p:nvSpPr>
          <p:spPr>
            <a:xfrm>
              <a:off x="5527262" y="2424430"/>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组织模型描述了工作流中参与者的角色、职责和权限。</a:t>
              </a:r>
            </a:p>
          </p:txBody>
        </p:sp>
      </p:grpSp>
      <p:grpSp>
        <p:nvGrpSpPr>
          <p:cNvPr id="33" name="Group 33"/>
          <p:cNvGrpSpPr/>
          <p:nvPr/>
        </p:nvGrpSpPr>
        <p:grpSpPr>
          <a:xfrm>
            <a:off x="5527262" y="3282680"/>
            <a:ext cx="4496144" cy="565817"/>
            <a:chOff x="5527262" y="3282680"/>
            <a:chExt cx="4496144" cy="565817"/>
          </a:xfrm>
        </p:grpSpPr>
        <p:sp>
          <p:nvSpPr>
            <p:cNvPr id="34" name="AutoShape 34"/>
            <p:cNvSpPr/>
            <p:nvPr/>
          </p:nvSpPr>
          <p:spPr>
            <a:xfrm>
              <a:off x="5527262" y="3282680"/>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670599" y="3282680"/>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内容</a:t>
            </a:r>
          </a:p>
        </p:txBody>
      </p:sp>
      <p:grpSp>
        <p:nvGrpSpPr>
          <p:cNvPr id="36" name="Group 36"/>
          <p:cNvGrpSpPr/>
          <p:nvPr/>
        </p:nvGrpSpPr>
        <p:grpSpPr>
          <a:xfrm>
            <a:off x="5527262" y="3877072"/>
            <a:ext cx="4496144" cy="820535"/>
            <a:chOff x="5527262" y="3877072"/>
            <a:chExt cx="4496144" cy="820535"/>
          </a:xfrm>
        </p:grpSpPr>
        <p:sp>
          <p:nvSpPr>
            <p:cNvPr id="37" name="TextBox 37"/>
            <p:cNvSpPr txBox="1"/>
            <p:nvPr/>
          </p:nvSpPr>
          <p:spPr>
            <a:xfrm>
              <a:off x="5527262" y="387707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包括组织结构、角色分配、权限控制等，用于确定参与者在工作流中的地位和行为。</a:t>
              </a:r>
            </a:p>
          </p:txBody>
        </p:sp>
      </p:grpSp>
      <p:grpSp>
        <p:nvGrpSpPr>
          <p:cNvPr id="38" name="Group 38"/>
          <p:cNvGrpSpPr/>
          <p:nvPr/>
        </p:nvGrpSpPr>
        <p:grpSpPr>
          <a:xfrm>
            <a:off x="5527262" y="4771916"/>
            <a:ext cx="4496144" cy="565817"/>
            <a:chOff x="5527262" y="4771916"/>
            <a:chExt cx="4496144" cy="565817"/>
          </a:xfrm>
        </p:grpSpPr>
        <p:sp>
          <p:nvSpPr>
            <p:cNvPr id="39" name="AutoShape 39"/>
            <p:cNvSpPr/>
            <p:nvPr/>
          </p:nvSpPr>
          <p:spPr>
            <a:xfrm>
              <a:off x="5527262" y="4771916"/>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527262" y="5366307"/>
            <a:ext cx="4496144" cy="820535"/>
            <a:chOff x="5527262" y="5366307"/>
            <a:chExt cx="4496144" cy="820535"/>
          </a:xfrm>
        </p:grpSpPr>
        <p:sp>
          <p:nvSpPr>
            <p:cNvPr id="41" name="TextBox 41"/>
            <p:cNvSpPr txBox="1"/>
            <p:nvPr/>
          </p:nvSpPr>
          <p:spPr>
            <a:xfrm>
              <a:off x="5527262" y="536630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组织模型是实现工作流中任务分配和协作的基础，确保参与者能够按照预定的规则参与流程。</a:t>
              </a:r>
            </a:p>
          </p:txBody>
        </p:sp>
      </p:grpSp>
      <p:sp>
        <p:nvSpPr>
          <p:cNvPr id="42" name="TextBox 42"/>
          <p:cNvSpPr txBox="1"/>
          <p:nvPr/>
        </p:nvSpPr>
        <p:spPr>
          <a:xfrm>
            <a:off x="5688407" y="4771916"/>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作用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资源模型描述了工作流执行过程中所需的各种资源。</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定义</a:t>
            </a:r>
          </a:p>
        </p:txBody>
      </p:sp>
      <p:pic>
        <p:nvPicPr>
          <p:cNvPr id="5" name="Picture 5"/>
          <p:cNvPicPr>
            <a:picLocks noChangeAspect="1"/>
          </p:cNvPicPr>
          <p:nvPr/>
        </p:nvPicPr>
        <p:blipFill>
          <a:blip r:embed="rId2"/>
          <a:srcRect t="9058" b="9058"/>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包括硬件资源、软件资源、数据资源等，用于确定资源的配置和使用方式。</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内容</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资源模型是实现工作流资源优化配置的基础，确保工作流的高效执行。</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作用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资源模型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https://d.book118.com/336135020010010040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2024-09-06T04:55:07.062</cp:lastPrinted>
  <dcterms:created xsi:type="dcterms:W3CDTF">2024-09-05T20:55:07Z</dcterms:created>
  <dcterms:modified xsi:type="dcterms:W3CDTF">2024-09-05T20:55:09Z</dcterms:modified>
</cp:coreProperties>
</file>