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7826D6-1704-45A8-B0C3-326848AA1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EAA8A2-E697-4AF9-B22C-E142B22F3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072FC3-373C-4370-AF4E-F96588FAB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6FAE66-BAA4-4CE6-B93E-23D42E383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563068-982B-4C0D-9958-A28F53848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886127-80A5-4C03-9F54-F26CBCA87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95AD8D-3188-44F0-B596-F7CE93387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A5D52D-9D9E-41B3-A834-0E999A261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579C0C-E0D8-4C56-93EA-71A78BDF0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10B1E6-F608-4063-B776-400B22DE1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D09FB-EED4-4D80-89E8-44737E66A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15511513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生产运作管理体系介绍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生产运作管理体系概述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通过改进生产方式和管理模式，降低资源消耗和环境污染，推动企业实现可持续发展。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提升生产效率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通过优化生产流程、提高设备利用率、降低生产成本等方式，提升生产效率，满足市场需求。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建立完善的质量管理体系，确保产品质量符合标准，提升客户满意度。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生产计划管理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阐述生产计划的制定、调整和执行过程，以及生产进度控制和资源调配等方面的内容。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介绍质量方针、质量目标、质量控制和质量改进等方面的内容，以及质量管理体系的建立和运行过程。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采购与供应商管理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介绍采购计划的制定、供应商的选择和评估、采购合同的签订和执行等方面的内容。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生产运作管理体系概述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介绍生产运作管理体系的定义、构成和主要特点。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生产现场管理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描述生产现场的组织、协调和监控过程，包括生产布局、工艺流程、设备维护、物料管理等方面的内容。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阐述库存控制的原则、方法和技巧，包括库存分类、库存水平确定、库存周转等方面的内容。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生产运作管理体系概述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生产运作管理体系是企业为实现经营目标，对生产运作活动进行计划、组织、指挥、协调和控制的一系列管理活动的总称。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生产运作管理体系具有系统性、动态性、综合性、服务性和环境适应性等特点。它强调整体优化，注重动态平衡，追求最佳效益，并随着企业内外部环境的变化而不断调整和完善。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892" r="138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保证产品质量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促进企业创新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增强企业应变能力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生产运作管理体系的重要性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通过优化生产流程、合理配置资源、提高设备利用率等措施，降低生产成本，提高生产效率。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鼓励企业采用新技术、新工艺、新材料等创新手段，提高产品附加值和竞争力。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通过建立严格的质量管理体系，确保产品质量符合标准和客户要求，提高客户满意度。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使企业能够快速响应市场变化，调整生产策略，降低经营风险。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768485" y="3856609"/>
            <a:ext cx="1333631" cy="1748539"/>
          </a:xfrm>
          <a:custGeom>
            <a:rect l="l" t="t" r="r" b="b"/>
            <a:pathLst>
              <a:path w="110" h="145">
                <a:moveTo>
                  <a:pt x="26" y="3"/>
                </a:moveTo>
                <a:cubicBezTo>
                  <a:pt x="14" y="0"/>
                  <a:pt x="0" y="30"/>
                  <a:pt x="12" y="68"/>
                </a:cubicBezTo>
                <a:cubicBezTo>
                  <a:pt x="26" y="112"/>
                  <a:pt x="50" y="142"/>
                  <a:pt x="81" y="143"/>
                </a:cubicBezTo>
                <a:cubicBezTo>
                  <a:pt x="110" y="145"/>
                  <a:pt x="111" y="119"/>
                  <a:pt x="93" y="78"/>
                </a:cubicBezTo>
                <a:cubicBezTo>
                  <a:pt x="76" y="43"/>
                  <a:pt x="38" y="5"/>
                  <a:pt x="26" y="3"/>
                </a:cubicBezTo>
                <a:close/>
              </a:path>
            </a:pathLst>
          </a:cu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359093" y="3744415"/>
            <a:ext cx="1466995" cy="1157930"/>
          </a:xfrm>
          <a:custGeom>
            <a:rect l="l" t="t" r="r" b="b"/>
            <a:pathLst>
              <a:path w="122" h="96">
                <a:moveTo>
                  <a:pt x="2" y="5"/>
                </a:moveTo>
                <a:cubicBezTo>
                  <a:pt x="0" y="13"/>
                  <a:pt x="34" y="53"/>
                  <a:pt x="69" y="74"/>
                </a:cubicBezTo>
                <a:cubicBezTo>
                  <a:pt x="103" y="94"/>
                  <a:pt x="122" y="96"/>
                  <a:pt x="119" y="75"/>
                </a:cubicBezTo>
                <a:cubicBezTo>
                  <a:pt x="116" y="55"/>
                  <a:pt x="97" y="37"/>
                  <a:pt x="67" y="19"/>
                </a:cubicBezTo>
                <a:cubicBezTo>
                  <a:pt x="52" y="10"/>
                  <a:pt x="36" y="4"/>
                  <a:pt x="24" y="2"/>
                </a:cubicBezTo>
                <a:cubicBezTo>
                  <a:pt x="11" y="0"/>
                  <a:pt x="2" y="1"/>
                  <a:pt x="2" y="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205397" y="2290121"/>
            <a:ext cx="973763" cy="1049970"/>
          </a:xfrm>
          <a:custGeom>
            <a:rect l="l" t="t" r="r" b="b"/>
            <a:pathLst>
              <a:path w="81" h="87">
                <a:moveTo>
                  <a:pt x="62" y="84"/>
                </a:moveTo>
                <a:cubicBezTo>
                  <a:pt x="73" y="87"/>
                  <a:pt x="81" y="66"/>
                  <a:pt x="71" y="45"/>
                </a:cubicBezTo>
                <a:cubicBezTo>
                  <a:pt x="60" y="24"/>
                  <a:pt x="47" y="12"/>
                  <a:pt x="27" y="6"/>
                </a:cubicBezTo>
                <a:cubicBezTo>
                  <a:pt x="6" y="0"/>
                  <a:pt x="0" y="8"/>
                  <a:pt x="8" y="29"/>
                </a:cubicBezTo>
                <a:cubicBezTo>
                  <a:pt x="16" y="50"/>
                  <a:pt x="50" y="82"/>
                  <a:pt x="62" y="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017829" y="2436186"/>
            <a:ext cx="1661748" cy="1047853"/>
          </a:xfrm>
          <a:custGeom>
            <a:rect l="l" t="t" r="r" b="b"/>
            <a:pathLst>
              <a:path w="138" h="87">
                <a:moveTo>
                  <a:pt x="135" y="83"/>
                </a:moveTo>
                <a:cubicBezTo>
                  <a:pt x="138" y="76"/>
                  <a:pt x="111" y="43"/>
                  <a:pt x="79" y="25"/>
                </a:cubicBezTo>
                <a:cubicBezTo>
                  <a:pt x="48" y="6"/>
                  <a:pt x="25" y="0"/>
                  <a:pt x="13" y="12"/>
                </a:cubicBezTo>
                <a:cubicBezTo>
                  <a:pt x="0" y="25"/>
                  <a:pt x="16" y="43"/>
                  <a:pt x="52" y="64"/>
                </a:cubicBezTo>
                <a:cubicBezTo>
                  <a:pt x="71" y="75"/>
                  <a:pt x="91" y="81"/>
                  <a:pt x="107" y="84"/>
                </a:cubicBezTo>
                <a:cubicBezTo>
                  <a:pt x="123" y="87"/>
                  <a:pt x="134" y="87"/>
                  <a:pt x="135" y="8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102952" y="2918834"/>
            <a:ext cx="988580" cy="749374"/>
          </a:xfrm>
          <a:custGeom>
            <a:rect l="l" t="t" r="r" b="b"/>
            <a:pathLst>
              <a:path w="82" h="62">
                <a:moveTo>
                  <a:pt x="7" y="44"/>
                </a:moveTo>
                <a:cubicBezTo>
                  <a:pt x="14" y="51"/>
                  <a:pt x="24" y="54"/>
                  <a:pt x="36" y="57"/>
                </a:cubicBezTo>
                <a:cubicBezTo>
                  <a:pt x="49" y="59"/>
                  <a:pt x="58" y="62"/>
                  <a:pt x="69" y="56"/>
                </a:cubicBezTo>
                <a:cubicBezTo>
                  <a:pt x="80" y="50"/>
                  <a:pt x="82" y="37"/>
                  <a:pt x="64" y="20"/>
                </a:cubicBezTo>
                <a:cubicBezTo>
                  <a:pt x="47" y="4"/>
                  <a:pt x="32" y="0"/>
                  <a:pt x="16" y="5"/>
                </a:cubicBezTo>
                <a:cubicBezTo>
                  <a:pt x="0" y="10"/>
                  <a:pt x="0" y="37"/>
                  <a:pt x="7" y="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53309" y="3532728"/>
            <a:ext cx="1706201" cy="1166398"/>
          </a:xfrm>
          <a:custGeom>
            <a:rect l="l" t="t" r="r" b="b"/>
            <a:pathLst>
              <a:path w="142" h="97">
                <a:moveTo>
                  <a:pt x="132" y="19"/>
                </a:moveTo>
                <a:cubicBezTo>
                  <a:pt x="127" y="14"/>
                  <a:pt x="114" y="8"/>
                  <a:pt x="98" y="5"/>
                </a:cubicBezTo>
                <a:cubicBezTo>
                  <a:pt x="82" y="1"/>
                  <a:pt x="62" y="0"/>
                  <a:pt x="47" y="5"/>
                </a:cubicBezTo>
                <a:cubicBezTo>
                  <a:pt x="13" y="15"/>
                  <a:pt x="0" y="34"/>
                  <a:pt x="22" y="63"/>
                </a:cubicBezTo>
                <a:cubicBezTo>
                  <a:pt x="46" y="94"/>
                  <a:pt x="78" y="97"/>
                  <a:pt x="110" y="80"/>
                </a:cubicBezTo>
                <a:cubicBezTo>
                  <a:pt x="138" y="66"/>
                  <a:pt x="142" y="30"/>
                  <a:pt x="132" y="19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V="1">
            <a:off x="6809988" y="2817224"/>
            <a:ext cx="1500864" cy="47841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V="1">
            <a:off x="5698628" y="1934486"/>
            <a:ext cx="1403489" cy="514401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 flipV="1">
            <a:off x="3435689" y="2328225"/>
            <a:ext cx="1297644" cy="4445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3435689" y="4002674"/>
            <a:ext cx="1570721" cy="776892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6790935" y="5349006"/>
            <a:ext cx="13463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8789173" y="4002674"/>
            <a:ext cx="1280710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7493738" y="4320205"/>
            <a:ext cx="1053152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xtBox 15"/>
          <p:cNvSpPr txBox="1"/>
          <p:nvPr/>
        </p:nvSpPr>
        <p:spPr>
          <a:xfrm>
            <a:off x="1212210" y="1650927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2210" y="4279264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生产过程管理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02116" y="1134196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83959" y="2397868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00805" y="3744415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06123" y="5141535"/>
            <a:ext cx="20859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生产运作管理体系的组成要素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40760" y="2041035"/>
            <a:ext cx="2257425" cy="13909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根据市场需求和企业资源状况，制定科学合理的生产计划，确保生产活动的顺利进行。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40760" y="4601821"/>
            <a:ext cx="2257425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对生产过程进行全面监控和调度，确保生产按照计划要求进行，及时解决生产过程中的问题。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8758048" y="4431794"/>
            <a:ext cx="1280710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7102116" y="1408147"/>
            <a:ext cx="3371850" cy="75951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建立质量管理体系，制定质量标准和检验规范，对产品质量进行全过程控制和管理。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383959" y="2667138"/>
            <a:ext cx="3371850" cy="77266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合理规划和管理企业内外的物流活动，确保原材料、在制品和产成品的运输、仓储和配送等环节的高效运作。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611541" y="4021135"/>
            <a:ext cx="3371850" cy="77836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对企业生产设备进行选型、购置、安装、调试、使用、维护、更新和报废等全过程管理，确保设备的正常运行和高效利用。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206123" y="5435933"/>
            <a:ext cx="3371850" cy="85812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对企业生产人员进行招聘、培训、考核和激励等管理活动，提高员工素质和生产积极性。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通过对市场需求、销售预测、客户订单等信息的分析，确定生产需求和生产计划的目标。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评估现有生产资源，包括设备、人力、物料等，确保生产计划的可行性。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根据需求和资源评估结果，制定详细的生产计划，包括生产数量、时间、工艺流程等。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计划编制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生产计划制定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偏差分析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对进度偏差进行原因分析，识别潜在问题，提出改进措施。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调整措施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根据偏差分析结果，调整生产计划或采取相应措施，确保生产按计划进行。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进度监控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实时跟踪生产进度，收集实际生产数据，与计划进行对比分析。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生产进度控制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产能评估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对现有生产能力进行评估，了解各生产环节的产能及其瓶颈。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平衡策略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根据产能评估结果，制定生产能力平衡策略，如扩大产能、优化工艺流程、调整产品组合等。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不断监测生产能力平衡状况，持续改进和优化生产流程，提高生产效率和灵活性。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生产能力平衡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物料管理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根据历史数据和市场趋势，预测未来物料需求，制定物料需求计划。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预测与计划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3" r="29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结合产品结构和生产计划，分析物料消耗和补充需求。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根据生产实际和市场变化，及时调整物料需求计划，确保生产顺利进行。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物料需求计划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采购执行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按照物料需求计划和采购合同，执行采购订单，确保物料按时、按质、按量供应。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供应商关系管理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建立和维护与供应商的良好关系，促进合作与共赢。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评估供应商的质量、价格、交货期和服务等，选择合适的供应商。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物料采购与供应商管理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https://d.book118.com/336155115131010045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2024-09-14T08:09:04.294</cp:lastPrinted>
  <dcterms:created xsi:type="dcterms:W3CDTF">2024-09-14T00:09:04Z</dcterms:created>
  <dcterms:modified xsi:type="dcterms:W3CDTF">2024-09-14T00:09:06Z</dcterms:modified>
</cp:coreProperties>
</file>