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055A9C-75F1-4FD7-8AC0-2FD04B23B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9C459-CC4C-4BB6-8066-08E4DC493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F55DAE-292F-4D32-85FD-C11D7C34F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4D61D5-DF30-4716-92FF-23059C7784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17F31B-662E-40A8-B87B-6D8DDE7275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F602DD-A4D7-46FF-A728-6D5787903D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96F895-AF45-40F4-85B1-D6C362136B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0956A-24CB-43DA-B6B4-A21A1ABCCF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0E77F1-700D-4DCD-B95F-AB97AF325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EE04A3-A4FB-439B-8651-7B898C956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AD91CD-28CE-46A8-862C-1DF4AB6E1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05182762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598653943"/>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61218415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90582571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68117047"/>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764406021"/>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www.51pptmoban.com">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7652300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69475837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477805659"/>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18871774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t>2024/3/7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4025501431"/>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2024/3/7</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2003094035"/>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21410414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title="">
            <a:extLst>
              <a:ext uri="{FF2B5EF4-FFF2-40B4-BE49-F238E27FC236}">
                <a16:creationId xmlns:a16="http://schemas.microsoft.com/office/drawing/2014/main" id="{D48EB948-4B3D-22A5-F541-9873EC308255}"/>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12192000" cy="6068291"/>
          </a:xfrm>
          <a:prstGeom prst="rect">
            <a:avLst/>
          </a:prstGeom>
          <a:blipFill>
            <a:blip r:embed="rId2">
              <a:extLst>
                <a:ext uri="{28A0092B-C50C-407E-A947-70E740481C1C}">
                  <a14:useLocalDpi xmlns:a14="http://schemas.microsoft.com/office/drawing/2010/main"/>
                </a:ext>
              </a:extLst>
            </a:blip>
            <a:stretch>
              <a:fillRect/>
            </a:stretch>
          </a:blipFill>
          <a:ln>
            <a:noFill/>
          </a:ln>
          <a:effectLst>
            <a:outerShdw blurRad="508000" dist="609600" dir="5400000" sx="80000" sy="80000" algn="t" rotWithShape="0">
              <a:prstClr val="black">
                <a:alpha val="55000"/>
              </a:prstClr>
            </a:outerShdw>
          </a:effectLst>
        </p:spPr>
      </p:pic>
      <p:sp>
        <p:nvSpPr>
          <p:cNvPr id="3" name="矩形: 圆角 2" title="">
            <a:extLst>
              <a:ext uri="{FF2B5EF4-FFF2-40B4-BE49-F238E27FC236}">
                <a16:creationId xmlns:a16="http://schemas.microsoft.com/office/drawing/2014/main" id="{C46771B6-36E8-22A8-171F-C82DF9C2F077}"/>
              </a:ext>
            </a:extLst>
          </p:cNvPr>
          <p:cNvSpPr/>
          <p:nvPr/>
        </p:nvSpPr>
        <p:spPr>
          <a:xfrm>
            <a:off x="1" y="0"/>
            <a:ext cx="12191999" cy="6068291"/>
          </a:xfrm>
          <a:prstGeom prst="roundRect">
            <a:avLst>
              <a:gd name="adj" fmla="val 0"/>
            </a:avLst>
          </a:prstGeom>
          <a:gradFill flip="none" rotWithShape="1">
            <a:gsLst>
              <a:gs pos="0">
                <a:srgbClr val="14267B"/>
              </a:gs>
              <a:gs pos="100000">
                <a:srgbClr val="14267B">
                  <a:alpha val="44000"/>
                </a:srgb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 name="文本框 3" title="">
            <a:extLst>
              <a:ext uri="{FF2B5EF4-FFF2-40B4-BE49-F238E27FC236}">
                <a16:creationId xmlns:a16="http://schemas.microsoft.com/office/drawing/2014/main" id="{598330B9-9D77-2B79-5BB7-E07926B29C35}"/>
              </a:ext>
            </a:extLst>
          </p:cNvPr>
          <p:cNvSpPr txBox="1"/>
          <p:nvPr/>
        </p:nvSpPr>
        <p:spPr>
          <a:xfrm>
            <a:off x="3410255" y="2301315"/>
            <a:ext cx="6390408"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b="1">
                <a:solidFill>
                  <a:schemeClr val="bg1"/>
                </a:solidFill>
                <a:latin typeface="黑体" panose="02010609060101010101" pitchFamily="49" charset="-122"/>
                <a:ea typeface="黑体" panose="02010609060101010101" pitchFamily="49" charset="-122"/>
              </a:rPr>
              <a:t>时政：新质生产力</a:t>
            </a:r>
            <a:endParaRPr lang="zh-CN" altLang="en-US" sz="5400" b="1">
              <a:solidFill>
                <a:schemeClr val="bg1"/>
              </a:solidFill>
              <a:latin typeface="黑体" panose="02010609060101010101" pitchFamily="49" charset="-122"/>
              <a:ea typeface="黑体" panose="02010609060101010101" pitchFamily="49" charset="-122"/>
            </a:endParaRPr>
          </a:p>
        </p:txBody>
      </p:sp>
      <p:sp>
        <p:nvSpPr>
          <p:cNvPr id="7" name="文本框 6" title="">
            <a:extLst>
              <a:ext uri="{FF2B5EF4-FFF2-40B4-BE49-F238E27FC236}">
                <a16:creationId xmlns:a16="http://schemas.microsoft.com/office/drawing/2014/main" id="{2BAB9641-CDAC-7352-0438-3DE7DC0431DC}"/>
              </a:ext>
            </a:extLst>
          </p:cNvPr>
          <p:cNvSpPr txBox="1"/>
          <p:nvPr/>
        </p:nvSpPr>
        <p:spPr>
          <a:xfrm>
            <a:off x="3573911" y="3434834"/>
            <a:ext cx="5503718"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a:solidFill>
                  <a:schemeClr val="bg1"/>
                </a:solidFill>
                <a:latin typeface="Times New Roman" panose="02020603050405020304" pitchFamily="18" charset="0"/>
                <a:cs typeface="Times New Roman" panose="02020603050405020304" pitchFamily="18" charset="0"/>
              </a:rPr>
              <a:t>XinZhiShengChanli</a:t>
            </a:r>
            <a:endParaRPr lang="zh-CN" altLang="en-US">
              <a:solidFill>
                <a:schemeClr val="bg1"/>
              </a:solidFill>
              <a:latin typeface="Times New Roman" panose="02020603050405020304" pitchFamily="18" charset="0"/>
              <a:cs typeface="Times New Roman" panose="02020603050405020304" pitchFamily="18" charset="0"/>
            </a:endParaRPr>
          </a:p>
        </p:txBody>
      </p:sp>
      <p:sp>
        <p:nvSpPr>
          <p:cNvPr id="11" name="椭圆 10" title="">
            <a:extLst>
              <a:ext uri="{FF2B5EF4-FFF2-40B4-BE49-F238E27FC236}">
                <a16:creationId xmlns:a16="http://schemas.microsoft.com/office/drawing/2014/main" id="{13474A3B-0B1B-8E6A-5E93-A5D9152DA3AA}"/>
              </a:ext>
            </a:extLst>
          </p:cNvPr>
          <p:cNvSpPr/>
          <p:nvPr/>
        </p:nvSpPr>
        <p:spPr>
          <a:xfrm>
            <a:off x="11241180" y="6320118"/>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5C5CBA02-8665-DF0B-FA80-12270D0F5F03}"/>
              </a:ext>
            </a:extLst>
          </p:cNvPr>
          <p:cNvSpPr/>
          <p:nvPr/>
        </p:nvSpPr>
        <p:spPr>
          <a:xfrm>
            <a:off x="10649509" y="6320117"/>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椭圆 12" title="">
            <a:extLst>
              <a:ext uri="{FF2B5EF4-FFF2-40B4-BE49-F238E27FC236}">
                <a16:creationId xmlns:a16="http://schemas.microsoft.com/office/drawing/2014/main" id="{76495DE8-8050-7FF9-453F-7AFB2BDA709A}"/>
              </a:ext>
            </a:extLst>
          </p:cNvPr>
          <p:cNvSpPr/>
          <p:nvPr/>
        </p:nvSpPr>
        <p:spPr>
          <a:xfrm>
            <a:off x="10057838" y="6320117"/>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0" name="直接连接符 9" title="">
            <a:extLst>
              <a:ext uri="{FF2B5EF4-FFF2-40B4-BE49-F238E27FC236}">
                <a16:creationId xmlns:a16="http://schemas.microsoft.com/office/drawing/2014/main" id="{AD75E24D-6BE5-F50C-6AAD-E6D7B5A18726}"/>
              </a:ext>
            </a:extLst>
          </p:cNvPr>
          <p:cNvCxnSpPr/>
          <p:nvPr/>
        </p:nvCxnSpPr>
        <p:spPr>
          <a:xfrm>
            <a:off x="3410255" y="3310370"/>
            <a:ext cx="576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0006238"/>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title="">
            <a:extLst>
              <a:ext uri="{FF2B5EF4-FFF2-40B4-BE49-F238E27FC236}">
                <a16:creationId xmlns:a16="http://schemas.microsoft.com/office/drawing/2014/main" id="{E87A73D9-D997-C073-CF01-C219D3CB15C7}"/>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12192000" cy="3227295"/>
          </a:xfrm>
          <a:prstGeom prst="rect">
            <a:avLst/>
          </a:prstGeom>
          <a:blipFill>
            <a:blip r:embed="rId2">
              <a:extLst>
                <a:ext uri="{28A0092B-C50C-407E-A947-70E740481C1C}">
                  <a14:useLocalDpi xmlns:a14="http://schemas.microsoft.com/office/drawing/2010/main"/>
                </a:ext>
              </a:extLst>
            </a:blip>
            <a:stretch>
              <a:fillRect/>
            </a:stretch>
          </a:blipFill>
          <a:ln>
            <a:noFill/>
          </a:ln>
          <a:effectLst/>
        </p:spPr>
      </p:pic>
      <p:sp>
        <p:nvSpPr>
          <p:cNvPr id="3" name="矩形: 圆角 2" title="">
            <a:extLst>
              <a:ext uri="{FF2B5EF4-FFF2-40B4-BE49-F238E27FC236}">
                <a16:creationId xmlns:a16="http://schemas.microsoft.com/office/drawing/2014/main" id="{90C8139C-B585-B497-3AAE-9B0D4DEC2516}"/>
              </a:ext>
            </a:extLst>
          </p:cNvPr>
          <p:cNvSpPr/>
          <p:nvPr/>
        </p:nvSpPr>
        <p:spPr>
          <a:xfrm>
            <a:off x="0" y="1"/>
            <a:ext cx="12192000" cy="3227294"/>
          </a:xfrm>
          <a:prstGeom prst="roundRect">
            <a:avLst>
              <a:gd name="adj" fmla="val 0"/>
            </a:avLst>
          </a:prstGeom>
          <a:gradFill flip="none" rotWithShape="1">
            <a:gsLst>
              <a:gs pos="0">
                <a:srgbClr val="14267B">
                  <a:alpha val="79000"/>
                </a:srgbClr>
              </a:gs>
              <a:gs pos="100000">
                <a:srgbClr val="14267B">
                  <a:alpha val="61000"/>
                </a:srgb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黑体" panose="02010609060101010101" pitchFamily="49" charset="-122"/>
              <a:ea typeface="黑体" panose="02010609060101010101" pitchFamily="49" charset="-122"/>
            </a:endParaRPr>
          </a:p>
        </p:txBody>
      </p:sp>
      <p:sp>
        <p:nvSpPr>
          <p:cNvPr id="6" name="文本框 5" title="">
            <a:extLst>
              <a:ext uri="{FF2B5EF4-FFF2-40B4-BE49-F238E27FC236}">
                <a16:creationId xmlns:a16="http://schemas.microsoft.com/office/drawing/2014/main" id="{A96934B1-EFA5-5CBC-23F8-33E4B7040132}"/>
              </a:ext>
            </a:extLst>
          </p:cNvPr>
          <p:cNvSpPr txBox="1"/>
          <p:nvPr/>
        </p:nvSpPr>
        <p:spPr>
          <a:xfrm>
            <a:off x="4240864" y="1769009"/>
            <a:ext cx="3710271" cy="8309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800">
                <a:ln w="19050">
                  <a:noFill/>
                </a:ln>
                <a:solidFill>
                  <a:schemeClr val="bg1">
                    <a:lumMod val="85000"/>
                  </a:schemeClr>
                </a:solidFill>
                <a:latin typeface="黑体" panose="02010609060101010101" pitchFamily="49" charset="-122"/>
                <a:ea typeface="黑体" panose="02010609060101010101" pitchFamily="49" charset="-122"/>
              </a:rPr>
              <a:t>Directory</a:t>
            </a:r>
            <a:endParaRPr lang="zh-CN" altLang="en-US" sz="4800">
              <a:ln w="19050">
                <a:noFill/>
              </a:ln>
              <a:solidFill>
                <a:schemeClr val="bg1">
                  <a:lumMod val="85000"/>
                </a:schemeClr>
              </a:solidFill>
              <a:latin typeface="黑体" panose="02010609060101010101" pitchFamily="49" charset="-122"/>
              <a:ea typeface="黑体" panose="02010609060101010101" pitchFamily="49" charset="-122"/>
            </a:endParaRPr>
          </a:p>
        </p:txBody>
      </p:sp>
      <p:sp>
        <p:nvSpPr>
          <p:cNvPr id="7" name="椭圆 6" title="">
            <a:extLst>
              <a:ext uri="{FF2B5EF4-FFF2-40B4-BE49-F238E27FC236}">
                <a16:creationId xmlns:a16="http://schemas.microsoft.com/office/drawing/2014/main" id="{73AB68AC-7218-B6BA-A753-CF7ABFCDFACD}"/>
              </a:ext>
            </a:extLst>
          </p:cNvPr>
          <p:cNvSpPr/>
          <p:nvPr/>
        </p:nvSpPr>
        <p:spPr>
          <a:xfrm>
            <a:off x="1425388" y="4007224"/>
            <a:ext cx="730063" cy="685800"/>
          </a:xfrm>
          <a:prstGeom prst="ellipse">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黑体" panose="02010609060101010101" pitchFamily="49" charset="-122"/>
              <a:ea typeface="黑体" panose="02010609060101010101" pitchFamily="49" charset="-122"/>
            </a:endParaRPr>
          </a:p>
        </p:txBody>
      </p:sp>
      <p:sp>
        <p:nvSpPr>
          <p:cNvPr id="8" name="椭圆 7" title="">
            <a:extLst>
              <a:ext uri="{FF2B5EF4-FFF2-40B4-BE49-F238E27FC236}">
                <a16:creationId xmlns:a16="http://schemas.microsoft.com/office/drawing/2014/main" id="{8140C302-0F73-E27D-1AB7-BEDD509FF293}"/>
              </a:ext>
            </a:extLst>
          </p:cNvPr>
          <p:cNvSpPr/>
          <p:nvPr/>
        </p:nvSpPr>
        <p:spPr>
          <a:xfrm>
            <a:off x="1425387" y="5210735"/>
            <a:ext cx="730063" cy="685800"/>
          </a:xfrm>
          <a:prstGeom prst="ellipse">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黑体" panose="02010609060101010101" pitchFamily="49" charset="-122"/>
              <a:ea typeface="黑体" panose="02010609060101010101" pitchFamily="49" charset="-122"/>
            </a:endParaRPr>
          </a:p>
        </p:txBody>
      </p:sp>
      <p:sp>
        <p:nvSpPr>
          <p:cNvPr id="9" name="椭圆 8" title="">
            <a:extLst>
              <a:ext uri="{FF2B5EF4-FFF2-40B4-BE49-F238E27FC236}">
                <a16:creationId xmlns:a16="http://schemas.microsoft.com/office/drawing/2014/main" id="{9ADA36E1-FB7F-5CA8-B3FB-6059B2295F60}"/>
              </a:ext>
            </a:extLst>
          </p:cNvPr>
          <p:cNvSpPr/>
          <p:nvPr/>
        </p:nvSpPr>
        <p:spPr>
          <a:xfrm>
            <a:off x="6826062" y="4000909"/>
            <a:ext cx="730063" cy="685800"/>
          </a:xfrm>
          <a:prstGeom prst="ellipse">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latin typeface="黑体" panose="02010609060101010101" pitchFamily="49" charset="-122"/>
              <a:ea typeface="黑体" panose="02010609060101010101" pitchFamily="49" charset="-122"/>
            </a:endParaRPr>
          </a:p>
        </p:txBody>
      </p:sp>
      <p:sp>
        <p:nvSpPr>
          <p:cNvPr id="13" name="文本框 12" title="">
            <a:extLst>
              <a:ext uri="{FF2B5EF4-FFF2-40B4-BE49-F238E27FC236}">
                <a16:creationId xmlns:a16="http://schemas.microsoft.com/office/drawing/2014/main" id="{9750AFE2-4496-B5B3-FEC2-358D1324695C}"/>
              </a:ext>
            </a:extLst>
          </p:cNvPr>
          <p:cNvSpPr txBox="1"/>
          <p:nvPr/>
        </p:nvSpPr>
        <p:spPr>
          <a:xfrm>
            <a:off x="1512793" y="4145696"/>
            <a:ext cx="60231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latin typeface="黑体" panose="02010609060101010101" pitchFamily="49" charset="-122"/>
                <a:ea typeface="黑体" panose="02010609060101010101" pitchFamily="49" charset="-122"/>
              </a:rPr>
              <a:t>01</a:t>
            </a:r>
            <a:endParaRPr lang="zh-CN" altLang="en-US" sz="2400">
              <a:solidFill>
                <a:schemeClr val="bg1"/>
              </a:solidFill>
              <a:latin typeface="黑体" panose="02010609060101010101" pitchFamily="49" charset="-122"/>
              <a:ea typeface="黑体" panose="02010609060101010101" pitchFamily="49" charset="-122"/>
            </a:endParaRPr>
          </a:p>
        </p:txBody>
      </p:sp>
      <p:sp>
        <p:nvSpPr>
          <p:cNvPr id="14" name="文本框 13" title="">
            <a:extLst>
              <a:ext uri="{FF2B5EF4-FFF2-40B4-BE49-F238E27FC236}">
                <a16:creationId xmlns:a16="http://schemas.microsoft.com/office/drawing/2014/main" id="{9939577A-D49A-5D52-A936-ADEC29953499}"/>
              </a:ext>
            </a:extLst>
          </p:cNvPr>
          <p:cNvSpPr txBox="1"/>
          <p:nvPr/>
        </p:nvSpPr>
        <p:spPr>
          <a:xfrm>
            <a:off x="1516154" y="5349696"/>
            <a:ext cx="60231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latin typeface="黑体" panose="02010609060101010101" pitchFamily="49" charset="-122"/>
                <a:ea typeface="黑体" panose="02010609060101010101" pitchFamily="49" charset="-122"/>
              </a:rPr>
              <a:t>03</a:t>
            </a:r>
            <a:endParaRPr lang="zh-CN" altLang="en-US" sz="2400">
              <a:solidFill>
                <a:schemeClr val="bg1"/>
              </a:solidFill>
              <a:latin typeface="黑体" panose="02010609060101010101" pitchFamily="49" charset="-122"/>
              <a:ea typeface="黑体" panose="02010609060101010101" pitchFamily="49" charset="-122"/>
            </a:endParaRPr>
          </a:p>
        </p:txBody>
      </p:sp>
      <p:sp>
        <p:nvSpPr>
          <p:cNvPr id="16" name="文本框 15" title="">
            <a:extLst>
              <a:ext uri="{FF2B5EF4-FFF2-40B4-BE49-F238E27FC236}">
                <a16:creationId xmlns:a16="http://schemas.microsoft.com/office/drawing/2014/main" id="{B60A098D-AF97-8615-FB27-451D5718F32A}"/>
              </a:ext>
            </a:extLst>
          </p:cNvPr>
          <p:cNvSpPr txBox="1"/>
          <p:nvPr/>
        </p:nvSpPr>
        <p:spPr>
          <a:xfrm>
            <a:off x="6930275" y="4140822"/>
            <a:ext cx="60231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bg1"/>
                </a:solidFill>
                <a:latin typeface="黑体" panose="02010609060101010101" pitchFamily="49" charset="-122"/>
                <a:ea typeface="黑体" panose="02010609060101010101" pitchFamily="49" charset="-122"/>
              </a:rPr>
              <a:t>02</a:t>
            </a:r>
            <a:endParaRPr lang="zh-CN" altLang="en-US" sz="2400">
              <a:solidFill>
                <a:schemeClr val="bg1"/>
              </a:solidFill>
              <a:latin typeface="黑体" panose="02010609060101010101" pitchFamily="49" charset="-122"/>
              <a:ea typeface="黑体" panose="02010609060101010101" pitchFamily="49" charset="-122"/>
            </a:endParaRPr>
          </a:p>
        </p:txBody>
      </p:sp>
      <p:sp>
        <p:nvSpPr>
          <p:cNvPr id="17" name="文本框 16" title="">
            <a:extLst>
              <a:ext uri="{FF2B5EF4-FFF2-40B4-BE49-F238E27FC236}">
                <a16:creationId xmlns:a16="http://schemas.microsoft.com/office/drawing/2014/main" id="{E3924C40-297C-09F7-A843-5AB8BDDF1B84}"/>
              </a:ext>
            </a:extLst>
          </p:cNvPr>
          <p:cNvSpPr txBox="1"/>
          <p:nvPr/>
        </p:nvSpPr>
        <p:spPr>
          <a:xfrm>
            <a:off x="4424361" y="904542"/>
            <a:ext cx="3343275" cy="10156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ln w="19050">
                  <a:noFill/>
                </a:ln>
                <a:solidFill>
                  <a:schemeClr val="bg1">
                    <a:lumMod val="85000"/>
                  </a:schemeClr>
                </a:solidFill>
                <a:latin typeface="黑体" panose="02010609060101010101" pitchFamily="49" charset="-122"/>
                <a:ea typeface="黑体" panose="02010609060101010101" pitchFamily="49" charset="-122"/>
              </a:rPr>
              <a:t>目  录</a:t>
            </a:r>
            <a:endParaRPr lang="zh-CN" altLang="en-US" sz="6000">
              <a:ln w="19050">
                <a:noFill/>
              </a:ln>
              <a:solidFill>
                <a:schemeClr val="bg1">
                  <a:lumMod val="85000"/>
                </a:schemeClr>
              </a:solidFill>
              <a:latin typeface="黑体" panose="02010609060101010101" pitchFamily="49" charset="-122"/>
              <a:ea typeface="黑体" panose="02010609060101010101" pitchFamily="49" charset="-122"/>
            </a:endParaRPr>
          </a:p>
        </p:txBody>
      </p:sp>
      <p:sp>
        <p:nvSpPr>
          <p:cNvPr id="18" name="文本框 17" title="">
            <a:extLst>
              <a:ext uri="{FF2B5EF4-FFF2-40B4-BE49-F238E27FC236}">
                <a16:creationId xmlns:a16="http://schemas.microsoft.com/office/drawing/2014/main" id="{9ABFDE5C-AE3E-5C7C-A2DC-618F49B6BA60}"/>
              </a:ext>
            </a:extLst>
          </p:cNvPr>
          <p:cNvSpPr txBox="1"/>
          <p:nvPr/>
        </p:nvSpPr>
        <p:spPr>
          <a:xfrm>
            <a:off x="2242856" y="4076626"/>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时政素材</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19" name="文本框 18" title="">
            <a:extLst>
              <a:ext uri="{FF2B5EF4-FFF2-40B4-BE49-F238E27FC236}">
                <a16:creationId xmlns:a16="http://schemas.microsoft.com/office/drawing/2014/main" id="{5D744B4B-07C1-1624-2FB3-573F8CCD2107}"/>
              </a:ext>
            </a:extLst>
          </p:cNvPr>
          <p:cNvSpPr txBox="1"/>
          <p:nvPr/>
        </p:nvSpPr>
        <p:spPr>
          <a:xfrm>
            <a:off x="2242855" y="5245579"/>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试题训练</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21" name="文本框 20" title="">
            <a:extLst>
              <a:ext uri="{FF2B5EF4-FFF2-40B4-BE49-F238E27FC236}">
                <a16:creationId xmlns:a16="http://schemas.microsoft.com/office/drawing/2014/main" id="{6F17EDF9-3B10-A4A8-8E40-664F15171D18}"/>
              </a:ext>
            </a:extLst>
          </p:cNvPr>
          <p:cNvSpPr txBox="1"/>
          <p:nvPr/>
        </p:nvSpPr>
        <p:spPr>
          <a:xfrm>
            <a:off x="7648573" y="40917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教材链接</a:t>
            </a:r>
            <a:endParaRPr lang="zh-CN" altLang="en-US" sz="3200">
              <a:solidFill>
                <a:srgbClr val="162F80"/>
              </a:solidFill>
              <a:latin typeface="黑体" panose="02010609060101010101" pitchFamily="49" charset="-122"/>
              <a:ea typeface="黑体" panose="02010609060101010101" pitchFamily="49" charset="-122"/>
            </a:endParaRPr>
          </a:p>
        </p:txBody>
      </p:sp>
    </p:spTree>
    <p:extLst>
      <p:ext uri="{BB962C8B-B14F-4D97-AF65-F5344CB8AC3E}">
        <p14:creationId xmlns:p14="http://schemas.microsoft.com/office/powerpoint/2010/main" val="2879768696"/>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title="">
            <a:extLst>
              <a:ext uri="{FF2B5EF4-FFF2-40B4-BE49-F238E27FC236}">
                <a16:creationId xmlns:a16="http://schemas.microsoft.com/office/drawing/2014/main" id="{D5309783-E959-4ED5-1229-6CE88AE51B99}"/>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
            <a:ext cx="12192000" cy="6237288"/>
          </a:xfrm>
          <a:prstGeom prst="rect">
            <a:avLst/>
          </a:prstGeom>
          <a:blipFill>
            <a:blip r:embed="rId2">
              <a:extLst>
                <a:ext uri="{28A0092B-C50C-407E-A947-70E740481C1C}">
                  <a14:useLocalDpi xmlns:a14="http://schemas.microsoft.com/office/drawing/2010/main"/>
                </a:ext>
              </a:extLst>
            </a:blip>
            <a:stretch>
              <a:fillRect/>
            </a:stretch>
          </a:blipFill>
          <a:ln>
            <a:noFill/>
          </a:ln>
          <a:effectLst>
            <a:outerShdw blurRad="508000" dist="609600" dir="5400000" sx="80000" sy="80000" algn="t" rotWithShape="0">
              <a:prstClr val="black">
                <a:alpha val="55000"/>
              </a:prstClr>
            </a:outerShdw>
          </a:effectLst>
        </p:spPr>
      </p:pic>
      <p:sp>
        <p:nvSpPr>
          <p:cNvPr id="3" name="矩形: 圆角 2" title="">
            <a:extLst>
              <a:ext uri="{FF2B5EF4-FFF2-40B4-BE49-F238E27FC236}">
                <a16:creationId xmlns:a16="http://schemas.microsoft.com/office/drawing/2014/main" id="{10429A7D-34F4-A28F-C6A8-18C6B28A0C0C}"/>
              </a:ext>
            </a:extLst>
          </p:cNvPr>
          <p:cNvSpPr/>
          <p:nvPr/>
        </p:nvSpPr>
        <p:spPr>
          <a:xfrm>
            <a:off x="1" y="1"/>
            <a:ext cx="12191999" cy="6237287"/>
          </a:xfrm>
          <a:prstGeom prst="roundRect">
            <a:avLst>
              <a:gd name="adj" fmla="val 0"/>
            </a:avLst>
          </a:prstGeom>
          <a:gradFill flip="none" rotWithShape="1">
            <a:gsLst>
              <a:gs pos="0">
                <a:srgbClr val="14267B"/>
              </a:gs>
              <a:gs pos="100000">
                <a:srgbClr val="14267B">
                  <a:alpha val="44000"/>
                </a:srgb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zh-CN" altLang="en-US" sz="2000"/>
          </a:p>
        </p:txBody>
      </p:sp>
      <p:sp>
        <p:nvSpPr>
          <p:cNvPr id="4" name="文本框 3" title="">
            <a:extLst>
              <a:ext uri="{FF2B5EF4-FFF2-40B4-BE49-F238E27FC236}">
                <a16:creationId xmlns:a16="http://schemas.microsoft.com/office/drawing/2014/main" id="{BA0E69CB-E54F-07F0-9592-8EC5690BB0B5}"/>
              </a:ext>
            </a:extLst>
          </p:cNvPr>
          <p:cNvSpPr txBox="1"/>
          <p:nvPr/>
        </p:nvSpPr>
        <p:spPr>
          <a:xfrm>
            <a:off x="2192483" y="2172295"/>
            <a:ext cx="6390408"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a:solidFill>
                  <a:schemeClr val="bg1"/>
                </a:solidFill>
                <a:latin typeface="黑体" panose="02010609060101010101" pitchFamily="49" charset="-122"/>
                <a:ea typeface="黑体" panose="02010609060101010101" pitchFamily="49" charset="-122"/>
              </a:rPr>
              <a:t>时政热点</a:t>
            </a:r>
            <a:endParaRPr lang="zh-CN" altLang="en-US" sz="5400" b="1">
              <a:solidFill>
                <a:schemeClr val="bg1"/>
              </a:solidFill>
              <a:latin typeface="黑体" panose="02010609060101010101" pitchFamily="49" charset="-122"/>
              <a:ea typeface="黑体" panose="02010609060101010101" pitchFamily="49" charset="-122"/>
            </a:endParaRPr>
          </a:p>
        </p:txBody>
      </p:sp>
      <p:sp>
        <p:nvSpPr>
          <p:cNvPr id="5" name="文本框 4" title="">
            <a:extLst>
              <a:ext uri="{FF2B5EF4-FFF2-40B4-BE49-F238E27FC236}">
                <a16:creationId xmlns:a16="http://schemas.microsoft.com/office/drawing/2014/main" id="{93C5AD23-F85C-E396-1FC8-07738FAF08B3}"/>
              </a:ext>
            </a:extLst>
          </p:cNvPr>
          <p:cNvSpPr txBox="1"/>
          <p:nvPr/>
        </p:nvSpPr>
        <p:spPr>
          <a:xfrm>
            <a:off x="2774202" y="2213709"/>
            <a:ext cx="1282237"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5400">
                <a:solidFill>
                  <a:schemeClr val="bg1"/>
                </a:solidFill>
                <a:latin typeface="思源黑体 CN Bold" panose="020b0800000000000000" pitchFamily="34" charset="-122"/>
                <a:ea typeface="思源黑体 CN Bold" panose="020b0800000000000000" pitchFamily="34" charset="-122"/>
              </a:rPr>
              <a:t>01</a:t>
            </a:r>
            <a:endParaRPr lang="zh-CN" altLang="en-US" sz="5400">
              <a:solidFill>
                <a:schemeClr val="bg1"/>
              </a:solidFill>
              <a:latin typeface="思源黑体 CN Bold" panose="020b0800000000000000" pitchFamily="34" charset="-122"/>
              <a:ea typeface="思源黑体 CN Bold" panose="020b0800000000000000" pitchFamily="34" charset="-122"/>
            </a:endParaRPr>
          </a:p>
        </p:txBody>
      </p:sp>
      <p:sp>
        <p:nvSpPr>
          <p:cNvPr id="8" name="文本框 7" title="">
            <a:extLst>
              <a:ext uri="{FF2B5EF4-FFF2-40B4-BE49-F238E27FC236}">
                <a16:creationId xmlns:a16="http://schemas.microsoft.com/office/drawing/2014/main" id="{1971D64D-E1D7-91BA-BE67-F4F69021D122}"/>
              </a:ext>
            </a:extLst>
          </p:cNvPr>
          <p:cNvSpPr txBox="1"/>
          <p:nvPr/>
        </p:nvSpPr>
        <p:spPr>
          <a:xfrm>
            <a:off x="2687449" y="3217359"/>
            <a:ext cx="1899791"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15297C"/>
                </a:solidFill>
                <a:latin typeface="思源黑体 CN Bold" panose="020b0800000000000000" pitchFamily="34" charset="-122"/>
                <a:ea typeface="思源黑体 CN Bold" panose="020b0800000000000000" pitchFamily="34" charset="-122"/>
              </a:rPr>
              <a:t>时间：</a:t>
            </a:r>
            <a:r>
              <a:rPr lang="en-US" altLang="zh-CN" sz="2000">
                <a:solidFill>
                  <a:srgbClr val="15297C"/>
                </a:solidFill>
                <a:latin typeface="思源黑体 CN Bold" panose="020b0800000000000000" pitchFamily="34" charset="-122"/>
                <a:ea typeface="思源黑体 CN Bold" panose="020b0800000000000000" pitchFamily="34" charset="-122"/>
              </a:rPr>
              <a:t>2023</a:t>
            </a:r>
            <a:r>
              <a:rPr lang="zh-CN" altLang="en-US" sz="2000">
                <a:solidFill>
                  <a:srgbClr val="15297C"/>
                </a:solidFill>
                <a:latin typeface="思源黑体 CN Bold" panose="020b0800000000000000" pitchFamily="34" charset="-122"/>
                <a:ea typeface="思源黑体 CN Bold" panose="020b0800000000000000" pitchFamily="34" charset="-122"/>
              </a:rPr>
              <a:t>年</a:t>
            </a:r>
          </a:p>
        </p:txBody>
      </p:sp>
      <p:sp>
        <p:nvSpPr>
          <p:cNvPr id="9" name="椭圆 8" title="">
            <a:extLst>
              <a:ext uri="{FF2B5EF4-FFF2-40B4-BE49-F238E27FC236}">
                <a16:creationId xmlns:a16="http://schemas.microsoft.com/office/drawing/2014/main" id="{4376D515-0147-0A6B-92EF-CE072BCAD116}"/>
              </a:ext>
            </a:extLst>
          </p:cNvPr>
          <p:cNvSpPr/>
          <p:nvPr/>
        </p:nvSpPr>
        <p:spPr>
          <a:xfrm>
            <a:off x="11241180" y="6320118"/>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a:extLst>
              <a:ext uri="{FF2B5EF4-FFF2-40B4-BE49-F238E27FC236}">
                <a16:creationId xmlns:a16="http://schemas.microsoft.com/office/drawing/2014/main" id="{1BEE378D-0941-5621-002C-6F548885E5E0}"/>
              </a:ext>
            </a:extLst>
          </p:cNvPr>
          <p:cNvSpPr/>
          <p:nvPr/>
        </p:nvSpPr>
        <p:spPr>
          <a:xfrm>
            <a:off x="10649509" y="6320117"/>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277FD82D-41C3-AC66-0CDF-8BE60C154AB6}"/>
              </a:ext>
            </a:extLst>
          </p:cNvPr>
          <p:cNvSpPr/>
          <p:nvPr/>
        </p:nvSpPr>
        <p:spPr>
          <a:xfrm>
            <a:off x="10057838" y="6320117"/>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文本框 12" title="">
            <a:extLst>
              <a:ext uri="{FF2B5EF4-FFF2-40B4-BE49-F238E27FC236}">
                <a16:creationId xmlns:a16="http://schemas.microsoft.com/office/drawing/2014/main" id="{AB1FB8FF-F774-2F51-415F-74F90F63D788}"/>
              </a:ext>
            </a:extLst>
          </p:cNvPr>
          <p:cNvSpPr txBox="1"/>
          <p:nvPr/>
        </p:nvSpPr>
        <p:spPr>
          <a:xfrm>
            <a:off x="5876363" y="3094248"/>
            <a:ext cx="4181475" cy="646331"/>
          </a:xfrm>
          <a:prstGeom prst="rect">
            <a:avLst/>
          </a:prstGeom>
          <a:noFill/>
        </p:spPr>
        <p:txBody>
          <a:bodyPr wrap="square">
            <a:spAutoFit/>
          </a:bodyPr>
          <a:lstStyle>
            <a:defPPr>
              <a:defRPr lang="zh-CN"/>
            </a:defPPr>
            <a:lvl1pPr marL="0" algn="dist" defTabSz="914400" rtl="0" eaLnBrk="1" latinLnBrk="0" hangingPunct="1">
              <a:defRPr sz="180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3600">
                <a:latin typeface="Times New Roman" panose="02020603050405020304" pitchFamily="18" charset="0"/>
                <a:ea typeface="思源黑体 CN Regular" panose="020b0500000000000000" pitchFamily="34" charset="-122"/>
                <a:cs typeface="Times New Roman" panose="02020603050405020304" pitchFamily="18" charset="0"/>
              </a:rPr>
              <a:t>shizhengredaian</a:t>
            </a:r>
            <a:endParaRPr lang="zh-CN" altLang="en-US" sz="3600">
              <a:latin typeface="Times New Roman" panose="02020603050405020304" pitchFamily="18" charset="0"/>
              <a:ea typeface="思源黑体 CN Regular" panose="020b0500000000000000" pitchFamily="34" charset="-122"/>
              <a:cs typeface="Times New Roman" panose="02020603050405020304" pitchFamily="18" charset="0"/>
            </a:endParaRPr>
          </a:p>
        </p:txBody>
      </p:sp>
      <p:cxnSp>
        <p:nvCxnSpPr>
          <p:cNvPr id="12" name="直接连接符 11" title="">
            <a:extLst>
              <a:ext uri="{FF2B5EF4-FFF2-40B4-BE49-F238E27FC236}">
                <a16:creationId xmlns:a16="http://schemas.microsoft.com/office/drawing/2014/main" id="{954D8E16-6227-BD03-5C6C-3C3017C42FFD}"/>
              </a:ext>
            </a:extLst>
          </p:cNvPr>
          <p:cNvCxnSpPr/>
          <p:nvPr/>
        </p:nvCxnSpPr>
        <p:spPr>
          <a:xfrm>
            <a:off x="4856539" y="3095625"/>
            <a:ext cx="2777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1549705"/>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title="">
            <a:extLst>
              <a:ext uri="{FF2B5EF4-FFF2-40B4-BE49-F238E27FC236}">
                <a16:creationId xmlns:a16="http://schemas.microsoft.com/office/drawing/2014/main" id="{9FBF9AA0-CAF5-ABEF-B0F1-8304A09C9FF6}"/>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B19C682E-8630-A9CD-C6EB-378E42D5A911}"/>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a:extLst>
              <a:ext uri="{FF2B5EF4-FFF2-40B4-BE49-F238E27FC236}">
                <a16:creationId xmlns:a16="http://schemas.microsoft.com/office/drawing/2014/main" id="{D16A20D6-867E-54C2-95B7-176365A029C7}"/>
              </a:ext>
            </a:extLst>
          </p:cNvPr>
          <p:cNvSpPr/>
          <p:nvPr/>
        </p:nvSpPr>
        <p:spPr>
          <a:xfrm>
            <a:off x="11228541" y="5564592"/>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E913CF84-ED5B-4B7F-4ACC-9C7F38B0C668}"/>
              </a:ext>
            </a:extLst>
          </p:cNvPr>
          <p:cNvSpPr/>
          <p:nvPr/>
        </p:nvSpPr>
        <p:spPr>
          <a:xfrm>
            <a:off x="10636870" y="5564591"/>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8E5DA6E8-2CDF-1048-7D64-C34EFFFC4338}"/>
              </a:ext>
            </a:extLst>
          </p:cNvPr>
          <p:cNvSpPr/>
          <p:nvPr/>
        </p:nvSpPr>
        <p:spPr>
          <a:xfrm>
            <a:off x="10045199" y="5564591"/>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a:extLst>
              <a:ext uri="{FF2B5EF4-FFF2-40B4-BE49-F238E27FC236}">
                <a16:creationId xmlns:a16="http://schemas.microsoft.com/office/drawing/2014/main" id="{2E4EE0FD-EBA3-7623-AEE1-166AF9ECEC00}"/>
              </a:ext>
            </a:extLst>
          </p:cNvPr>
          <p:cNvCxnSpPr/>
          <p:nvPr/>
        </p:nvCxnSpPr>
        <p:spPr>
          <a:xfrm>
            <a:off x="695325" y="6237288"/>
            <a:ext cx="10788711" cy="0"/>
          </a:xfrm>
          <a:prstGeom prst="line">
            <a:avLst/>
          </a:prstGeom>
          <a:ln>
            <a:solidFill>
              <a:srgbClr val="162F80"/>
            </a:solidFill>
          </a:ln>
        </p:spPr>
        <p:style>
          <a:lnRef idx="1">
            <a:schemeClr val="accent1"/>
          </a:lnRef>
          <a:fillRef idx="0">
            <a:schemeClr val="accent1"/>
          </a:fillRef>
          <a:effectRef idx="0">
            <a:schemeClr val="accent1"/>
          </a:effectRef>
          <a:fontRef idx="minor">
            <a:schemeClr val="tx1"/>
          </a:fontRef>
        </p:style>
      </p:cxnSp>
      <p:sp>
        <p:nvSpPr>
          <p:cNvPr id="7" name="文本框 6" title="">
            <a:extLst>
              <a:ext uri="{FF2B5EF4-FFF2-40B4-BE49-F238E27FC236}">
                <a16:creationId xmlns:a16="http://schemas.microsoft.com/office/drawing/2014/main" id="{8EAC45BF-CF9C-2D20-698F-28E12B9BD325}"/>
              </a:ext>
            </a:extLst>
          </p:cNvPr>
          <p:cNvSpPr txBox="1"/>
          <p:nvPr/>
        </p:nvSpPr>
        <p:spPr>
          <a:xfrm>
            <a:off x="2282638" y="752419"/>
            <a:ext cx="6096000"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latin typeface="黑体" panose="02010609060101010101" pitchFamily="49" charset="-122"/>
                <a:ea typeface="黑体" panose="02010609060101010101" pitchFamily="49" charset="-122"/>
              </a:rPr>
              <a:t>2024</a:t>
            </a:r>
            <a:r>
              <a:rPr lang="zh-CN" altLang="en-US" sz="2400">
                <a:latin typeface="黑体" panose="02010609060101010101" pitchFamily="49" charset="-122"/>
                <a:ea typeface="黑体" panose="02010609060101010101" pitchFamily="49" charset="-122"/>
              </a:rPr>
              <a:t>年政府工作任务</a:t>
            </a:r>
          </a:p>
        </p:txBody>
      </p:sp>
      <p:pic>
        <p:nvPicPr>
          <p:cNvPr id="13" name="图片 12" title="">
            <a:extLst>
              <a:ext uri="{FF2B5EF4-FFF2-40B4-BE49-F238E27FC236}">
                <a16:creationId xmlns:a16="http://schemas.microsoft.com/office/drawing/2014/main" id="{116AC448-4268-DEFE-C633-E20EE2F552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9217" y="1479516"/>
            <a:ext cx="5263026" cy="4466957"/>
          </a:xfrm>
          <a:prstGeom prst="rect">
            <a:avLst/>
          </a:prstGeom>
        </p:spPr>
      </p:pic>
      <p:sp>
        <p:nvSpPr>
          <p:cNvPr id="16" name="文本框 15" title="">
            <a:extLst>
              <a:ext uri="{FF2B5EF4-FFF2-40B4-BE49-F238E27FC236}">
                <a16:creationId xmlns:a16="http://schemas.microsoft.com/office/drawing/2014/main" id="{222AA6CE-533F-0E14-8163-FF00AB7543E8}"/>
              </a:ext>
            </a:extLst>
          </p:cNvPr>
          <p:cNvSpPr txBox="1"/>
          <p:nvPr/>
        </p:nvSpPr>
        <p:spPr>
          <a:xfrm>
            <a:off x="6908113" y="1324832"/>
            <a:ext cx="4448175" cy="4636847"/>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50000"/>
              </a:lnSpc>
            </a:pPr>
            <a:r>
              <a:rPr lang="zh-CN" altLang="en-US" sz="2000">
                <a:solidFill>
                  <a:srgbClr val="FF0000"/>
                </a:solidFill>
                <a:latin typeface="黑体" panose="02010609060101010101" pitchFamily="49" charset="-122"/>
                <a:ea typeface="黑体" panose="02010609060101010101" pitchFamily="49" charset="-122"/>
              </a:rPr>
              <a:t>位居今年十大工作任务之首。</a:t>
            </a:r>
            <a:r>
              <a:rPr lang="zh-CN" altLang="en-US" sz="2000">
                <a:latin typeface="黑体" panose="02010609060101010101" pitchFamily="49" charset="-122"/>
                <a:ea typeface="黑体" panose="02010609060101010101" pitchFamily="49" charset="-122"/>
              </a:rPr>
              <a:t>高质量发展是新时代的硬道理，而发展新质生产力是推动高质量发展的内在要求和重要着力点，</a:t>
            </a:r>
            <a:r>
              <a:rPr lang="zh-CN" altLang="en-US" sz="2000">
                <a:solidFill>
                  <a:srgbClr val="FF0000"/>
                </a:solidFill>
                <a:latin typeface="黑体" panose="02010609060101010101" pitchFamily="49" charset="-122"/>
                <a:ea typeface="黑体" panose="02010609060101010101" pitchFamily="49" charset="-122"/>
              </a:rPr>
              <a:t>现代化产业体系是新质生产力发展的基础。</a:t>
            </a:r>
            <a:r>
              <a:rPr lang="zh-CN" altLang="en-US" sz="2000">
                <a:latin typeface="黑体" panose="02010609060101010101" pitchFamily="49" charset="-122"/>
                <a:ea typeface="黑体" panose="02010609060101010101" pitchFamily="49" charset="-122"/>
              </a:rPr>
              <a:t>如何推进现代化产业体系建设，一是科技创新作为驱动力；二是产业链供应链的优化升级；三是积极培育新兴产业和未来产业；四是深入推进数字经济创新发展；五是防止产能过剩和低水平重复建设。</a:t>
            </a:r>
          </a:p>
        </p:txBody>
      </p:sp>
    </p:spTree>
    <p:extLst>
      <p:ext uri="{BB962C8B-B14F-4D97-AF65-F5344CB8AC3E}">
        <p14:creationId xmlns:p14="http://schemas.microsoft.com/office/powerpoint/2010/main" val="3094285739"/>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14F36836-A3FB-6CCB-1A8C-48A11E6E1A3A}"/>
            </a:ext>
          </a:extLst>
        </p:cNvPr>
        <p:cNvGrpSpPr/>
        <p:nvPr/>
      </p:nvGrpSpPr>
      <p:grpSpPr>
        <a:xfrm>
          <a:off x="0" y="0"/>
          <a:ext cx="0" cy="0"/>
        </a:xfrm>
      </p:grpSpPr>
      <p:sp>
        <p:nvSpPr>
          <p:cNvPr id="2" name="文本框 1" title="">
            <a:extLst>
              <a:ext uri="{FF2B5EF4-FFF2-40B4-BE49-F238E27FC236}">
                <a16:creationId xmlns:a16="http://schemas.microsoft.com/office/drawing/2014/main" id="{8E3F4AC3-7137-B907-30D8-8E4B0114F7D0}"/>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47A8D881-AFD2-DED5-6560-05B8635022BB}"/>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a:extLst>
              <a:ext uri="{FF2B5EF4-FFF2-40B4-BE49-F238E27FC236}">
                <a16:creationId xmlns:a16="http://schemas.microsoft.com/office/drawing/2014/main" id="{F59DA678-51E8-390F-C885-874A55180469}"/>
              </a:ext>
            </a:extLst>
          </p:cNvPr>
          <p:cNvSpPr/>
          <p:nvPr/>
        </p:nvSpPr>
        <p:spPr>
          <a:xfrm>
            <a:off x="11228542" y="5355042"/>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1B5BDD0C-4FC5-F561-6D08-66932B51BF02}"/>
              </a:ext>
            </a:extLst>
          </p:cNvPr>
          <p:cNvSpPr/>
          <p:nvPr/>
        </p:nvSpPr>
        <p:spPr>
          <a:xfrm>
            <a:off x="10636871" y="5355041"/>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3385BFB0-A80D-2761-2712-76162D1B4E78}"/>
              </a:ext>
            </a:extLst>
          </p:cNvPr>
          <p:cNvSpPr/>
          <p:nvPr/>
        </p:nvSpPr>
        <p:spPr>
          <a:xfrm>
            <a:off x="10045200" y="5355041"/>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a:extLst>
              <a:ext uri="{FF2B5EF4-FFF2-40B4-BE49-F238E27FC236}">
                <a16:creationId xmlns:a16="http://schemas.microsoft.com/office/drawing/2014/main" id="{A5EF5822-D778-B963-6019-0F0AD58690A3}"/>
              </a:ext>
            </a:extLst>
          </p:cNvPr>
          <p:cNvCxnSpPr/>
          <p:nvPr/>
        </p:nvCxnSpPr>
        <p:spPr>
          <a:xfrm>
            <a:off x="695325" y="6237288"/>
            <a:ext cx="10788711" cy="0"/>
          </a:xfrm>
          <a:prstGeom prst="line">
            <a:avLst/>
          </a:prstGeom>
          <a:ln>
            <a:solidFill>
              <a:srgbClr val="162F80"/>
            </a:solidFill>
          </a:ln>
        </p:spPr>
        <p:style>
          <a:lnRef idx="1">
            <a:schemeClr val="accent1"/>
          </a:lnRef>
          <a:fillRef idx="0">
            <a:schemeClr val="accent1"/>
          </a:fillRef>
          <a:effectRef idx="0">
            <a:schemeClr val="accent1"/>
          </a:effectRef>
          <a:fontRef idx="minor">
            <a:schemeClr val="tx1"/>
          </a:fontRef>
        </p:style>
      </p:cxnSp>
      <p:sp>
        <p:nvSpPr>
          <p:cNvPr id="5" name="文本框 4" title="">
            <a:extLst>
              <a:ext uri="{FF2B5EF4-FFF2-40B4-BE49-F238E27FC236}">
                <a16:creationId xmlns:a16="http://schemas.microsoft.com/office/drawing/2014/main" id="{388F946A-94F6-6873-677E-1646A88568F6}"/>
              </a:ext>
            </a:extLst>
          </p:cNvPr>
          <p:cNvSpPr txBox="1"/>
          <p:nvPr/>
        </p:nvSpPr>
        <p:spPr>
          <a:xfrm>
            <a:off x="1206314" y="886642"/>
            <a:ext cx="947905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latin typeface="黑体" panose="02010609060101010101" pitchFamily="49" charset="-122"/>
                <a:ea typeface="黑体" panose="02010609060101010101" pitchFamily="49" charset="-122"/>
              </a:rPr>
              <a:t>2023</a:t>
            </a:r>
            <a:r>
              <a:rPr lang="zh-CN" altLang="en-US" sz="2000">
                <a:latin typeface="黑体" panose="02010609060101010101" pitchFamily="49" charset="-122"/>
                <a:ea typeface="黑体" panose="02010609060101010101" pitchFamily="49" charset="-122"/>
              </a:rPr>
              <a:t>年</a:t>
            </a:r>
            <a:r>
              <a:rPr lang="en-US" altLang="zh-CN" sz="2000">
                <a:latin typeface="黑体" panose="02010609060101010101" pitchFamily="49" charset="-122"/>
                <a:ea typeface="黑体" panose="02010609060101010101" pitchFamily="49" charset="-122"/>
              </a:rPr>
              <a:t>9</a:t>
            </a:r>
            <a:r>
              <a:rPr lang="zh-CN" altLang="en-US" sz="2000">
                <a:latin typeface="黑体" panose="02010609060101010101" pitchFamily="49" charset="-122"/>
                <a:ea typeface="黑体" panose="02010609060101010101" pitchFamily="49" charset="-122"/>
              </a:rPr>
              <a:t>月，习近平总书记在黑龙江考察调研期间首次提到</a:t>
            </a:r>
            <a:r>
              <a:rPr lang="zh-CN" altLang="en-US" sz="2000">
                <a:solidFill>
                  <a:srgbClr val="FF0000"/>
                </a:solidFill>
                <a:latin typeface="黑体" panose="02010609060101010101" pitchFamily="49" charset="-122"/>
                <a:ea typeface="黑体" panose="02010609060101010101" pitchFamily="49" charset="-122"/>
              </a:rPr>
              <a:t>“新质生产力”。</a:t>
            </a:r>
          </a:p>
        </p:txBody>
      </p:sp>
      <p:sp>
        <p:nvSpPr>
          <p:cNvPr id="6" name="椭圆 5" title="">
            <a:extLst>
              <a:ext uri="{FF2B5EF4-FFF2-40B4-BE49-F238E27FC236}">
                <a16:creationId xmlns:a16="http://schemas.microsoft.com/office/drawing/2014/main" id="{FEDB9E73-CE65-690E-D4A4-66AFDD31D472}"/>
              </a:ext>
            </a:extLst>
          </p:cNvPr>
          <p:cNvSpPr/>
          <p:nvPr/>
        </p:nvSpPr>
        <p:spPr>
          <a:xfrm>
            <a:off x="891717" y="994305"/>
            <a:ext cx="180000" cy="18000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椭圆 6" title="">
            <a:extLst>
              <a:ext uri="{FF2B5EF4-FFF2-40B4-BE49-F238E27FC236}">
                <a16:creationId xmlns:a16="http://schemas.microsoft.com/office/drawing/2014/main" id="{9128B412-E929-0DE0-A555-812270FB381E}"/>
              </a:ext>
            </a:extLst>
          </p:cNvPr>
          <p:cNvSpPr/>
          <p:nvPr/>
        </p:nvSpPr>
        <p:spPr>
          <a:xfrm>
            <a:off x="1211230" y="1541965"/>
            <a:ext cx="180000" cy="18000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title="">
            <a:extLst>
              <a:ext uri="{FF2B5EF4-FFF2-40B4-BE49-F238E27FC236}">
                <a16:creationId xmlns:a16="http://schemas.microsoft.com/office/drawing/2014/main" id="{15022415-4907-437B-91BB-F8BE27F39188}"/>
              </a:ext>
            </a:extLst>
          </p:cNvPr>
          <p:cNvSpPr txBox="1"/>
          <p:nvPr/>
        </p:nvSpPr>
        <p:spPr>
          <a:xfrm>
            <a:off x="1492063" y="5074964"/>
            <a:ext cx="10163423" cy="78213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a:latin typeface="黑体" panose="02010609060101010101" pitchFamily="49" charset="-122"/>
                <a:ea typeface="黑体" panose="02010609060101010101" pitchFamily="49" charset="-122"/>
              </a:rPr>
              <a:t>2024</a:t>
            </a:r>
            <a:r>
              <a:rPr lang="zh-CN" altLang="en-US">
                <a:latin typeface="黑体" panose="02010609060101010101" pitchFamily="49" charset="-122"/>
                <a:ea typeface="黑体" panose="02010609060101010101" pitchFamily="49" charset="-122"/>
              </a:rPr>
              <a:t>年</a:t>
            </a:r>
            <a:r>
              <a:rPr lang="en-US" altLang="zh-CN">
                <a:latin typeface="黑体" panose="02010609060101010101" pitchFamily="49" charset="-122"/>
                <a:ea typeface="黑体" panose="02010609060101010101" pitchFamily="49" charset="-122"/>
              </a:rPr>
              <a:t>1</a:t>
            </a:r>
            <a:r>
              <a:rPr lang="zh-CN" altLang="en-US">
                <a:latin typeface="黑体" panose="02010609060101010101" pitchFamily="49" charset="-122"/>
                <a:ea typeface="黑体" panose="02010609060101010101" pitchFamily="49" charset="-122"/>
              </a:rPr>
              <a:t>月</a:t>
            </a:r>
            <a:r>
              <a:rPr lang="en-US" altLang="zh-CN">
                <a:latin typeface="黑体" panose="02010609060101010101" pitchFamily="49" charset="-122"/>
                <a:ea typeface="黑体" panose="02010609060101010101" pitchFamily="49" charset="-122"/>
              </a:rPr>
              <a:t>31</a:t>
            </a:r>
            <a:r>
              <a:rPr lang="zh-CN" altLang="en-US">
                <a:latin typeface="黑体" panose="02010609060101010101" pitchFamily="49" charset="-122"/>
                <a:ea typeface="黑体" panose="02010609060101010101" pitchFamily="49" charset="-122"/>
              </a:rPr>
              <a:t>日，</a:t>
            </a:r>
            <a:r>
              <a:rPr lang="zh-CN" altLang="en-US">
                <a:solidFill>
                  <a:srgbClr val="FF0000"/>
                </a:solidFill>
                <a:latin typeface="黑体" panose="02010609060101010101" pitchFamily="49" charset="-122"/>
                <a:ea typeface="黑体" panose="02010609060101010101" pitchFamily="49" charset="-122"/>
              </a:rPr>
              <a:t>加快发展新质生产力，扎实推进高质量发展。</a:t>
            </a:r>
            <a:endParaRPr lang="en-US" altLang="zh-CN">
              <a:solidFill>
                <a:srgbClr val="FF0000"/>
              </a:solidFill>
              <a:latin typeface="黑体" panose="02010609060101010101" pitchFamily="49" charset="-122"/>
              <a:ea typeface="黑体" panose="02010609060101010101" pitchFamily="49" charset="-122"/>
            </a:endParaRPr>
          </a:p>
          <a:p>
            <a:pPr>
              <a:lnSpc>
                <a:spcPct val="130000"/>
              </a:lnSpc>
            </a:pPr>
            <a:r>
              <a:rPr lang="en-US" altLang="zh-CN">
                <a:latin typeface="黑体" panose="02010609060101010101" pitchFamily="49" charset="-122"/>
                <a:ea typeface="黑体" panose="02010609060101010101" pitchFamily="49" charset="-122"/>
              </a:rPr>
              <a:t>                               ——</a:t>
            </a:r>
            <a:r>
              <a:rPr lang="zh-CN" altLang="en-US">
                <a:latin typeface="黑体" panose="02010609060101010101" pitchFamily="49" charset="-122"/>
                <a:ea typeface="黑体" panose="02010609060101010101" pitchFamily="49" charset="-122"/>
              </a:rPr>
              <a:t>习近平在中共中央政治局第十一次集体学习</a:t>
            </a:r>
          </a:p>
        </p:txBody>
      </p:sp>
      <p:sp>
        <p:nvSpPr>
          <p:cNvPr id="15" name="文本框 14" title="">
            <a:extLst>
              <a:ext uri="{FF2B5EF4-FFF2-40B4-BE49-F238E27FC236}">
                <a16:creationId xmlns:a16="http://schemas.microsoft.com/office/drawing/2014/main" id="{5A0ED78A-0602-1C0C-43CF-F8B3180FE74C}"/>
              </a:ext>
            </a:extLst>
          </p:cNvPr>
          <p:cNvSpPr txBox="1"/>
          <p:nvPr/>
        </p:nvSpPr>
        <p:spPr>
          <a:xfrm>
            <a:off x="1492063" y="2532037"/>
            <a:ext cx="9991973" cy="112152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latin typeface="黑体" panose="02010609060101010101" pitchFamily="49" charset="-122"/>
                <a:ea typeface="黑体" panose="02010609060101010101" pitchFamily="49" charset="-122"/>
              </a:rPr>
              <a:t>深化供给侧结构性改革</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核心是以科技创新推动产业创新</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特别是以颠覆性技术和前沿技术催生新产业、新模式、新动能</a:t>
            </a:r>
            <a:r>
              <a:rPr lang="en-US" altLang="zh-CN">
                <a:latin typeface="黑体" panose="02010609060101010101" pitchFamily="49" charset="-122"/>
                <a:ea typeface="黑体" panose="02010609060101010101" pitchFamily="49" charset="-122"/>
              </a:rPr>
              <a:t>,</a:t>
            </a:r>
            <a:r>
              <a:rPr lang="zh-CN" altLang="en-US">
                <a:solidFill>
                  <a:srgbClr val="FF0000"/>
                </a:solidFill>
                <a:latin typeface="黑体" panose="02010609060101010101" pitchFamily="49" charset="-122"/>
                <a:ea typeface="黑体" panose="02010609060101010101" pitchFamily="49" charset="-122"/>
              </a:rPr>
              <a:t>发展新质生产力。</a:t>
            </a:r>
            <a:endParaRPr lang="en-US" altLang="zh-CN">
              <a:solidFill>
                <a:srgbClr val="FF0000"/>
              </a:solidFill>
              <a:latin typeface="黑体" panose="02010609060101010101" pitchFamily="49" charset="-122"/>
              <a:ea typeface="黑体" panose="02010609060101010101" pitchFamily="49" charset="-122"/>
            </a:endParaRPr>
          </a:p>
          <a:p>
            <a:pPr>
              <a:lnSpc>
                <a:spcPct val="130000"/>
              </a:lnSpc>
            </a:pPr>
            <a:r>
              <a:rPr lang="en-US" altLang="zh-CN">
                <a:latin typeface="黑体" panose="02010609060101010101" pitchFamily="49" charset="-122"/>
                <a:ea typeface="黑体" panose="02010609060101010101" pitchFamily="49" charset="-122"/>
              </a:rPr>
              <a:t>                 ——</a:t>
            </a:r>
            <a:r>
              <a:rPr lang="zh-CN" altLang="en-US">
                <a:latin typeface="黑体" panose="02010609060101010101" pitchFamily="49" charset="-122"/>
                <a:ea typeface="黑体" panose="02010609060101010101" pitchFamily="49" charset="-122"/>
              </a:rPr>
              <a:t>习近平</a:t>
            </a:r>
            <a:r>
              <a:rPr lang="en-US" altLang="zh-CN">
                <a:latin typeface="黑体" panose="02010609060101010101" pitchFamily="49" charset="-122"/>
                <a:ea typeface="黑体" panose="02010609060101010101" pitchFamily="49" charset="-122"/>
              </a:rPr>
              <a:t>2023</a:t>
            </a:r>
            <a:r>
              <a:rPr lang="zh-CN" altLang="en-US">
                <a:latin typeface="黑体" panose="02010609060101010101" pitchFamily="49" charset="-122"/>
                <a:ea typeface="黑体" panose="02010609060101010101" pitchFamily="49" charset="-122"/>
              </a:rPr>
              <a:t>年</a:t>
            </a:r>
            <a:r>
              <a:rPr lang="en-US" altLang="zh-CN">
                <a:latin typeface="黑体" panose="02010609060101010101" pitchFamily="49" charset="-122"/>
                <a:ea typeface="黑体" panose="02010609060101010101" pitchFamily="49" charset="-122"/>
              </a:rPr>
              <a:t>12</a:t>
            </a:r>
            <a:r>
              <a:rPr lang="zh-CN" altLang="en-US">
                <a:latin typeface="黑体" panose="02010609060101010101" pitchFamily="49" charset="-122"/>
                <a:ea typeface="黑体" panose="02010609060101010101" pitchFamily="49" charset="-122"/>
              </a:rPr>
              <a:t>月</a:t>
            </a:r>
            <a:r>
              <a:rPr lang="en-US" altLang="zh-CN">
                <a:latin typeface="黑体" panose="02010609060101010101" pitchFamily="49" charset="-122"/>
                <a:ea typeface="黑体" panose="02010609060101010101" pitchFamily="49" charset="-122"/>
              </a:rPr>
              <a:t>11</a:t>
            </a:r>
            <a:r>
              <a:rPr lang="zh-CN" altLang="en-US">
                <a:latin typeface="黑体" panose="02010609060101010101" pitchFamily="49" charset="-122"/>
                <a:ea typeface="黑体" panose="02010609060101010101" pitchFamily="49" charset="-122"/>
              </a:rPr>
              <a:t>日至</a:t>
            </a:r>
            <a:r>
              <a:rPr lang="en-US" altLang="zh-CN">
                <a:latin typeface="黑体" panose="02010609060101010101" pitchFamily="49" charset="-122"/>
                <a:ea typeface="黑体" panose="02010609060101010101" pitchFamily="49" charset="-122"/>
              </a:rPr>
              <a:t>12</a:t>
            </a:r>
            <a:r>
              <a:rPr lang="zh-CN" altLang="en-US">
                <a:latin typeface="黑体" panose="02010609060101010101" pitchFamily="49" charset="-122"/>
                <a:ea typeface="黑体" panose="02010609060101010101" pitchFamily="49" charset="-122"/>
              </a:rPr>
              <a:t>日出席中央经济工作会议并发表重要讲话</a:t>
            </a:r>
          </a:p>
        </p:txBody>
      </p:sp>
      <p:sp>
        <p:nvSpPr>
          <p:cNvPr id="16" name="椭圆 15" title="">
            <a:extLst>
              <a:ext uri="{FF2B5EF4-FFF2-40B4-BE49-F238E27FC236}">
                <a16:creationId xmlns:a16="http://schemas.microsoft.com/office/drawing/2014/main" id="{F90C894C-5720-9D41-7EC6-8776DACE8F98}"/>
              </a:ext>
            </a:extLst>
          </p:cNvPr>
          <p:cNvSpPr/>
          <p:nvPr/>
        </p:nvSpPr>
        <p:spPr>
          <a:xfrm>
            <a:off x="1211230" y="2673380"/>
            <a:ext cx="180000" cy="18000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文本框 17" title="">
            <a:extLst>
              <a:ext uri="{FF2B5EF4-FFF2-40B4-BE49-F238E27FC236}">
                <a16:creationId xmlns:a16="http://schemas.microsoft.com/office/drawing/2014/main" id="{E81CE77C-98B5-1C2D-E103-5B489F71AD78}"/>
              </a:ext>
            </a:extLst>
          </p:cNvPr>
          <p:cNvSpPr txBox="1"/>
          <p:nvPr/>
        </p:nvSpPr>
        <p:spPr>
          <a:xfrm>
            <a:off x="1492063" y="1370059"/>
            <a:ext cx="9991973" cy="112152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latin typeface="黑体" panose="02010609060101010101" pitchFamily="49" charset="-122"/>
                <a:ea typeface="黑体" panose="02010609060101010101" pitchFamily="49" charset="-122"/>
              </a:rPr>
              <a:t>积极培育新能源、新材料、先进制造、电子信息等战略性新兴产业</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积极培育未来产业，</a:t>
            </a:r>
            <a:r>
              <a:rPr lang="zh-CN" altLang="en-US">
                <a:solidFill>
                  <a:srgbClr val="FF0000"/>
                </a:solidFill>
                <a:latin typeface="黑体" panose="02010609060101010101" pitchFamily="49" charset="-122"/>
                <a:ea typeface="黑体" panose="02010609060101010101" pitchFamily="49" charset="-122"/>
              </a:rPr>
              <a:t>加快形成新质生产力</a:t>
            </a:r>
            <a:r>
              <a:rPr lang="en-US" altLang="zh-CN">
                <a:solidFill>
                  <a:srgbClr val="FF0000"/>
                </a:solidFill>
                <a:latin typeface="黑体" panose="02010609060101010101" pitchFamily="49" charset="-122"/>
                <a:ea typeface="黑体" panose="02010609060101010101" pitchFamily="49" charset="-122"/>
              </a:rPr>
              <a:t>,</a:t>
            </a:r>
            <a:r>
              <a:rPr lang="zh-CN" altLang="en-US">
                <a:solidFill>
                  <a:srgbClr val="FF0000"/>
                </a:solidFill>
                <a:latin typeface="黑体" panose="02010609060101010101" pitchFamily="49" charset="-122"/>
                <a:ea typeface="黑体" panose="02010609060101010101" pitchFamily="49" charset="-122"/>
              </a:rPr>
              <a:t>增强发展新动能。</a:t>
            </a:r>
            <a:endParaRPr lang="en-US" altLang="zh-CN">
              <a:solidFill>
                <a:srgbClr val="FF0000"/>
              </a:solidFill>
              <a:latin typeface="黑体" panose="02010609060101010101" pitchFamily="49" charset="-122"/>
              <a:ea typeface="黑体" panose="02010609060101010101" pitchFamily="49" charset="-122"/>
            </a:endParaRPr>
          </a:p>
          <a:p>
            <a:pPr>
              <a:lnSpc>
                <a:spcPct val="130000"/>
              </a:lnSpc>
            </a:pPr>
            <a:r>
              <a:rPr lang="en-US" altLang="zh-CN">
                <a:latin typeface="黑体" panose="02010609060101010101" pitchFamily="49" charset="-122"/>
                <a:ea typeface="黑体" panose="02010609060101010101" pitchFamily="49" charset="-122"/>
              </a:rPr>
              <a:t>                      ——</a:t>
            </a:r>
            <a:r>
              <a:rPr lang="zh-CN" altLang="en-US">
                <a:latin typeface="黑体" panose="02010609060101010101" pitchFamily="49" charset="-122"/>
                <a:ea typeface="黑体" panose="02010609060101010101" pitchFamily="49" charset="-122"/>
              </a:rPr>
              <a:t>习近平</a:t>
            </a:r>
            <a:r>
              <a:rPr lang="en-US" altLang="zh-CN">
                <a:latin typeface="黑体" panose="02010609060101010101" pitchFamily="49" charset="-122"/>
                <a:ea typeface="黑体" panose="02010609060101010101" pitchFamily="49" charset="-122"/>
              </a:rPr>
              <a:t>2023</a:t>
            </a:r>
            <a:r>
              <a:rPr lang="zh-CN" altLang="en-US">
                <a:latin typeface="黑体" panose="02010609060101010101" pitchFamily="49" charset="-122"/>
                <a:ea typeface="黑体" panose="02010609060101010101" pitchFamily="49" charset="-122"/>
              </a:rPr>
              <a:t>年</a:t>
            </a:r>
            <a:r>
              <a:rPr lang="en-US" altLang="zh-CN">
                <a:latin typeface="黑体" panose="02010609060101010101" pitchFamily="49" charset="-122"/>
                <a:ea typeface="黑体" panose="02010609060101010101" pitchFamily="49" charset="-122"/>
              </a:rPr>
              <a:t>9</a:t>
            </a:r>
            <a:r>
              <a:rPr lang="zh-CN" altLang="en-US">
                <a:latin typeface="黑体" panose="02010609060101010101" pitchFamily="49" charset="-122"/>
                <a:ea typeface="黑体" panose="02010609060101010101" pitchFamily="49" charset="-122"/>
              </a:rPr>
              <a:t>月</a:t>
            </a:r>
            <a:r>
              <a:rPr lang="en-US" altLang="zh-CN">
                <a:latin typeface="黑体" panose="02010609060101010101" pitchFamily="49" charset="-122"/>
                <a:ea typeface="黑体" panose="02010609060101010101" pitchFamily="49" charset="-122"/>
              </a:rPr>
              <a:t>7</a:t>
            </a:r>
            <a:r>
              <a:rPr lang="zh-CN" altLang="en-US">
                <a:latin typeface="黑体" panose="02010609060101010101" pitchFamily="49" charset="-122"/>
                <a:ea typeface="黑体" panose="02010609060101010101" pitchFamily="49" charset="-122"/>
              </a:rPr>
              <a:t>日主持召开新时代推动东北全面振兴座谈会</a:t>
            </a:r>
          </a:p>
        </p:txBody>
      </p:sp>
      <p:sp>
        <p:nvSpPr>
          <p:cNvPr id="20" name="文本框 19" title="">
            <a:extLst>
              <a:ext uri="{FF2B5EF4-FFF2-40B4-BE49-F238E27FC236}">
                <a16:creationId xmlns:a16="http://schemas.microsoft.com/office/drawing/2014/main" id="{170ABE48-28C4-8AAC-FAA7-CE8B940E093F}"/>
              </a:ext>
            </a:extLst>
          </p:cNvPr>
          <p:cNvSpPr txBox="1"/>
          <p:nvPr/>
        </p:nvSpPr>
        <p:spPr>
          <a:xfrm>
            <a:off x="1492064" y="3623451"/>
            <a:ext cx="10163422" cy="148162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a:latin typeface="黑体" panose="02010609060101010101" pitchFamily="49" charset="-122"/>
                <a:ea typeface="黑体" panose="02010609060101010101" pitchFamily="49" charset="-122"/>
              </a:rPr>
              <a:t>要瞄准世界能源科技前沿</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聚焦能源关键领域和重大需求</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合理选择技术路线</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发挥新型举国体制优势</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加强关键核心技术联合攻关</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强化科研成果转化运用</a:t>
            </a: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把能源技术及其关联产业培育成带动我国产业升级的新增长点</a:t>
            </a:r>
            <a:r>
              <a:rPr lang="en-US" altLang="zh-CN">
                <a:latin typeface="黑体" panose="02010609060101010101" pitchFamily="49" charset="-122"/>
                <a:ea typeface="黑体" panose="02010609060101010101" pitchFamily="49" charset="-122"/>
              </a:rPr>
              <a:t>,</a:t>
            </a:r>
            <a:r>
              <a:rPr lang="zh-CN" altLang="en-US">
                <a:solidFill>
                  <a:srgbClr val="FF0000"/>
                </a:solidFill>
                <a:latin typeface="黑体" panose="02010609060101010101" pitchFamily="49" charset="-122"/>
                <a:ea typeface="黑体" panose="02010609060101010101" pitchFamily="49" charset="-122"/>
              </a:rPr>
              <a:t>促进新质生产力发展。</a:t>
            </a:r>
            <a:endParaRPr lang="en-US" altLang="zh-CN">
              <a:solidFill>
                <a:srgbClr val="FF0000"/>
              </a:solidFill>
              <a:latin typeface="黑体" panose="02010609060101010101" pitchFamily="49" charset="-122"/>
              <a:ea typeface="黑体" panose="02010609060101010101" pitchFamily="49" charset="-122"/>
            </a:endParaRPr>
          </a:p>
          <a:p>
            <a:pPr>
              <a:lnSpc>
                <a:spcPct val="130000"/>
              </a:lnSpc>
            </a:pPr>
            <a:r>
              <a:rPr lang="en-US" altLang="zh-CN">
                <a:latin typeface="黑体" panose="02010609060101010101" pitchFamily="49" charset="-122"/>
                <a:ea typeface="黑体" panose="02010609060101010101" pitchFamily="49" charset="-122"/>
              </a:rPr>
              <a:t>———</a:t>
            </a:r>
            <a:r>
              <a:rPr lang="zh-CN" altLang="en-US">
                <a:latin typeface="黑体" panose="02010609060101010101" pitchFamily="49" charset="-122"/>
                <a:ea typeface="黑体" panose="02010609060101010101" pitchFamily="49" charset="-122"/>
              </a:rPr>
              <a:t>习近平</a:t>
            </a:r>
            <a:r>
              <a:rPr lang="en-US" altLang="zh-CN">
                <a:latin typeface="黑体" panose="02010609060101010101" pitchFamily="49" charset="-122"/>
                <a:ea typeface="黑体" panose="02010609060101010101" pitchFamily="49" charset="-122"/>
              </a:rPr>
              <a:t>2024</a:t>
            </a:r>
            <a:r>
              <a:rPr lang="zh-CN" altLang="en-US">
                <a:latin typeface="黑体" panose="02010609060101010101" pitchFamily="49" charset="-122"/>
                <a:ea typeface="黑体" panose="02010609060101010101" pitchFamily="49" charset="-122"/>
              </a:rPr>
              <a:t>年</a:t>
            </a:r>
            <a:r>
              <a:rPr lang="en-US" altLang="zh-CN">
                <a:latin typeface="黑体" panose="02010609060101010101" pitchFamily="49" charset="-122"/>
                <a:ea typeface="黑体" panose="02010609060101010101" pitchFamily="49" charset="-122"/>
              </a:rPr>
              <a:t>2</a:t>
            </a:r>
            <a:r>
              <a:rPr lang="zh-CN" altLang="en-US">
                <a:latin typeface="黑体" panose="02010609060101010101" pitchFamily="49" charset="-122"/>
                <a:ea typeface="黑体" panose="02010609060101010101" pitchFamily="49" charset="-122"/>
              </a:rPr>
              <a:t>月</a:t>
            </a:r>
            <a:r>
              <a:rPr lang="en-US" altLang="zh-CN">
                <a:latin typeface="黑体" panose="02010609060101010101" pitchFamily="49" charset="-122"/>
                <a:ea typeface="黑体" panose="02010609060101010101" pitchFamily="49" charset="-122"/>
              </a:rPr>
              <a:t>29</a:t>
            </a:r>
            <a:r>
              <a:rPr lang="zh-CN" altLang="en-US">
                <a:latin typeface="黑体" panose="02010609060101010101" pitchFamily="49" charset="-122"/>
                <a:ea typeface="黑体" panose="02010609060101010101" pitchFamily="49" charset="-122"/>
              </a:rPr>
              <a:t>日主持中共中央政治局第十二次集体学习</a:t>
            </a:r>
          </a:p>
        </p:txBody>
      </p:sp>
      <p:sp>
        <p:nvSpPr>
          <p:cNvPr id="21" name="椭圆 20" title="">
            <a:extLst>
              <a:ext uri="{FF2B5EF4-FFF2-40B4-BE49-F238E27FC236}">
                <a16:creationId xmlns:a16="http://schemas.microsoft.com/office/drawing/2014/main" id="{B0C9E570-2C97-B904-11EF-839A8D5C6DC8}"/>
              </a:ext>
            </a:extLst>
          </p:cNvPr>
          <p:cNvSpPr/>
          <p:nvPr/>
        </p:nvSpPr>
        <p:spPr>
          <a:xfrm>
            <a:off x="1206314" y="3764908"/>
            <a:ext cx="180000" cy="18000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2" name="椭圆 21" title="">
            <a:extLst>
              <a:ext uri="{FF2B5EF4-FFF2-40B4-BE49-F238E27FC236}">
                <a16:creationId xmlns:a16="http://schemas.microsoft.com/office/drawing/2014/main" id="{14E3B521-A398-7A3E-6457-DC0CFD40DCCC}"/>
              </a:ext>
            </a:extLst>
          </p:cNvPr>
          <p:cNvSpPr/>
          <p:nvPr/>
        </p:nvSpPr>
        <p:spPr>
          <a:xfrm>
            <a:off x="1230614" y="5247156"/>
            <a:ext cx="180000" cy="18000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4" name="文本框 23" title="">
            <a:extLst>
              <a:ext uri="{FF2B5EF4-FFF2-40B4-BE49-F238E27FC236}">
                <a16:creationId xmlns:a16="http://schemas.microsoft.com/office/drawing/2014/main" id="{B152495F-1182-0F3C-C8D7-44A298EB1F59}"/>
              </a:ext>
            </a:extLst>
          </p:cNvPr>
          <p:cNvSpPr txBox="1"/>
          <p:nvPr/>
        </p:nvSpPr>
        <p:spPr>
          <a:xfrm>
            <a:off x="1492063" y="5913776"/>
            <a:ext cx="9909362"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黑体" panose="02010609060101010101" pitchFamily="49" charset="-122"/>
                <a:ea typeface="黑体" panose="02010609060101010101" pitchFamily="49" charset="-122"/>
              </a:rPr>
              <a:t>要牢牢把握高质量发展这个首要任务，</a:t>
            </a:r>
            <a:r>
              <a:rPr lang="zh-CN" altLang="en-US" b="1">
                <a:solidFill>
                  <a:srgbClr val="FF0000"/>
                </a:solidFill>
                <a:latin typeface="黑体" panose="02010609060101010101" pitchFamily="49" charset="-122"/>
                <a:ea typeface="黑体" panose="02010609060101010101" pitchFamily="49" charset="-122"/>
              </a:rPr>
              <a:t>因地制宜发展新质生产力。</a:t>
            </a:r>
            <a:endParaRPr lang="en-US" altLang="zh-CN" b="1">
              <a:solidFill>
                <a:srgbClr val="FF0000"/>
              </a:solidFill>
              <a:latin typeface="黑体" panose="02010609060101010101" pitchFamily="49" charset="-122"/>
              <a:ea typeface="黑体" panose="02010609060101010101" pitchFamily="49" charset="-122"/>
            </a:endParaRPr>
          </a:p>
          <a:p>
            <a:r>
              <a:rPr lang="en-US" altLang="zh-CN">
                <a:latin typeface="黑体" panose="02010609060101010101" pitchFamily="49" charset="-122"/>
                <a:ea typeface="黑体" panose="02010609060101010101" pitchFamily="49" charset="-122"/>
              </a:rPr>
              <a:t>                               ——</a:t>
            </a:r>
            <a:r>
              <a:rPr lang="zh-CN" altLang="en-US">
                <a:latin typeface="黑体" panose="02010609060101010101" pitchFamily="49" charset="-122"/>
                <a:ea typeface="黑体" panose="02010609060101010101" pitchFamily="49" charset="-122"/>
              </a:rPr>
              <a:t>习近平</a:t>
            </a:r>
            <a:r>
              <a:rPr lang="en-US" altLang="zh-CN">
                <a:latin typeface="黑体" panose="02010609060101010101" pitchFamily="49" charset="-122"/>
                <a:ea typeface="黑体" panose="02010609060101010101" pitchFamily="49" charset="-122"/>
              </a:rPr>
              <a:t>2024</a:t>
            </a:r>
            <a:r>
              <a:rPr lang="zh-CN" altLang="en-US">
                <a:latin typeface="黑体" panose="02010609060101010101" pitchFamily="49" charset="-122"/>
                <a:ea typeface="黑体" panose="02010609060101010101" pitchFamily="49" charset="-122"/>
              </a:rPr>
              <a:t>年</a:t>
            </a:r>
            <a:r>
              <a:rPr lang="en-US" altLang="zh-CN">
                <a:latin typeface="黑体" panose="02010609060101010101" pitchFamily="49" charset="-122"/>
                <a:ea typeface="黑体" panose="02010609060101010101" pitchFamily="49" charset="-122"/>
              </a:rPr>
              <a:t>3</a:t>
            </a:r>
            <a:r>
              <a:rPr lang="zh-CN" altLang="en-US">
                <a:latin typeface="黑体" panose="02010609060101010101" pitchFamily="49" charset="-122"/>
                <a:ea typeface="黑体" panose="02010609060101010101" pitchFamily="49" charset="-122"/>
              </a:rPr>
              <a:t>月</a:t>
            </a:r>
            <a:r>
              <a:rPr lang="en-US" altLang="zh-CN">
                <a:latin typeface="黑体" panose="02010609060101010101" pitchFamily="49" charset="-122"/>
                <a:ea typeface="黑体" panose="02010609060101010101" pitchFamily="49" charset="-122"/>
              </a:rPr>
              <a:t>5</a:t>
            </a:r>
            <a:r>
              <a:rPr lang="zh-CN" altLang="en-US">
                <a:latin typeface="黑体" panose="02010609060101010101" pitchFamily="49" charset="-122"/>
                <a:ea typeface="黑体" panose="02010609060101010101" pitchFamily="49" charset="-122"/>
              </a:rPr>
              <a:t>日参加江苏代表团审议</a:t>
            </a:r>
          </a:p>
        </p:txBody>
      </p:sp>
      <p:sp>
        <p:nvSpPr>
          <p:cNvPr id="25" name="椭圆 24" title="">
            <a:extLst>
              <a:ext uri="{FF2B5EF4-FFF2-40B4-BE49-F238E27FC236}">
                <a16:creationId xmlns:a16="http://schemas.microsoft.com/office/drawing/2014/main" id="{85C8744D-DCAF-FFFD-AB4A-D02C59EEE565}"/>
              </a:ext>
            </a:extLst>
          </p:cNvPr>
          <p:cNvSpPr/>
          <p:nvPr/>
        </p:nvSpPr>
        <p:spPr>
          <a:xfrm>
            <a:off x="1230614" y="5986617"/>
            <a:ext cx="180000" cy="18000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28" name="连接符: 曲线 27" title="">
            <a:extLst>
              <a:ext uri="{FF2B5EF4-FFF2-40B4-BE49-F238E27FC236}">
                <a16:creationId xmlns:a16="http://schemas.microsoft.com/office/drawing/2014/main" id="{DF668FD3-4815-5659-DD20-240F8F4DEE14}"/>
              </a:ext>
            </a:extLst>
          </p:cNvPr>
          <p:cNvCxnSpPr>
            <a:stCxn id="6" idx="5"/>
            <a:endCxn id="25" idx="0"/>
          </p:cNvCxnSpPr>
          <p:nvPr/>
        </p:nvCxnSpPr>
        <p:spPr>
          <a:xfrm rot="16200000" flipH="1">
            <a:off x="-1236351" y="3429652"/>
            <a:ext cx="4838672" cy="275257"/>
          </a:xfrm>
          <a:prstGeom prst="curvedConnector3">
            <a:avLst>
              <a:gd name="adj1" fmla="val 10039"/>
            </a:avLst>
          </a:prstGeom>
          <a:ln w="19050">
            <a:solidFill>
              <a:srgbClr val="142B74"/>
            </a:solidFill>
            <a:tailEnd type="triangle"/>
          </a:ln>
        </p:spPr>
        <p:style>
          <a:lnRef idx="1">
            <a:schemeClr val="accent1"/>
          </a:lnRef>
          <a:fillRef idx="0">
            <a:schemeClr val="accent1"/>
          </a:fillRef>
          <a:effectRef idx="0">
            <a:schemeClr val="accent1"/>
          </a:effectRef>
          <a:fontRef idx="minor">
            <a:schemeClr val="tx1"/>
          </a:fontRef>
        </p:style>
      </p:cxnSp>
      <p:sp>
        <p:nvSpPr>
          <p:cNvPr id="30" name="文本框 29" title="">
            <a:extLst>
              <a:ext uri="{FF2B5EF4-FFF2-40B4-BE49-F238E27FC236}">
                <a16:creationId xmlns:a16="http://schemas.microsoft.com/office/drawing/2014/main" id="{AA9183A5-BAA5-9507-1EA9-13017C70F390}"/>
              </a:ext>
            </a:extLst>
          </p:cNvPr>
          <p:cNvSpPr txBox="1"/>
          <p:nvPr/>
        </p:nvSpPr>
        <p:spPr>
          <a:xfrm>
            <a:off x="371475" y="2352675"/>
            <a:ext cx="603265" cy="28623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a:solidFill>
                  <a:srgbClr val="002060"/>
                </a:solidFill>
                <a:latin typeface="黑体" panose="02010609060101010101" pitchFamily="49" charset="-122"/>
                <a:ea typeface="黑体" panose="02010609060101010101" pitchFamily="49" charset="-122"/>
              </a:rPr>
              <a:t>新质生产力</a:t>
            </a:r>
          </a:p>
        </p:txBody>
      </p:sp>
    </p:spTree>
    <p:extLst>
      <p:ext uri="{BB962C8B-B14F-4D97-AF65-F5344CB8AC3E}">
        <p14:creationId xmlns:p14="http://schemas.microsoft.com/office/powerpoint/2010/main" val="447090757"/>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0BD49446-AE66-3EBF-E3EA-34E60F38E620}"/>
            </a:ext>
          </a:extLst>
        </p:cNvPr>
        <p:cNvGrpSpPr/>
        <p:nvPr/>
      </p:nvGrpSpPr>
      <p:grpSpPr>
        <a:xfrm>
          <a:off x="0" y="0"/>
          <a:ext cx="0" cy="0"/>
        </a:xfrm>
      </p:grpSpPr>
      <p:sp>
        <p:nvSpPr>
          <p:cNvPr id="2" name="文本框 1" title="">
            <a:extLst>
              <a:ext uri="{FF2B5EF4-FFF2-40B4-BE49-F238E27FC236}">
                <a16:creationId xmlns:a16="http://schemas.microsoft.com/office/drawing/2014/main" id="{C91FA26B-E862-794D-39A9-1E4F365BACD9}"/>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2B24F606-9628-1094-041F-93A32E29A5D7}"/>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a:extLst>
              <a:ext uri="{FF2B5EF4-FFF2-40B4-BE49-F238E27FC236}">
                <a16:creationId xmlns:a16="http://schemas.microsoft.com/office/drawing/2014/main" id="{0EB9274B-6059-8866-BDBF-3DFFE8477EB4}"/>
              </a:ext>
            </a:extLst>
          </p:cNvPr>
          <p:cNvSpPr/>
          <p:nvPr/>
        </p:nvSpPr>
        <p:spPr>
          <a:xfrm>
            <a:off x="11228541" y="5564592"/>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B5BFCE0D-243F-3223-B89D-8E0B48DB7903}"/>
              </a:ext>
            </a:extLst>
          </p:cNvPr>
          <p:cNvSpPr/>
          <p:nvPr/>
        </p:nvSpPr>
        <p:spPr>
          <a:xfrm>
            <a:off x="10636870" y="5564591"/>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EDFC50AE-3CA7-82BC-686F-DB9312FF5420}"/>
              </a:ext>
            </a:extLst>
          </p:cNvPr>
          <p:cNvSpPr/>
          <p:nvPr/>
        </p:nvSpPr>
        <p:spPr>
          <a:xfrm>
            <a:off x="10045199" y="5564591"/>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a:extLst>
              <a:ext uri="{FF2B5EF4-FFF2-40B4-BE49-F238E27FC236}">
                <a16:creationId xmlns:a16="http://schemas.microsoft.com/office/drawing/2014/main" id="{30BFEEBD-FFE2-B6D0-3F96-0DE710E612CF}"/>
              </a:ext>
            </a:extLst>
          </p:cNvPr>
          <p:cNvCxnSpPr/>
          <p:nvPr/>
        </p:nvCxnSpPr>
        <p:spPr>
          <a:xfrm>
            <a:off x="695325" y="6237288"/>
            <a:ext cx="10788711" cy="0"/>
          </a:xfrm>
          <a:prstGeom prst="line">
            <a:avLst/>
          </a:prstGeom>
          <a:ln>
            <a:solidFill>
              <a:srgbClr val="162F80"/>
            </a:solidFill>
          </a:ln>
        </p:spPr>
        <p:style>
          <a:lnRef idx="1">
            <a:schemeClr val="accent1"/>
          </a:lnRef>
          <a:fillRef idx="0">
            <a:schemeClr val="accent1"/>
          </a:fillRef>
          <a:effectRef idx="0">
            <a:schemeClr val="accent1"/>
          </a:effectRef>
          <a:fontRef idx="minor">
            <a:schemeClr val="tx1"/>
          </a:fontRef>
        </p:style>
      </p:cxnSp>
      <p:sp>
        <p:nvSpPr>
          <p:cNvPr id="5" name="文本框 4" title="">
            <a:extLst>
              <a:ext uri="{FF2B5EF4-FFF2-40B4-BE49-F238E27FC236}">
                <a16:creationId xmlns:a16="http://schemas.microsoft.com/office/drawing/2014/main" id="{6B54BCCE-F9B0-B079-A019-311F2EDB5BEB}"/>
              </a:ext>
            </a:extLst>
          </p:cNvPr>
          <p:cNvSpPr txBox="1"/>
          <p:nvPr/>
        </p:nvSpPr>
        <p:spPr>
          <a:xfrm>
            <a:off x="2958913" y="865359"/>
            <a:ext cx="6096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2060"/>
                </a:solidFill>
                <a:latin typeface="黑体" panose="02010609060101010101" pitchFamily="49" charset="-122"/>
                <a:ea typeface="黑体" panose="02010609060101010101" pitchFamily="49" charset="-122"/>
              </a:rPr>
              <a:t>什么是新质生产力</a:t>
            </a:r>
          </a:p>
        </p:txBody>
      </p:sp>
      <p:pic>
        <p:nvPicPr>
          <p:cNvPr id="7" name="图片 6" title="">
            <a:extLst>
              <a:ext uri="{FF2B5EF4-FFF2-40B4-BE49-F238E27FC236}">
                <a16:creationId xmlns:a16="http://schemas.microsoft.com/office/drawing/2014/main" id="{9BB2132B-A4E2-FDEA-3D13-19075002A2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134" y="1977057"/>
            <a:ext cx="4381239" cy="3653125"/>
          </a:xfrm>
          <a:prstGeom prst="rect">
            <a:avLst/>
          </a:prstGeom>
        </p:spPr>
      </p:pic>
      <p:pic>
        <p:nvPicPr>
          <p:cNvPr id="9" name="图片 8" title="">
            <a:extLst>
              <a:ext uri="{FF2B5EF4-FFF2-40B4-BE49-F238E27FC236}">
                <a16:creationId xmlns:a16="http://schemas.microsoft.com/office/drawing/2014/main" id="{45FB2C9D-4D14-3137-2F5C-B72D4095B0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0373" y="1995684"/>
            <a:ext cx="4464382" cy="3586449"/>
          </a:xfrm>
          <a:prstGeom prst="rect">
            <a:avLst/>
          </a:prstGeom>
          <a:ln>
            <a:noFill/>
          </a:ln>
          <a:effectLst>
            <a:outerShdw blurRad="292100" dist="139700" dir="2700000" algn="tl" rotWithShape="0">
              <a:srgbClr val="333333">
                <a:alpha val="65000"/>
              </a:srgbClr>
            </a:outerShdw>
          </a:effectLst>
        </p:spPr>
      </p:pic>
      <p:pic>
        <p:nvPicPr>
          <p:cNvPr id="13" name="图片 12" title="">
            <a:extLst>
              <a:ext uri="{FF2B5EF4-FFF2-40B4-BE49-F238E27FC236}">
                <a16:creationId xmlns:a16="http://schemas.microsoft.com/office/drawing/2014/main" id="{ECDA61AF-F703-4B49-9278-11BF6DDA48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3181" y="1977057"/>
            <a:ext cx="3808685" cy="358644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34531032"/>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6A428EC8-EA9C-EBBA-C81B-A3998C56C77C}"/>
            </a:ext>
          </a:extLst>
        </p:cNvPr>
        <p:cNvGrpSpPr/>
        <p:nvPr/>
      </p:nvGrpSpPr>
      <p:grpSpPr>
        <a:xfrm>
          <a:off x="0" y="0"/>
          <a:ext cx="0" cy="0"/>
        </a:xfrm>
      </p:grpSpPr>
      <p:sp>
        <p:nvSpPr>
          <p:cNvPr id="2" name="文本框 1" title="">
            <a:extLst>
              <a:ext uri="{FF2B5EF4-FFF2-40B4-BE49-F238E27FC236}">
                <a16:creationId xmlns:a16="http://schemas.microsoft.com/office/drawing/2014/main" id="{DAE1B94C-2800-9D05-83FA-DCF94B2A949D}"/>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E333B6C5-19E2-55B6-972B-344C40153C1E}"/>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a:extLst>
              <a:ext uri="{FF2B5EF4-FFF2-40B4-BE49-F238E27FC236}">
                <a16:creationId xmlns:a16="http://schemas.microsoft.com/office/drawing/2014/main" id="{B3A0843E-1279-3C32-D058-02753FC1ADE0}"/>
              </a:ext>
            </a:extLst>
          </p:cNvPr>
          <p:cNvSpPr/>
          <p:nvPr/>
        </p:nvSpPr>
        <p:spPr>
          <a:xfrm>
            <a:off x="11228541" y="5564592"/>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594D2DEA-B415-8D8B-2A19-A385DB566F11}"/>
              </a:ext>
            </a:extLst>
          </p:cNvPr>
          <p:cNvSpPr/>
          <p:nvPr/>
        </p:nvSpPr>
        <p:spPr>
          <a:xfrm>
            <a:off x="10636870" y="5564591"/>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62BD1782-0753-AB72-9D27-E7590CC621F1}"/>
              </a:ext>
            </a:extLst>
          </p:cNvPr>
          <p:cNvSpPr/>
          <p:nvPr/>
        </p:nvSpPr>
        <p:spPr>
          <a:xfrm>
            <a:off x="10045199" y="5564591"/>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a:extLst>
              <a:ext uri="{FF2B5EF4-FFF2-40B4-BE49-F238E27FC236}">
                <a16:creationId xmlns:a16="http://schemas.microsoft.com/office/drawing/2014/main" id="{36F89240-1B45-4F7E-8561-8A5DE03BC479}"/>
              </a:ext>
            </a:extLst>
          </p:cNvPr>
          <p:cNvCxnSpPr/>
          <p:nvPr/>
        </p:nvCxnSpPr>
        <p:spPr>
          <a:xfrm>
            <a:off x="695325" y="6237288"/>
            <a:ext cx="10788711" cy="0"/>
          </a:xfrm>
          <a:prstGeom prst="line">
            <a:avLst/>
          </a:prstGeom>
          <a:ln>
            <a:solidFill>
              <a:srgbClr val="162F80"/>
            </a:solidFill>
          </a:ln>
        </p:spPr>
        <p:style>
          <a:lnRef idx="1">
            <a:schemeClr val="accent1"/>
          </a:lnRef>
          <a:fillRef idx="0">
            <a:schemeClr val="accent1"/>
          </a:fillRef>
          <a:effectRef idx="0">
            <a:schemeClr val="accent1"/>
          </a:effectRef>
          <a:fontRef idx="minor">
            <a:schemeClr val="tx1"/>
          </a:fontRef>
        </p:style>
      </p:cxnSp>
      <p:sp>
        <p:nvSpPr>
          <p:cNvPr id="4" name="文本框 3" title="">
            <a:extLst>
              <a:ext uri="{FF2B5EF4-FFF2-40B4-BE49-F238E27FC236}">
                <a16:creationId xmlns:a16="http://schemas.microsoft.com/office/drawing/2014/main" id="{9FDE6D6C-743A-11B6-1036-BD9E483767C6}"/>
              </a:ext>
            </a:extLst>
          </p:cNvPr>
          <p:cNvSpPr txBox="1"/>
          <p:nvPr/>
        </p:nvSpPr>
        <p:spPr>
          <a:xfrm>
            <a:off x="2958913" y="865359"/>
            <a:ext cx="6096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2060"/>
                </a:solidFill>
                <a:latin typeface="黑体" panose="02010609060101010101" pitchFamily="49" charset="-122"/>
                <a:ea typeface="黑体" panose="02010609060101010101" pitchFamily="49" charset="-122"/>
              </a:rPr>
              <a:t>新质生产力的核心要素</a:t>
            </a:r>
          </a:p>
        </p:txBody>
      </p:sp>
      <p:pic>
        <p:nvPicPr>
          <p:cNvPr id="13" name="图片 12" title="">
            <a:extLst>
              <a:ext uri="{FF2B5EF4-FFF2-40B4-BE49-F238E27FC236}">
                <a16:creationId xmlns:a16="http://schemas.microsoft.com/office/drawing/2014/main" id="{7B4A296E-25F6-97F2-5F2C-A38359375512}"/>
              </a:ext>
            </a:extLst>
          </p:cNvPr>
          <p:cNvPicPr>
            <a:picLocks noChangeAspect="1"/>
          </p:cNvPicPr>
          <p:nvPr/>
        </p:nvPicPr>
        <p:blipFill>
          <a:blip r:embed="rId2">
            <a:extLst>
              <a:ext uri="{28A0092B-C50C-407E-A947-70E740481C1C}">
                <a14:useLocalDpi xmlns:a14="http://schemas.microsoft.com/office/drawing/2010/main" val="0"/>
              </a:ext>
            </a:extLst>
          </a:blip>
          <a:srcRect b="53672"/>
          <a:stretch>
            <a:fillRect/>
          </a:stretch>
        </p:blipFill>
        <p:spPr>
          <a:xfrm>
            <a:off x="695325" y="1967310"/>
            <a:ext cx="4497728" cy="2709465"/>
          </a:xfrm>
          <a:prstGeom prst="rect">
            <a:avLst/>
          </a:prstGeom>
        </p:spPr>
      </p:pic>
      <p:pic>
        <p:nvPicPr>
          <p:cNvPr id="15" name="图片 14" title="">
            <a:extLst>
              <a:ext uri="{FF2B5EF4-FFF2-40B4-BE49-F238E27FC236}">
                <a16:creationId xmlns:a16="http://schemas.microsoft.com/office/drawing/2014/main" id="{6D1005EE-4BF3-840E-4E1B-B23CE584D04C}"/>
              </a:ext>
            </a:extLst>
          </p:cNvPr>
          <p:cNvPicPr>
            <a:picLocks noChangeAspect="1"/>
          </p:cNvPicPr>
          <p:nvPr/>
        </p:nvPicPr>
        <p:blipFill>
          <a:blip r:embed="rId2">
            <a:extLst>
              <a:ext uri="{28A0092B-C50C-407E-A947-70E740481C1C}">
                <a14:useLocalDpi xmlns:a14="http://schemas.microsoft.com/office/drawing/2010/main" val="0"/>
              </a:ext>
            </a:extLst>
          </a:blip>
          <a:srcRect t="45621"/>
          <a:stretch>
            <a:fillRect/>
          </a:stretch>
        </p:blipFill>
        <p:spPr>
          <a:xfrm>
            <a:off x="5412688" y="1967310"/>
            <a:ext cx="5943600" cy="2709464"/>
          </a:xfrm>
          <a:prstGeom prst="rect">
            <a:avLst/>
          </a:prstGeom>
        </p:spPr>
      </p:pic>
    </p:spTree>
    <p:extLst>
      <p:ext uri="{BB962C8B-B14F-4D97-AF65-F5344CB8AC3E}">
        <p14:creationId xmlns:p14="http://schemas.microsoft.com/office/powerpoint/2010/main" val="904757584"/>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957F77EA-AA0A-701F-DB86-E3F735EF7D35}"/>
            </a:ext>
          </a:extLst>
        </p:cNvPr>
        <p:cNvGrpSpPr/>
        <p:nvPr/>
      </p:nvGrpSpPr>
      <p:grpSpPr>
        <a:xfrm>
          <a:off x="0" y="0"/>
          <a:ext cx="0" cy="0"/>
        </a:xfrm>
      </p:grpSpPr>
      <p:sp>
        <p:nvSpPr>
          <p:cNvPr id="2" name="文本框 1" title="">
            <a:extLst>
              <a:ext uri="{FF2B5EF4-FFF2-40B4-BE49-F238E27FC236}">
                <a16:creationId xmlns:a16="http://schemas.microsoft.com/office/drawing/2014/main" id="{C8400AA2-C74F-7A64-7199-9886934B5871}"/>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78940601-920F-F327-B772-1421A76D161D}"/>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a:extLst>
              <a:ext uri="{FF2B5EF4-FFF2-40B4-BE49-F238E27FC236}">
                <a16:creationId xmlns:a16="http://schemas.microsoft.com/office/drawing/2014/main" id="{B7AE1694-9C9B-807E-5143-3EA3CCC25C4A}"/>
              </a:ext>
            </a:extLst>
          </p:cNvPr>
          <p:cNvSpPr/>
          <p:nvPr/>
        </p:nvSpPr>
        <p:spPr>
          <a:xfrm>
            <a:off x="11228541" y="5564592"/>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8DEB4BE6-28E0-3B4F-2D8E-75411152671D}"/>
              </a:ext>
            </a:extLst>
          </p:cNvPr>
          <p:cNvSpPr/>
          <p:nvPr/>
        </p:nvSpPr>
        <p:spPr>
          <a:xfrm>
            <a:off x="10636870" y="5564591"/>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08F112B8-FFC4-A1C0-E03A-EDB50DED95B1}"/>
              </a:ext>
            </a:extLst>
          </p:cNvPr>
          <p:cNvSpPr/>
          <p:nvPr/>
        </p:nvSpPr>
        <p:spPr>
          <a:xfrm>
            <a:off x="10045199" y="5564591"/>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a:extLst>
              <a:ext uri="{FF2B5EF4-FFF2-40B4-BE49-F238E27FC236}">
                <a16:creationId xmlns:a16="http://schemas.microsoft.com/office/drawing/2014/main" id="{D2A2CA46-7F00-B07B-CB3F-4634C24C4442}"/>
              </a:ext>
            </a:extLst>
          </p:cNvPr>
          <p:cNvCxnSpPr/>
          <p:nvPr/>
        </p:nvCxnSpPr>
        <p:spPr>
          <a:xfrm>
            <a:off x="695325" y="6237288"/>
            <a:ext cx="10788711" cy="0"/>
          </a:xfrm>
          <a:prstGeom prst="line">
            <a:avLst/>
          </a:prstGeom>
          <a:ln>
            <a:solidFill>
              <a:srgbClr val="162F80"/>
            </a:solidFill>
          </a:ln>
        </p:spPr>
        <p:style>
          <a:lnRef idx="1">
            <a:schemeClr val="accent1"/>
          </a:lnRef>
          <a:fillRef idx="0">
            <a:schemeClr val="accent1"/>
          </a:fillRef>
          <a:effectRef idx="0">
            <a:schemeClr val="accent1"/>
          </a:effectRef>
          <a:fontRef idx="minor">
            <a:schemeClr val="tx1"/>
          </a:fontRef>
        </p:style>
      </p:cxnSp>
      <p:sp>
        <p:nvSpPr>
          <p:cNvPr id="4" name="文本框 3" title="">
            <a:extLst>
              <a:ext uri="{FF2B5EF4-FFF2-40B4-BE49-F238E27FC236}">
                <a16:creationId xmlns:a16="http://schemas.microsoft.com/office/drawing/2014/main" id="{91E1D0F4-E49C-6A7D-9A10-1F1E03B88852}"/>
              </a:ext>
            </a:extLst>
          </p:cNvPr>
          <p:cNvSpPr txBox="1"/>
          <p:nvPr/>
        </p:nvSpPr>
        <p:spPr>
          <a:xfrm>
            <a:off x="2958913" y="865359"/>
            <a:ext cx="6096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2060"/>
                </a:solidFill>
                <a:latin typeface="黑体" panose="02010609060101010101" pitchFamily="49" charset="-122"/>
                <a:ea typeface="黑体" panose="02010609060101010101" pitchFamily="49" charset="-122"/>
              </a:rPr>
              <a:t>如何发展新质生产力</a:t>
            </a:r>
          </a:p>
        </p:txBody>
      </p:sp>
      <p:pic>
        <p:nvPicPr>
          <p:cNvPr id="6" name="图片 5" title="">
            <a:extLst>
              <a:ext uri="{FF2B5EF4-FFF2-40B4-BE49-F238E27FC236}">
                <a16:creationId xmlns:a16="http://schemas.microsoft.com/office/drawing/2014/main" id="{125F8930-9FE9-25B0-E8F6-DBFF389AEF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964" y="1778770"/>
            <a:ext cx="5140386" cy="4054762"/>
          </a:xfrm>
          <a:prstGeom prst="rect">
            <a:avLst/>
          </a:prstGeom>
        </p:spPr>
      </p:pic>
      <p:pic>
        <p:nvPicPr>
          <p:cNvPr id="8" name="图片 7" title="">
            <a:extLst>
              <a:ext uri="{FF2B5EF4-FFF2-40B4-BE49-F238E27FC236}">
                <a16:creationId xmlns:a16="http://schemas.microsoft.com/office/drawing/2014/main" id="{D3FBB068-87D2-8F46-2EA9-76647DD8D0EB}"/>
              </a:ext>
            </a:extLst>
          </p:cNvPr>
          <p:cNvPicPr>
            <a:picLocks noChangeAspect="1"/>
          </p:cNvPicPr>
          <p:nvPr/>
        </p:nvPicPr>
        <p:blipFill>
          <a:blip r:embed="rId3">
            <a:extLst>
              <a:ext uri="{28A0092B-C50C-407E-A947-70E740481C1C}">
                <a14:useLocalDpi xmlns:a14="http://schemas.microsoft.com/office/drawing/2010/main" val="0"/>
              </a:ext>
            </a:extLst>
          </a:blip>
          <a:srcRect b="53217"/>
          <a:stretch>
            <a:fillRect/>
          </a:stretch>
        </p:blipFill>
        <p:spPr>
          <a:xfrm>
            <a:off x="6005361" y="1786957"/>
            <a:ext cx="5357964" cy="4051952"/>
          </a:xfrm>
          <a:prstGeom prst="rect">
            <a:avLst/>
          </a:prstGeom>
        </p:spPr>
      </p:pic>
    </p:spTree>
    <p:extLst>
      <p:ext uri="{BB962C8B-B14F-4D97-AF65-F5344CB8AC3E}">
        <p14:creationId xmlns:p14="http://schemas.microsoft.com/office/powerpoint/2010/main" val="2140320849"/>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EB341FF6-9CB4-9163-AEF1-583300F4C07A}"/>
            </a:ext>
          </a:extLst>
        </p:cNvPr>
        <p:cNvGrpSpPr/>
        <p:nvPr/>
      </p:nvGrpSpPr>
      <p:grpSpPr>
        <a:xfrm>
          <a:off x="0" y="0"/>
          <a:ext cx="0" cy="0"/>
        </a:xfrm>
      </p:grpSpPr>
      <p:sp>
        <p:nvSpPr>
          <p:cNvPr id="2" name="文本框 1" title="">
            <a:extLst>
              <a:ext uri="{FF2B5EF4-FFF2-40B4-BE49-F238E27FC236}">
                <a16:creationId xmlns:a16="http://schemas.microsoft.com/office/drawing/2014/main" id="{EBB101D0-63E7-0F31-C02E-FA6180653CC1}"/>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07E88C12-78C5-BE38-CCD7-A48FC45927EE}"/>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椭圆 9" title="">
            <a:extLst>
              <a:ext uri="{FF2B5EF4-FFF2-40B4-BE49-F238E27FC236}">
                <a16:creationId xmlns:a16="http://schemas.microsoft.com/office/drawing/2014/main" id="{8B3F03FC-2272-ADD0-1EAD-F36C1BF9170B}"/>
              </a:ext>
            </a:extLst>
          </p:cNvPr>
          <p:cNvSpPr/>
          <p:nvPr/>
        </p:nvSpPr>
        <p:spPr>
          <a:xfrm>
            <a:off x="11228541" y="5564592"/>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C28146D1-C3A3-688C-CD51-C658A0A0D4F5}"/>
              </a:ext>
            </a:extLst>
          </p:cNvPr>
          <p:cNvSpPr/>
          <p:nvPr/>
        </p:nvSpPr>
        <p:spPr>
          <a:xfrm>
            <a:off x="10636870" y="5564591"/>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36FD5032-26B9-3156-BE0D-3B0003625F63}"/>
              </a:ext>
            </a:extLst>
          </p:cNvPr>
          <p:cNvSpPr/>
          <p:nvPr/>
        </p:nvSpPr>
        <p:spPr>
          <a:xfrm>
            <a:off x="10045199" y="5564591"/>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a:extLst>
              <a:ext uri="{FF2B5EF4-FFF2-40B4-BE49-F238E27FC236}">
                <a16:creationId xmlns:a16="http://schemas.microsoft.com/office/drawing/2014/main" id="{DB28B835-489D-0530-5601-0C016ADB0105}"/>
              </a:ext>
            </a:extLst>
          </p:cNvPr>
          <p:cNvCxnSpPr/>
          <p:nvPr/>
        </p:nvCxnSpPr>
        <p:spPr>
          <a:xfrm>
            <a:off x="695325" y="6237288"/>
            <a:ext cx="10788711" cy="0"/>
          </a:xfrm>
          <a:prstGeom prst="line">
            <a:avLst/>
          </a:prstGeom>
          <a:ln>
            <a:solidFill>
              <a:srgbClr val="162F80"/>
            </a:solidFill>
          </a:ln>
        </p:spPr>
        <p:style>
          <a:lnRef idx="1">
            <a:schemeClr val="accent1"/>
          </a:lnRef>
          <a:fillRef idx="0">
            <a:schemeClr val="accent1"/>
          </a:fillRef>
          <a:effectRef idx="0">
            <a:schemeClr val="accent1"/>
          </a:effectRef>
          <a:fontRef idx="minor">
            <a:schemeClr val="tx1"/>
          </a:fontRef>
        </p:style>
      </p:cxnSp>
      <p:sp>
        <p:nvSpPr>
          <p:cNvPr id="4" name="文本框 3" title="">
            <a:extLst>
              <a:ext uri="{FF2B5EF4-FFF2-40B4-BE49-F238E27FC236}">
                <a16:creationId xmlns:a16="http://schemas.microsoft.com/office/drawing/2014/main" id="{226C8C8A-E3C2-3491-8300-7FE109094CBF}"/>
              </a:ext>
            </a:extLst>
          </p:cNvPr>
          <p:cNvSpPr txBox="1"/>
          <p:nvPr/>
        </p:nvSpPr>
        <p:spPr>
          <a:xfrm>
            <a:off x="2958913" y="865359"/>
            <a:ext cx="6096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2060"/>
                </a:solidFill>
                <a:latin typeface="黑体" panose="02010609060101010101" pitchFamily="49" charset="-122"/>
                <a:ea typeface="黑体" panose="02010609060101010101" pitchFamily="49" charset="-122"/>
              </a:rPr>
              <a:t>如何发展新质生产力</a:t>
            </a:r>
          </a:p>
        </p:txBody>
      </p:sp>
      <p:pic>
        <p:nvPicPr>
          <p:cNvPr id="6" name="图片 5" title="">
            <a:extLst>
              <a:ext uri="{FF2B5EF4-FFF2-40B4-BE49-F238E27FC236}">
                <a16:creationId xmlns:a16="http://schemas.microsoft.com/office/drawing/2014/main" id="{17FB3003-A8D3-FF1D-DD88-0ED936D414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425" y="2043112"/>
            <a:ext cx="5753100" cy="3400425"/>
          </a:xfrm>
          <a:prstGeom prst="rect">
            <a:avLst/>
          </a:prstGeom>
        </p:spPr>
      </p:pic>
      <p:pic>
        <p:nvPicPr>
          <p:cNvPr id="9" name="图片 8" title="">
            <a:extLst>
              <a:ext uri="{FF2B5EF4-FFF2-40B4-BE49-F238E27FC236}">
                <a16:creationId xmlns:a16="http://schemas.microsoft.com/office/drawing/2014/main" id="{9AB66D5B-8DBD-9394-FF20-6842D9E5F4C9}"/>
              </a:ext>
            </a:extLst>
          </p:cNvPr>
          <p:cNvPicPr>
            <a:picLocks noChangeAspect="1"/>
          </p:cNvPicPr>
          <p:nvPr/>
        </p:nvPicPr>
        <p:blipFill>
          <a:blip r:embed="rId3">
            <a:extLst>
              <a:ext uri="{28A0092B-C50C-407E-A947-70E740481C1C}">
                <a14:useLocalDpi xmlns:a14="http://schemas.microsoft.com/office/drawing/2010/main" val="0"/>
              </a:ext>
            </a:extLst>
          </a:blip>
          <a:srcRect t="50027"/>
          <a:stretch>
            <a:fillRect/>
          </a:stretch>
        </p:blipFill>
        <p:spPr>
          <a:xfrm>
            <a:off x="6253086" y="1940689"/>
            <a:ext cx="5230949" cy="3502844"/>
          </a:xfrm>
          <a:prstGeom prst="rect">
            <a:avLst/>
          </a:prstGeom>
        </p:spPr>
      </p:pic>
    </p:spTree>
    <p:extLst>
      <p:ext uri="{BB962C8B-B14F-4D97-AF65-F5344CB8AC3E}">
        <p14:creationId xmlns:p14="http://schemas.microsoft.com/office/powerpoint/2010/main" val="2055512766"/>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title="">
            <a:extLst>
              <a:ext uri="{FF2B5EF4-FFF2-40B4-BE49-F238E27FC236}">
                <a16:creationId xmlns:a16="http://schemas.microsoft.com/office/drawing/2014/main" id="{DF0C6D9D-893B-6A16-83D6-CC0F8A88DB2A}"/>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C2277B15-92FA-BAED-7DB1-D99D2EC2F02D}"/>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title="">
            <a:extLst>
              <a:ext uri="{FF2B5EF4-FFF2-40B4-BE49-F238E27FC236}">
                <a16:creationId xmlns:a16="http://schemas.microsoft.com/office/drawing/2014/main" id="{D4736638-0739-2E39-1DBD-C36470D64471}"/>
              </a:ext>
            </a:extLst>
          </p:cNvPr>
          <p:cNvSpPr txBox="1"/>
          <p:nvPr/>
        </p:nvSpPr>
        <p:spPr>
          <a:xfrm>
            <a:off x="2958913" y="865359"/>
            <a:ext cx="6096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2060"/>
                </a:solidFill>
                <a:latin typeface="黑体" panose="02010609060101010101" pitchFamily="49" charset="-122"/>
                <a:ea typeface="黑体" panose="02010609060101010101" pitchFamily="49" charset="-122"/>
              </a:rPr>
              <a:t>新质生产力</a:t>
            </a:r>
          </a:p>
        </p:txBody>
      </p:sp>
      <p:pic>
        <p:nvPicPr>
          <p:cNvPr id="1026" name="Picture 2" title="">
            <a:extLst>
              <a:ext uri="{FF2B5EF4-FFF2-40B4-BE49-F238E27FC236}">
                <a16:creationId xmlns:a16="http://schemas.microsoft.com/office/drawing/2014/main" id="{74152C04-D3B1-0BE2-37E0-19100619A3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1524" y="1552574"/>
            <a:ext cx="10715625" cy="5099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9475286"/>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title="">
            <a:extLst>
              <a:ext uri="{FF2B5EF4-FFF2-40B4-BE49-F238E27FC236}">
                <a16:creationId xmlns:a16="http://schemas.microsoft.com/office/drawing/2014/main" id="{E4759EE5-BFE6-1B2E-C65D-E4098630E178}"/>
              </a:ext>
            </a:extLst>
          </p:cNvPr>
          <p:cNvSpPr txBox="1"/>
          <p:nvPr/>
        </p:nvSpPr>
        <p:spPr>
          <a:xfrm>
            <a:off x="510987" y="1561501"/>
            <a:ext cx="10991851" cy="232852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黑体" panose="02010609060101010101" pitchFamily="49" charset="-122"/>
                <a:ea typeface="黑体" panose="02010609060101010101" pitchFamily="49" charset="-122"/>
              </a:rPr>
              <a:t>    </a:t>
            </a:r>
            <a:r>
              <a:rPr lang="zh-CN" altLang="en-US" sz="2000" b="1">
                <a:solidFill>
                  <a:srgbClr val="002060"/>
                </a:solidFill>
                <a:latin typeface="黑体" panose="02010609060101010101" pitchFamily="49" charset="-122"/>
                <a:ea typeface="黑体" panose="02010609060101010101" pitchFamily="49" charset="-122"/>
              </a:rPr>
              <a:t>绿色发展是高质量发展的底色，新质生产力本身就是绿色生产力。</a:t>
            </a:r>
            <a:r>
              <a:rPr lang="zh-CN" altLang="en-US" sz="2000">
                <a:latin typeface="黑体" panose="02010609060101010101" pitchFamily="49" charset="-122"/>
                <a:ea typeface="黑体" panose="02010609060101010101" pitchFamily="49" charset="-122"/>
              </a:rPr>
              <a:t>必须加快发展方式绿色转型，助力碳达峰碳中和。牢固树立和践行绿水青山就是金山银山的理念，坚定不移走生态优先、绿色发展之路。加快绿色科技创新和先进绿色技术推广应用，做强绿色制造业，发展绿色服务业，壮大绿色能源产业，发展绿色低碳产业和供应链，构建绿色低碳循环经济体系。持续优化支持绿色低碳发展的经济政策工具箱，发挥绿色金融的牵引作用，打造高效生态绿色产业集群。</a:t>
            </a:r>
          </a:p>
        </p:txBody>
      </p:sp>
      <p:sp>
        <p:nvSpPr>
          <p:cNvPr id="4" name="文本框 3" title="">
            <a:extLst>
              <a:ext uri="{FF2B5EF4-FFF2-40B4-BE49-F238E27FC236}">
                <a16:creationId xmlns:a16="http://schemas.microsoft.com/office/drawing/2014/main" id="{4B13327B-239A-65EC-1E06-0F6A4B6DB7E6}"/>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时政热点</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5" name="矩形 4" title="">
            <a:extLst>
              <a:ext uri="{FF2B5EF4-FFF2-40B4-BE49-F238E27FC236}">
                <a16:creationId xmlns:a16="http://schemas.microsoft.com/office/drawing/2014/main" id="{E22B1309-277F-C29F-B822-865D86A117BF}"/>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文本框 5" title="">
            <a:extLst>
              <a:ext uri="{FF2B5EF4-FFF2-40B4-BE49-F238E27FC236}">
                <a16:creationId xmlns:a16="http://schemas.microsoft.com/office/drawing/2014/main" id="{EE87F4A5-AE1C-B3A3-E548-9E7E9627B6A4}"/>
              </a:ext>
            </a:extLst>
          </p:cNvPr>
          <p:cNvSpPr txBox="1"/>
          <p:nvPr/>
        </p:nvSpPr>
        <p:spPr>
          <a:xfrm>
            <a:off x="2958913" y="865359"/>
            <a:ext cx="6096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2060"/>
                </a:solidFill>
                <a:latin typeface="黑体" panose="02010609060101010101" pitchFamily="49" charset="-122"/>
                <a:ea typeface="黑体" panose="02010609060101010101" pitchFamily="49" charset="-122"/>
              </a:rPr>
              <a:t>新质生产力与绿色生产</a:t>
            </a:r>
          </a:p>
        </p:txBody>
      </p:sp>
    </p:spTree>
    <p:extLst>
      <p:ext uri="{BB962C8B-B14F-4D97-AF65-F5344CB8AC3E}">
        <p14:creationId xmlns:p14="http://schemas.microsoft.com/office/powerpoint/2010/main" val="2179051630"/>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图片 3" title="">
            <a:extLst>
              <a:ext uri="{FF2B5EF4-FFF2-40B4-BE49-F238E27FC236}">
                <a16:creationId xmlns:a16="http://schemas.microsoft.com/office/drawing/2014/main" id="{B08E0F75-54EC-C3FF-EBD0-E453EDA344B0}"/>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1"/>
            <a:ext cx="12192000" cy="6237288"/>
          </a:xfrm>
          <a:prstGeom prst="rect">
            <a:avLst/>
          </a:prstGeom>
          <a:blipFill>
            <a:blip r:embed="rId2">
              <a:extLst>
                <a:ext uri="{28A0092B-C50C-407E-A947-70E740481C1C}">
                  <a14:useLocalDpi xmlns:a14="http://schemas.microsoft.com/office/drawing/2010/main"/>
                </a:ext>
              </a:extLst>
            </a:blip>
            <a:stretch>
              <a:fillRect/>
            </a:stretch>
          </a:blipFill>
          <a:ln>
            <a:noFill/>
          </a:ln>
          <a:effectLst>
            <a:outerShdw blurRad="508000" dist="609600" dir="5400000" sx="80000" sy="80000" algn="t" rotWithShape="0">
              <a:prstClr val="black">
                <a:alpha val="55000"/>
              </a:prstClr>
            </a:outerShdw>
          </a:effectLst>
        </p:spPr>
      </p:pic>
      <p:sp>
        <p:nvSpPr>
          <p:cNvPr id="5" name="矩形: 圆角 4" title="">
            <a:extLst>
              <a:ext uri="{FF2B5EF4-FFF2-40B4-BE49-F238E27FC236}">
                <a16:creationId xmlns:a16="http://schemas.microsoft.com/office/drawing/2014/main" id="{2A4AF602-B51E-1CC2-9CAC-0E4F1DEE7866}"/>
              </a:ext>
            </a:extLst>
          </p:cNvPr>
          <p:cNvSpPr/>
          <p:nvPr/>
        </p:nvSpPr>
        <p:spPr>
          <a:xfrm>
            <a:off x="1" y="1"/>
            <a:ext cx="12191999" cy="6237287"/>
          </a:xfrm>
          <a:prstGeom prst="roundRect">
            <a:avLst>
              <a:gd name="adj" fmla="val 0"/>
            </a:avLst>
          </a:prstGeom>
          <a:gradFill flip="none" rotWithShape="1">
            <a:gsLst>
              <a:gs pos="0">
                <a:srgbClr val="14267B"/>
              </a:gs>
              <a:gs pos="100000">
                <a:srgbClr val="14267B">
                  <a:alpha val="44000"/>
                </a:srgb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zh-CN" altLang="en-US" sz="2000"/>
          </a:p>
        </p:txBody>
      </p:sp>
      <p:sp>
        <p:nvSpPr>
          <p:cNvPr id="6" name="文本框 5" title="">
            <a:extLst>
              <a:ext uri="{FF2B5EF4-FFF2-40B4-BE49-F238E27FC236}">
                <a16:creationId xmlns:a16="http://schemas.microsoft.com/office/drawing/2014/main" id="{3E666304-54C1-6775-7873-CDADBD9ACBB8}"/>
              </a:ext>
            </a:extLst>
          </p:cNvPr>
          <p:cNvSpPr txBox="1"/>
          <p:nvPr/>
        </p:nvSpPr>
        <p:spPr>
          <a:xfrm>
            <a:off x="3373583" y="2505670"/>
            <a:ext cx="6390408"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solidFill>
                  <a:schemeClr val="bg1"/>
                </a:solidFill>
                <a:latin typeface="黑体" panose="02010609060101010101" pitchFamily="49" charset="-122"/>
                <a:ea typeface="黑体" panose="02010609060101010101" pitchFamily="49" charset="-122"/>
              </a:rPr>
              <a:t>教材链接</a:t>
            </a:r>
            <a:endParaRPr lang="zh-CN" altLang="en-US" sz="5400">
              <a:solidFill>
                <a:schemeClr val="bg1"/>
              </a:solidFill>
              <a:latin typeface="黑体" panose="02010609060101010101" pitchFamily="49" charset="-122"/>
              <a:ea typeface="黑体" panose="02010609060101010101" pitchFamily="49" charset="-122"/>
            </a:endParaRPr>
          </a:p>
        </p:txBody>
      </p:sp>
      <p:sp>
        <p:nvSpPr>
          <p:cNvPr id="7" name="文本框 6" title="">
            <a:extLst>
              <a:ext uri="{FF2B5EF4-FFF2-40B4-BE49-F238E27FC236}">
                <a16:creationId xmlns:a16="http://schemas.microsoft.com/office/drawing/2014/main" id="{5E5CB825-609A-A9CA-90D0-CDCC8AB5C668}"/>
              </a:ext>
            </a:extLst>
          </p:cNvPr>
          <p:cNvSpPr txBox="1"/>
          <p:nvPr/>
        </p:nvSpPr>
        <p:spPr>
          <a:xfrm>
            <a:off x="3373583" y="1767640"/>
            <a:ext cx="1282237"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5400">
                <a:solidFill>
                  <a:schemeClr val="bg1"/>
                </a:solidFill>
                <a:latin typeface="黑体" panose="02010609060101010101" pitchFamily="49" charset="-122"/>
                <a:ea typeface="黑体" panose="02010609060101010101" pitchFamily="49" charset="-122"/>
              </a:rPr>
              <a:t>02</a:t>
            </a:r>
            <a:endParaRPr lang="zh-CN" altLang="en-US" sz="5400">
              <a:solidFill>
                <a:schemeClr val="bg1"/>
              </a:solidFill>
              <a:latin typeface="黑体" panose="02010609060101010101" pitchFamily="49" charset="-122"/>
              <a:ea typeface="黑体" panose="02010609060101010101" pitchFamily="49" charset="-122"/>
            </a:endParaRPr>
          </a:p>
        </p:txBody>
      </p:sp>
      <p:sp>
        <p:nvSpPr>
          <p:cNvPr id="10" name="椭圆 9" title="">
            <a:extLst>
              <a:ext uri="{FF2B5EF4-FFF2-40B4-BE49-F238E27FC236}">
                <a16:creationId xmlns:a16="http://schemas.microsoft.com/office/drawing/2014/main" id="{93217EB8-8991-07EF-734C-2A8703872E8E}"/>
              </a:ext>
            </a:extLst>
          </p:cNvPr>
          <p:cNvSpPr/>
          <p:nvPr/>
        </p:nvSpPr>
        <p:spPr>
          <a:xfrm>
            <a:off x="11241180" y="6320118"/>
            <a:ext cx="255495" cy="268941"/>
          </a:xfrm>
          <a:prstGeom prst="ellipse">
            <a:avLst/>
          </a:prstGeom>
          <a:noFill/>
          <a:ln w="25400">
            <a:solidFill>
              <a:srgbClr val="142B7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椭圆 10" title="">
            <a:extLst>
              <a:ext uri="{FF2B5EF4-FFF2-40B4-BE49-F238E27FC236}">
                <a16:creationId xmlns:a16="http://schemas.microsoft.com/office/drawing/2014/main" id="{9FFD7293-F4F4-6270-D844-CCDBDAAE0DDC}"/>
              </a:ext>
            </a:extLst>
          </p:cNvPr>
          <p:cNvSpPr/>
          <p:nvPr/>
        </p:nvSpPr>
        <p:spPr>
          <a:xfrm>
            <a:off x="10649509" y="6320117"/>
            <a:ext cx="255495" cy="268941"/>
          </a:xfrm>
          <a:prstGeom prst="ellipse">
            <a:avLst/>
          </a:prstGeom>
          <a:noFill/>
          <a:ln w="25400">
            <a:solidFill>
              <a:srgbClr val="2249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title="">
            <a:extLst>
              <a:ext uri="{FF2B5EF4-FFF2-40B4-BE49-F238E27FC236}">
                <a16:creationId xmlns:a16="http://schemas.microsoft.com/office/drawing/2014/main" id="{9D85626D-9BE5-7B5D-6BC7-6CC4484B02C4}"/>
              </a:ext>
            </a:extLst>
          </p:cNvPr>
          <p:cNvSpPr/>
          <p:nvPr/>
        </p:nvSpPr>
        <p:spPr>
          <a:xfrm>
            <a:off x="10057838" y="6320117"/>
            <a:ext cx="255495" cy="268941"/>
          </a:xfrm>
          <a:prstGeom prst="ellipse">
            <a:avLst/>
          </a:prstGeom>
          <a:noFill/>
          <a:ln w="25400">
            <a:solidFill>
              <a:srgbClr val="708C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文本框 14" title="">
            <a:extLst>
              <a:ext uri="{FF2B5EF4-FFF2-40B4-BE49-F238E27FC236}">
                <a16:creationId xmlns:a16="http://schemas.microsoft.com/office/drawing/2014/main" id="{65C069B4-3628-34C7-A163-09C5577A1EFF}"/>
              </a:ext>
            </a:extLst>
          </p:cNvPr>
          <p:cNvSpPr txBox="1"/>
          <p:nvPr/>
        </p:nvSpPr>
        <p:spPr>
          <a:xfrm>
            <a:off x="5868267" y="3305769"/>
            <a:ext cx="6096000" cy="707886"/>
          </a:xfrm>
          <a:prstGeom prst="rect">
            <a:avLst/>
          </a:prstGeom>
          <a:noFill/>
        </p:spPr>
        <p:txBody>
          <a:bodyPr wrap="square">
            <a:spAutoFit/>
          </a:bodyPr>
          <a:lstStyle>
            <a:defPPr>
              <a:defRPr lang="zh-CN"/>
            </a:defPPr>
            <a:lvl1pPr marL="0" algn="l" defTabSz="914400" rtl="0" eaLnBrk="1" latinLnBrk="0" hangingPunct="1">
              <a:defRPr sz="2400" kern="1200">
                <a:solidFill>
                  <a:schemeClr val="bg1"/>
                </a:solidFill>
                <a:latin typeface="思源黑体 CN Regular" panose="020b0500000000000000" pitchFamily="34" charset="-122"/>
                <a:ea typeface="思源黑体 CN Regular" panose="020b05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latin typeface="Times New Roman" panose="02020603050405020304" pitchFamily="18" charset="0"/>
                <a:cs typeface="Times New Roman" panose="02020603050405020304" pitchFamily="18" charset="0"/>
              </a:rPr>
              <a:t>jiaocailianjie</a:t>
            </a:r>
            <a:endParaRPr lang="zh-CN" altLang="en-US" sz="4000">
              <a:latin typeface="Times New Roman" panose="02020603050405020304" pitchFamily="18" charset="0"/>
              <a:cs typeface="Times New Roman" panose="02020603050405020304" pitchFamily="18" charset="0"/>
            </a:endParaRPr>
          </a:p>
        </p:txBody>
      </p:sp>
      <p:cxnSp>
        <p:nvCxnSpPr>
          <p:cNvPr id="3" name="直接连接符 2" title="">
            <a:extLst>
              <a:ext uri="{FF2B5EF4-FFF2-40B4-BE49-F238E27FC236}">
                <a16:creationId xmlns:a16="http://schemas.microsoft.com/office/drawing/2014/main" id="{A48252AD-B58D-C288-28EF-D7A39EE5BA99}"/>
              </a:ext>
            </a:extLst>
          </p:cNvPr>
          <p:cNvCxnSpPr/>
          <p:nvPr/>
        </p:nvCxnSpPr>
        <p:spPr>
          <a:xfrm>
            <a:off x="4581525" y="3429000"/>
            <a:ext cx="31623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548074"/>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title="">
            <a:extLst>
              <a:ext uri="{FF2B5EF4-FFF2-40B4-BE49-F238E27FC236}">
                <a16:creationId xmlns:a16="http://schemas.microsoft.com/office/drawing/2014/main" id="{0F57AB23-B6D3-ECA5-6CDE-6A110B91886F}"/>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教材链接</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1BBF4430-16E9-C20C-5C64-17439A6F34D7}"/>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title="">
            <a:extLst>
              <a:ext uri="{FF2B5EF4-FFF2-40B4-BE49-F238E27FC236}">
                <a16:creationId xmlns:a16="http://schemas.microsoft.com/office/drawing/2014/main" id="{1A8C5E2D-6347-1186-80FB-ED0F7C399899}"/>
              </a:ext>
            </a:extLst>
          </p:cNvPr>
          <p:cNvSpPr txBox="1"/>
          <p:nvPr/>
        </p:nvSpPr>
        <p:spPr>
          <a:xfrm>
            <a:off x="695325" y="1424017"/>
            <a:ext cx="10934700" cy="417518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a:latin typeface="黑体" panose="02010609060101010101" pitchFamily="49" charset="-122"/>
                <a:ea typeface="黑体" panose="02010609060101010101" pitchFamily="49" charset="-122"/>
              </a:rPr>
              <a:t>（</a:t>
            </a:r>
            <a:r>
              <a:rPr lang="en-US" altLang="zh-CN" sz="2000" b="1">
                <a:latin typeface="黑体" panose="02010609060101010101" pitchFamily="49" charset="-122"/>
                <a:ea typeface="黑体" panose="02010609060101010101" pitchFamily="49" charset="-122"/>
              </a:rPr>
              <a:t>1</a:t>
            </a:r>
            <a:r>
              <a:rPr lang="zh-CN" altLang="en-US" sz="2000" b="1">
                <a:latin typeface="黑体" panose="02010609060101010101" pitchFamily="49" charset="-122"/>
                <a:ea typeface="黑体" panose="02010609060101010101" pitchFamily="49" charset="-122"/>
              </a:rPr>
              <a:t>）生产力和生产关系的辩证关系</a:t>
            </a:r>
          </a:p>
          <a:p>
            <a:pPr>
              <a:lnSpc>
                <a:spcPct val="150000"/>
              </a:lnSpc>
            </a:pPr>
            <a:r>
              <a:rPr lang="zh-CN" altLang="en-US" sz="2000">
                <a:solidFill>
                  <a:srgbClr val="FF0000"/>
                </a:solidFill>
                <a:latin typeface="黑体" panose="02010609060101010101" pitchFamily="49" charset="-122"/>
                <a:ea typeface="黑体" panose="02010609060101010101" pitchFamily="49" charset="-122"/>
              </a:rPr>
              <a:t>①生产力决定生产关系。</a:t>
            </a:r>
            <a:r>
              <a:rPr lang="zh-CN" altLang="en-US" sz="2000">
                <a:latin typeface="黑体" panose="02010609060101010101" pitchFamily="49" charset="-122"/>
                <a:ea typeface="黑体" panose="02010609060101010101" pitchFamily="49" charset="-122"/>
              </a:rPr>
              <a:t>有什么用的生产力，就要求有什么样的生产关系与之相适应；生产力发展了，生产关系就要相应地发生变化。</a:t>
            </a:r>
          </a:p>
          <a:p>
            <a:pPr>
              <a:lnSpc>
                <a:spcPct val="150000"/>
              </a:lnSpc>
            </a:pPr>
            <a:r>
              <a:rPr lang="zh-CN" altLang="en-US" sz="2000">
                <a:solidFill>
                  <a:srgbClr val="FF0000"/>
                </a:solidFill>
                <a:latin typeface="黑体" panose="02010609060101010101" pitchFamily="49" charset="-122"/>
                <a:ea typeface="黑体" panose="02010609060101010101" pitchFamily="49" charset="-122"/>
              </a:rPr>
              <a:t>②生产关系反作用于生产力。</a:t>
            </a:r>
            <a:r>
              <a:rPr lang="zh-CN" altLang="en-US" sz="2000">
                <a:latin typeface="黑体" panose="02010609060101010101" pitchFamily="49" charset="-122"/>
                <a:ea typeface="黑体" panose="02010609060101010101" pitchFamily="49" charset="-122"/>
              </a:rPr>
              <a:t>当生产关系与生产力状况相适应时，促进生产力的发展；当生产关系与生产力状况不相适应时，阻碍生产力的发展。</a:t>
            </a:r>
          </a:p>
          <a:p>
            <a:pPr>
              <a:lnSpc>
                <a:spcPct val="150000"/>
              </a:lnSpc>
            </a:pPr>
            <a:r>
              <a:rPr lang="zh-CN" altLang="en-US" sz="2000">
                <a:latin typeface="黑体" panose="02010609060101010101" pitchFamily="49" charset="-122"/>
                <a:ea typeface="黑体" panose="02010609060101010101" pitchFamily="49" charset="-122"/>
              </a:rPr>
              <a:t>③生产力和生产关系的矛盾是人类社会的基本矛盾，生产关系要适应生产力状况的规律是</a:t>
            </a:r>
            <a:r>
              <a:rPr lang="zh-CN" altLang="en-US" sz="2000" b="1">
                <a:solidFill>
                  <a:srgbClr val="FF0000"/>
                </a:solidFill>
                <a:latin typeface="黑体" panose="02010609060101010101" pitchFamily="49" charset="-122"/>
                <a:ea typeface="黑体" panose="02010609060101010101" pitchFamily="49" charset="-122"/>
              </a:rPr>
              <a:t>人类社会的基本规律。</a:t>
            </a:r>
          </a:p>
          <a:p>
            <a:pPr>
              <a:lnSpc>
                <a:spcPct val="150000"/>
              </a:lnSpc>
            </a:pPr>
            <a:r>
              <a:rPr lang="zh-CN" altLang="en-US" sz="2000">
                <a:latin typeface="黑体" panose="02010609060101010101" pitchFamily="49" charset="-122"/>
                <a:ea typeface="黑体" panose="02010609060101010101" pitchFamily="49" charset="-122"/>
              </a:rPr>
              <a:t>在这一规律支配下，截止到目前人类已经经历了原始社会的、奴隶社会的、封建社会的、资本主义社会的、社会主义社会的共</a:t>
            </a:r>
            <a:r>
              <a:rPr lang="en-US" altLang="zh-CN" sz="2000">
                <a:latin typeface="黑体" panose="02010609060101010101" pitchFamily="49" charset="-122"/>
                <a:ea typeface="黑体" panose="02010609060101010101" pitchFamily="49" charset="-122"/>
              </a:rPr>
              <a:t>5</a:t>
            </a:r>
            <a:r>
              <a:rPr lang="zh-CN" altLang="en-US" sz="2000">
                <a:latin typeface="黑体" panose="02010609060101010101" pitchFamily="49" charset="-122"/>
                <a:ea typeface="黑体" panose="02010609060101010101" pitchFamily="49" charset="-122"/>
              </a:rPr>
              <a:t>种生产方式。</a:t>
            </a:r>
          </a:p>
        </p:txBody>
      </p:sp>
      <p:sp>
        <p:nvSpPr>
          <p:cNvPr id="6" name="文本框 5" title="">
            <a:extLst>
              <a:ext uri="{FF2B5EF4-FFF2-40B4-BE49-F238E27FC236}">
                <a16:creationId xmlns:a16="http://schemas.microsoft.com/office/drawing/2014/main" id="{E32BBD08-733A-0603-5E96-B944FCA12901}"/>
              </a:ext>
            </a:extLst>
          </p:cNvPr>
          <p:cNvSpPr txBox="1"/>
          <p:nvPr/>
        </p:nvSpPr>
        <p:spPr>
          <a:xfrm>
            <a:off x="695325" y="885825"/>
            <a:ext cx="3114675" cy="523220"/>
          </a:xfrm>
          <a:prstGeom prst="rect">
            <a:avLst/>
          </a:prstGeom>
          <a:ln w="28575"/>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800">
                <a:solidFill>
                  <a:srgbClr val="FF0000"/>
                </a:solidFill>
                <a:latin typeface="黑体" panose="02010609060101010101" pitchFamily="49" charset="-122"/>
                <a:ea typeface="黑体" panose="02010609060101010101" pitchFamily="49" charset="-122"/>
              </a:rPr>
              <a:t>中国特色社会主义</a:t>
            </a:r>
          </a:p>
        </p:txBody>
      </p:sp>
    </p:spTree>
    <p:extLst>
      <p:ext uri="{BB962C8B-B14F-4D97-AF65-F5344CB8AC3E}">
        <p14:creationId xmlns:p14="http://schemas.microsoft.com/office/powerpoint/2010/main" val="3216220668"/>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9F0DA74E-1656-3EE2-E880-191C8BD09EFC}"/>
            </a:ext>
          </a:extLst>
        </p:cNvPr>
        <p:cNvGrpSpPr/>
        <p:nvPr/>
      </p:nvGrpSpPr>
      <p:grpSpPr>
        <a:xfrm>
          <a:off x="0" y="0"/>
          <a:ext cx="0" cy="0"/>
        </a:xfrm>
      </p:grpSpPr>
      <p:sp>
        <p:nvSpPr>
          <p:cNvPr id="2" name="文本框 1" title="">
            <a:extLst>
              <a:ext uri="{FF2B5EF4-FFF2-40B4-BE49-F238E27FC236}">
                <a16:creationId xmlns:a16="http://schemas.microsoft.com/office/drawing/2014/main" id="{411CB12F-187D-4F21-EC91-EA24C3D53AC2}"/>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教材链接</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4714DE37-ECCB-77D8-F9E9-B6C71690E273}"/>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title="">
            <a:extLst>
              <a:ext uri="{FF2B5EF4-FFF2-40B4-BE49-F238E27FC236}">
                <a16:creationId xmlns:a16="http://schemas.microsoft.com/office/drawing/2014/main" id="{F8780684-8214-CE8F-F93B-54E03CF5653E}"/>
              </a:ext>
            </a:extLst>
          </p:cNvPr>
          <p:cNvSpPr txBox="1"/>
          <p:nvPr/>
        </p:nvSpPr>
        <p:spPr>
          <a:xfrm>
            <a:off x="685800" y="1494770"/>
            <a:ext cx="10820400" cy="186685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2</a:t>
            </a:r>
            <a:r>
              <a:rPr lang="zh-CN" altLang="en-US" sz="2000">
                <a:latin typeface="黑体" panose="02010609060101010101" pitchFamily="49" charset="-122"/>
                <a:ea typeface="黑体" panose="02010609060101010101" pitchFamily="49" charset="-122"/>
              </a:rPr>
              <a:t>）经济基础和上层建筑的辩证关系</a:t>
            </a:r>
          </a:p>
          <a:p>
            <a:pPr>
              <a:lnSpc>
                <a:spcPct val="150000"/>
              </a:lnSpc>
            </a:pPr>
            <a:r>
              <a:rPr lang="zh-CN" altLang="en-US" sz="2000">
                <a:solidFill>
                  <a:srgbClr val="FF0000"/>
                </a:solidFill>
                <a:latin typeface="黑体" panose="02010609060101010101" pitchFamily="49" charset="-122"/>
                <a:ea typeface="黑体" panose="02010609060101010101" pitchFamily="49" charset="-122"/>
              </a:rPr>
              <a:t>①经济基础决定上层建筑。</a:t>
            </a:r>
          </a:p>
          <a:p>
            <a:pPr>
              <a:lnSpc>
                <a:spcPct val="150000"/>
              </a:lnSpc>
            </a:pPr>
            <a:r>
              <a:rPr lang="zh-CN" altLang="en-US" sz="2000">
                <a:solidFill>
                  <a:srgbClr val="FF0000"/>
                </a:solidFill>
                <a:latin typeface="黑体" panose="02010609060101010101" pitchFamily="49" charset="-122"/>
                <a:ea typeface="黑体" panose="02010609060101010101" pitchFamily="49" charset="-122"/>
              </a:rPr>
              <a:t>②上层建筑反作用于经济基础。</a:t>
            </a:r>
            <a:r>
              <a:rPr lang="zh-CN" altLang="en-US" sz="2000">
                <a:latin typeface="黑体" panose="02010609060101010101" pitchFamily="49" charset="-122"/>
                <a:ea typeface="黑体" panose="02010609060101010101" pitchFamily="49" charset="-122"/>
              </a:rPr>
              <a:t>当它为适合生产力发展要求的经济基础服务时，就成为推动社会发展的进步力量；反之，当它为落后的经济基础服务时，就成为阻碍社会发展的消极力量。</a:t>
            </a:r>
          </a:p>
        </p:txBody>
      </p:sp>
      <p:sp>
        <p:nvSpPr>
          <p:cNvPr id="6" name="文本框 5" title="">
            <a:extLst>
              <a:ext uri="{FF2B5EF4-FFF2-40B4-BE49-F238E27FC236}">
                <a16:creationId xmlns:a16="http://schemas.microsoft.com/office/drawing/2014/main" id="{FBE23B58-0813-465D-23B4-3D78B3375C02}"/>
              </a:ext>
            </a:extLst>
          </p:cNvPr>
          <p:cNvSpPr txBox="1"/>
          <p:nvPr/>
        </p:nvSpPr>
        <p:spPr>
          <a:xfrm>
            <a:off x="695325" y="885825"/>
            <a:ext cx="3114675" cy="523220"/>
          </a:xfrm>
          <a:prstGeom prst="rect">
            <a:avLst/>
          </a:prstGeom>
          <a:ln w="28575"/>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800">
                <a:solidFill>
                  <a:srgbClr val="FF0000"/>
                </a:solidFill>
                <a:latin typeface="黑体" panose="02010609060101010101" pitchFamily="49" charset="-122"/>
                <a:ea typeface="黑体" panose="02010609060101010101" pitchFamily="49" charset="-122"/>
              </a:rPr>
              <a:t>中国特色社会主义</a:t>
            </a:r>
          </a:p>
        </p:txBody>
      </p:sp>
      <p:sp>
        <p:nvSpPr>
          <p:cNvPr id="8" name="文本框 7" title="">
            <a:extLst>
              <a:ext uri="{FF2B5EF4-FFF2-40B4-BE49-F238E27FC236}">
                <a16:creationId xmlns:a16="http://schemas.microsoft.com/office/drawing/2014/main" id="{C796ACDD-8A0B-2FEA-C6CC-8A60650E3B4E}"/>
              </a:ext>
            </a:extLst>
          </p:cNvPr>
          <p:cNvSpPr txBox="1"/>
          <p:nvPr/>
        </p:nvSpPr>
        <p:spPr>
          <a:xfrm>
            <a:off x="685800" y="3353701"/>
            <a:ext cx="10744200" cy="140519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solidFill>
                  <a:srgbClr val="FF0000"/>
                </a:solidFill>
                <a:latin typeface="黑体" panose="02010609060101010101" pitchFamily="49" charset="-122"/>
                <a:ea typeface="黑体" panose="02010609060101010101" pitchFamily="49" charset="-122"/>
              </a:rPr>
              <a:t>（</a:t>
            </a:r>
            <a:r>
              <a:rPr lang="en-US" altLang="zh-CN" sz="2000">
                <a:solidFill>
                  <a:srgbClr val="FF0000"/>
                </a:solidFill>
                <a:latin typeface="黑体" panose="02010609060101010101" pitchFamily="49" charset="-122"/>
                <a:ea typeface="黑体" panose="02010609060101010101" pitchFamily="49" charset="-122"/>
              </a:rPr>
              <a:t>3</a:t>
            </a:r>
            <a:r>
              <a:rPr lang="zh-CN" altLang="en-US" sz="2000">
                <a:solidFill>
                  <a:srgbClr val="FF0000"/>
                </a:solidFill>
                <a:latin typeface="黑体" panose="02010609060101010101" pitchFamily="49" charset="-122"/>
                <a:ea typeface="黑体" panose="02010609060101010101" pitchFamily="49" charset="-122"/>
              </a:rPr>
              <a:t>）中国梦本质：国家富强、民族振兴、人民幸福。</a:t>
            </a:r>
            <a:r>
              <a:rPr lang="zh-CN" altLang="en-US" sz="2000">
                <a:latin typeface="黑体" panose="02010609060101010101" pitchFamily="49" charset="-122"/>
                <a:ea typeface="黑体" panose="02010609060101010101" pitchFamily="49" charset="-122"/>
              </a:rPr>
              <a:t>中国共产党的</a:t>
            </a:r>
            <a:r>
              <a:rPr lang="zh-CN" altLang="en-US" sz="2000">
                <a:solidFill>
                  <a:srgbClr val="FF0000"/>
                </a:solidFill>
                <a:latin typeface="黑体" panose="02010609060101010101" pitchFamily="49" charset="-122"/>
                <a:ea typeface="黑体" panose="02010609060101010101" pitchFamily="49" charset="-122"/>
              </a:rPr>
              <a:t>中心任务</a:t>
            </a:r>
            <a:r>
              <a:rPr lang="zh-CN" altLang="en-US" sz="2000">
                <a:latin typeface="黑体" panose="02010609060101010101" pitchFamily="49" charset="-122"/>
                <a:ea typeface="黑体" panose="02010609060101010101" pitchFamily="49" charset="-122"/>
              </a:rPr>
              <a:t>新时代新征程，中国共产党的中心任务就是团结带领全国各族人民全面建成社会主义现代化强国、实现第二个百年奋斗目标，以中国式现代化全面推进中华民族伟大复兴。</a:t>
            </a:r>
          </a:p>
        </p:txBody>
      </p:sp>
    </p:spTree>
    <p:extLst>
      <p:ext uri="{BB962C8B-B14F-4D97-AF65-F5344CB8AC3E}">
        <p14:creationId xmlns:p14="http://schemas.microsoft.com/office/powerpoint/2010/main" val="712960142"/>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DF4D8334-A508-0B6F-02BB-98E10B0D1D0F}"/>
            </a:ext>
          </a:extLst>
        </p:cNvPr>
        <p:cNvGrpSpPr/>
        <p:nvPr/>
      </p:nvGrpSpPr>
      <p:grpSpPr>
        <a:xfrm>
          <a:off x="0" y="0"/>
          <a:ext cx="0" cy="0"/>
        </a:xfrm>
      </p:grpSpPr>
      <p:sp>
        <p:nvSpPr>
          <p:cNvPr id="2" name="文本框 1" title="">
            <a:extLst>
              <a:ext uri="{FF2B5EF4-FFF2-40B4-BE49-F238E27FC236}">
                <a16:creationId xmlns:a16="http://schemas.microsoft.com/office/drawing/2014/main" id="{E76D2F86-6FB5-423D-1E76-44969178958F}"/>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教材链接</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A62F30F8-20FE-0DB0-F422-1FEA2023D023}"/>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title="">
            <a:extLst>
              <a:ext uri="{FF2B5EF4-FFF2-40B4-BE49-F238E27FC236}">
                <a16:creationId xmlns:a16="http://schemas.microsoft.com/office/drawing/2014/main" id="{63C0DAF7-966D-3F8B-241F-6FC4C26EDED5}"/>
              </a:ext>
            </a:extLst>
          </p:cNvPr>
          <p:cNvSpPr txBox="1"/>
          <p:nvPr/>
        </p:nvSpPr>
        <p:spPr>
          <a:xfrm>
            <a:off x="695325" y="885825"/>
            <a:ext cx="3114675" cy="523220"/>
          </a:xfrm>
          <a:prstGeom prst="rect">
            <a:avLst/>
          </a:prstGeom>
          <a:ln w="28575"/>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800">
                <a:solidFill>
                  <a:srgbClr val="FF0000"/>
                </a:solidFill>
                <a:latin typeface="黑体" panose="02010609060101010101" pitchFamily="49" charset="-122"/>
                <a:ea typeface="黑体" panose="02010609060101010101" pitchFamily="49" charset="-122"/>
              </a:rPr>
              <a:t>经济与社会</a:t>
            </a:r>
          </a:p>
        </p:txBody>
      </p:sp>
      <p:sp>
        <p:nvSpPr>
          <p:cNvPr id="6" name="文本框 5" title="">
            <a:extLst>
              <a:ext uri="{FF2B5EF4-FFF2-40B4-BE49-F238E27FC236}">
                <a16:creationId xmlns:a16="http://schemas.microsoft.com/office/drawing/2014/main" id="{88DADF97-E2A2-07C8-D3E1-141F484BB85C}"/>
              </a:ext>
            </a:extLst>
          </p:cNvPr>
          <p:cNvSpPr txBox="1"/>
          <p:nvPr/>
        </p:nvSpPr>
        <p:spPr>
          <a:xfrm>
            <a:off x="695325" y="1602433"/>
            <a:ext cx="10687050" cy="12738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黑体" panose="02010609060101010101" pitchFamily="49" charset="-122"/>
                <a:ea typeface="黑体" panose="02010609060101010101" pitchFamily="49" charset="-122"/>
              </a:rPr>
              <a:t>（</a:t>
            </a:r>
            <a:r>
              <a:rPr lang="en-US" altLang="zh-CN">
                <a:latin typeface="黑体" panose="02010609060101010101" pitchFamily="49" charset="-122"/>
                <a:ea typeface="黑体" panose="02010609060101010101" pitchFamily="49" charset="-122"/>
              </a:rPr>
              <a:t>1</a:t>
            </a:r>
            <a:r>
              <a:rPr lang="zh-CN" altLang="en-US">
                <a:latin typeface="黑体" panose="02010609060101010101" pitchFamily="49" charset="-122"/>
                <a:ea typeface="黑体" panose="02010609060101010101" pitchFamily="49" charset="-122"/>
              </a:rPr>
              <a:t>）改革开放以来，</a:t>
            </a:r>
            <a:r>
              <a:rPr lang="zh-CN" altLang="en-US">
                <a:solidFill>
                  <a:srgbClr val="FF0000"/>
                </a:solidFill>
                <a:latin typeface="黑体" panose="02010609060101010101" pitchFamily="49" charset="-122"/>
                <a:ea typeface="黑体" panose="02010609060101010101" pitchFamily="49" charset="-122"/>
              </a:rPr>
              <a:t>非公有制经济不断发展壮大，</a:t>
            </a:r>
            <a:r>
              <a:rPr lang="zh-CN" altLang="en-US">
                <a:latin typeface="黑体" panose="02010609060101010101" pitchFamily="49" charset="-122"/>
                <a:ea typeface="黑体" panose="02010609060101010101" pitchFamily="49" charset="-122"/>
              </a:rPr>
              <a:t>成为稳定经济增长和改善民生的重要力量、创业就业的主要领域、</a:t>
            </a:r>
            <a:r>
              <a:rPr lang="zh-CN" altLang="en-US">
                <a:solidFill>
                  <a:srgbClr val="FF0000"/>
                </a:solidFill>
                <a:latin typeface="黑体" panose="02010609060101010101" pitchFamily="49" charset="-122"/>
                <a:ea typeface="黑体" panose="02010609060101010101" pitchFamily="49" charset="-122"/>
              </a:rPr>
              <a:t>技术创新的重要主体、</a:t>
            </a:r>
            <a:r>
              <a:rPr lang="zh-CN" altLang="en-US">
                <a:latin typeface="黑体" panose="02010609060101010101" pitchFamily="49" charset="-122"/>
                <a:ea typeface="黑体" panose="02010609060101010101" pitchFamily="49" charset="-122"/>
              </a:rPr>
              <a:t>国家税收的重要来源，为我国社会主义市场经济发展、政府职能转变、农村富余劳动力转移、</a:t>
            </a:r>
            <a:r>
              <a:rPr lang="zh-CN" altLang="en-US">
                <a:solidFill>
                  <a:srgbClr val="FF0000"/>
                </a:solidFill>
                <a:latin typeface="黑体" panose="02010609060101010101" pitchFamily="49" charset="-122"/>
                <a:ea typeface="黑体" panose="02010609060101010101" pitchFamily="49" charset="-122"/>
              </a:rPr>
              <a:t>国际市场开拓</a:t>
            </a:r>
            <a:r>
              <a:rPr lang="zh-CN" altLang="en-US">
                <a:latin typeface="黑体" panose="02010609060101010101" pitchFamily="49" charset="-122"/>
                <a:ea typeface="黑体" panose="02010609060101010101" pitchFamily="49" charset="-122"/>
              </a:rPr>
              <a:t>等发挥了重要作用。</a:t>
            </a:r>
          </a:p>
        </p:txBody>
      </p:sp>
      <p:sp>
        <p:nvSpPr>
          <p:cNvPr id="8" name="文本框 7" title="">
            <a:extLst>
              <a:ext uri="{FF2B5EF4-FFF2-40B4-BE49-F238E27FC236}">
                <a16:creationId xmlns:a16="http://schemas.microsoft.com/office/drawing/2014/main" id="{96B3C3EF-E2B9-D45B-8F21-5FE8B3C82DB4}"/>
              </a:ext>
            </a:extLst>
          </p:cNvPr>
          <p:cNvSpPr txBox="1"/>
          <p:nvPr/>
        </p:nvSpPr>
        <p:spPr>
          <a:xfrm>
            <a:off x="695324" y="2733433"/>
            <a:ext cx="11268075" cy="37668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latin typeface="黑体" panose="02010609060101010101" pitchFamily="49" charset="-122"/>
                <a:ea typeface="黑体" panose="02010609060101010101" pitchFamily="49" charset="-122"/>
              </a:rPr>
              <a:t>（</a:t>
            </a:r>
            <a:r>
              <a:rPr lang="en-US" altLang="zh-CN">
                <a:latin typeface="黑体" panose="02010609060101010101" pitchFamily="49" charset="-122"/>
                <a:ea typeface="黑体" panose="02010609060101010101" pitchFamily="49" charset="-122"/>
              </a:rPr>
              <a:t>2</a:t>
            </a:r>
            <a:r>
              <a:rPr lang="zh-CN" altLang="en-US">
                <a:latin typeface="黑体" panose="02010609060101010101" pitchFamily="49" charset="-122"/>
                <a:ea typeface="黑体" panose="02010609060101010101" pitchFamily="49" charset="-122"/>
              </a:rPr>
              <a:t>）</a:t>
            </a:r>
            <a:r>
              <a:rPr lang="zh-CN" altLang="en-US">
                <a:solidFill>
                  <a:srgbClr val="FF0000"/>
                </a:solidFill>
                <a:latin typeface="黑体" panose="02010609060101010101" pitchFamily="49" charset="-122"/>
                <a:ea typeface="黑体" panose="02010609060101010101" pitchFamily="49" charset="-122"/>
              </a:rPr>
              <a:t>企业要制定正确的经营战略；企业要提高自主创新能力，</a:t>
            </a:r>
            <a:r>
              <a:rPr lang="zh-CN" altLang="en-US">
                <a:latin typeface="黑体" panose="02010609060101010101" pitchFamily="49" charset="-122"/>
                <a:ea typeface="黑体" panose="02010609060101010101" pitchFamily="49" charset="-122"/>
              </a:rPr>
              <a:t>依靠科技进步、科学管理等手段，形成自己的竞争优势。</a:t>
            </a:r>
            <a:endParaRPr lang="en-US" altLang="zh-CN">
              <a:latin typeface="黑体" panose="02010609060101010101" pitchFamily="49" charset="-122"/>
              <a:ea typeface="黑体" panose="02010609060101010101" pitchFamily="49" charset="-122"/>
            </a:endParaRPr>
          </a:p>
          <a:p>
            <a:pPr>
              <a:lnSpc>
                <a:spcPct val="150000"/>
              </a:lnSpc>
            </a:pPr>
            <a:r>
              <a:rPr lang="zh-CN" altLang="en-US">
                <a:solidFill>
                  <a:srgbClr val="FF0000"/>
                </a:solidFill>
                <a:latin typeface="黑体" panose="02010609060101010101" pitchFamily="49" charset="-122"/>
                <a:ea typeface="黑体" panose="02010609060101010101" pitchFamily="49" charset="-122"/>
              </a:rPr>
              <a:t>（</a:t>
            </a:r>
            <a:r>
              <a:rPr lang="en-US" altLang="zh-CN">
                <a:solidFill>
                  <a:srgbClr val="FF0000"/>
                </a:solidFill>
                <a:latin typeface="黑体" panose="02010609060101010101" pitchFamily="49" charset="-122"/>
                <a:ea typeface="黑体" panose="02010609060101010101" pitchFamily="49" charset="-122"/>
              </a:rPr>
              <a:t>3</a:t>
            </a:r>
            <a:r>
              <a:rPr lang="zh-CN" altLang="en-US">
                <a:solidFill>
                  <a:srgbClr val="FF0000"/>
                </a:solidFill>
                <a:latin typeface="黑体" panose="02010609060101010101" pitchFamily="49" charset="-122"/>
                <a:ea typeface="黑体" panose="02010609060101010101" pitchFamily="49" charset="-122"/>
              </a:rPr>
              <a:t>）充分发挥市场在资源配置中的决定性作用。</a:t>
            </a:r>
            <a:r>
              <a:rPr lang="zh-CN" altLang="en-US">
                <a:latin typeface="黑体" panose="02010609060101010101" pitchFamily="49" charset="-122"/>
                <a:ea typeface="黑体" panose="02010609060101010101" pitchFamily="49" charset="-122"/>
              </a:rPr>
              <a:t>引导资源流向效率高的领域和企业，推动科学技术和经营管理进步，实现优胜劣汰。</a:t>
            </a:r>
            <a:endParaRPr lang="en-US" altLang="zh-CN">
              <a:latin typeface="黑体" panose="02010609060101010101" pitchFamily="49" charset="-122"/>
              <a:ea typeface="黑体" panose="02010609060101010101" pitchFamily="49" charset="-122"/>
            </a:endParaRPr>
          </a:p>
          <a:p>
            <a:pPr>
              <a:lnSpc>
                <a:spcPct val="150000"/>
              </a:lnSpc>
            </a:pPr>
            <a:r>
              <a:rPr lang="zh-CN" altLang="en-US">
                <a:latin typeface="黑体" panose="02010609060101010101" pitchFamily="49" charset="-122"/>
                <a:ea typeface="黑体" panose="02010609060101010101" pitchFamily="49" charset="-122"/>
              </a:rPr>
              <a:t>（</a:t>
            </a:r>
            <a:r>
              <a:rPr lang="en-US" altLang="zh-CN">
                <a:latin typeface="黑体" panose="02010609060101010101" pitchFamily="49" charset="-122"/>
                <a:ea typeface="黑体" panose="02010609060101010101" pitchFamily="49" charset="-122"/>
              </a:rPr>
              <a:t>4</a:t>
            </a:r>
            <a:r>
              <a:rPr lang="zh-CN" altLang="en-US">
                <a:latin typeface="黑体" panose="02010609060101010101" pitchFamily="49" charset="-122"/>
                <a:ea typeface="黑体" panose="02010609060101010101" pitchFamily="49" charset="-122"/>
              </a:rPr>
              <a:t>）提高资源配置效率和公平性，</a:t>
            </a:r>
            <a:r>
              <a:rPr lang="zh-CN" altLang="en-US">
                <a:solidFill>
                  <a:srgbClr val="FF0000"/>
                </a:solidFill>
                <a:latin typeface="黑体" panose="02010609060101010101" pitchFamily="49" charset="-122"/>
                <a:ea typeface="黑体" panose="02010609060101010101" pitchFamily="49" charset="-122"/>
              </a:rPr>
              <a:t>必须构建全国统一大市场，深化要素市场化改革，建设高标准市场体系。</a:t>
            </a:r>
            <a:endParaRPr lang="en-US" altLang="zh-CN">
              <a:solidFill>
                <a:srgbClr val="FF0000"/>
              </a:solidFill>
              <a:latin typeface="黑体" panose="02010609060101010101" pitchFamily="49" charset="-122"/>
              <a:ea typeface="黑体" panose="02010609060101010101" pitchFamily="49" charset="-122"/>
            </a:endParaRPr>
          </a:p>
          <a:p>
            <a:pPr>
              <a:lnSpc>
                <a:spcPct val="150000"/>
              </a:lnSpc>
            </a:pPr>
            <a:r>
              <a:rPr lang="zh-CN" altLang="en-US">
                <a:solidFill>
                  <a:srgbClr val="FF0000"/>
                </a:solidFill>
                <a:latin typeface="黑体" panose="02010609060101010101" pitchFamily="49" charset="-122"/>
                <a:ea typeface="黑体" panose="02010609060101010101" pitchFamily="49" charset="-122"/>
              </a:rPr>
              <a:t>（</a:t>
            </a:r>
            <a:r>
              <a:rPr lang="en-US" altLang="zh-CN">
                <a:solidFill>
                  <a:srgbClr val="FF0000"/>
                </a:solidFill>
                <a:latin typeface="黑体" panose="02010609060101010101" pitchFamily="49" charset="-122"/>
                <a:ea typeface="黑体" panose="02010609060101010101" pitchFamily="49" charset="-122"/>
              </a:rPr>
              <a:t>5</a:t>
            </a:r>
            <a:r>
              <a:rPr lang="zh-CN" altLang="en-US">
                <a:solidFill>
                  <a:srgbClr val="FF0000"/>
                </a:solidFill>
                <a:latin typeface="黑体" panose="02010609060101010101" pitchFamily="49" charset="-122"/>
                <a:ea typeface="黑体" panose="02010609060101010101" pitchFamily="49" charset="-122"/>
              </a:rPr>
              <a:t>）坚持党的领导，发挥党总揽全局、协调各方的领导核心作用，</a:t>
            </a:r>
            <a:r>
              <a:rPr lang="zh-CN" altLang="en-US">
                <a:latin typeface="黑体" panose="02010609060101010101" pitchFamily="49" charset="-122"/>
                <a:ea typeface="黑体" panose="02010609060101010101" pitchFamily="49" charset="-122"/>
              </a:rPr>
              <a:t>是我国社会主义市场经济体制的一个重要特征。</a:t>
            </a:r>
            <a:endParaRPr lang="en-US" altLang="zh-CN">
              <a:latin typeface="黑体" panose="02010609060101010101" pitchFamily="49" charset="-122"/>
              <a:ea typeface="黑体" panose="02010609060101010101" pitchFamily="49" charset="-122"/>
            </a:endParaRPr>
          </a:p>
          <a:p>
            <a:pPr>
              <a:lnSpc>
                <a:spcPct val="150000"/>
              </a:lnSpc>
            </a:pPr>
            <a:r>
              <a:rPr lang="zh-CN" altLang="en-US">
                <a:latin typeface="黑体" panose="02010609060101010101" pitchFamily="49" charset="-122"/>
                <a:ea typeface="黑体" panose="02010609060101010101" pitchFamily="49" charset="-122"/>
              </a:rPr>
              <a:t>（</a:t>
            </a:r>
            <a:r>
              <a:rPr lang="en-US" altLang="zh-CN">
                <a:latin typeface="黑体" panose="02010609060101010101" pitchFamily="49" charset="-122"/>
                <a:ea typeface="黑体" panose="02010609060101010101" pitchFamily="49" charset="-122"/>
              </a:rPr>
              <a:t>6</a:t>
            </a:r>
            <a:r>
              <a:rPr lang="zh-CN" altLang="en-US">
                <a:latin typeface="黑体" panose="02010609060101010101" pitchFamily="49" charset="-122"/>
                <a:ea typeface="黑体" panose="02010609060101010101" pitchFamily="49" charset="-122"/>
              </a:rPr>
              <a:t>）</a:t>
            </a:r>
            <a:r>
              <a:rPr lang="zh-CN" altLang="en-US">
                <a:solidFill>
                  <a:srgbClr val="FF0000"/>
                </a:solidFill>
                <a:latin typeface="黑体" panose="02010609060101010101" pitchFamily="49" charset="-122"/>
                <a:ea typeface="黑体" panose="02010609060101010101" pitchFamily="49" charset="-122"/>
              </a:rPr>
              <a:t>更好发挥政府作用，发挥新型举国体制，</a:t>
            </a:r>
            <a:r>
              <a:rPr lang="zh-CN" altLang="en-US">
                <a:latin typeface="黑体" panose="02010609060101010101" pitchFamily="49" charset="-122"/>
                <a:ea typeface="黑体" panose="02010609060101010101" pitchFamily="49" charset="-122"/>
              </a:rPr>
              <a:t>把人民的当前利益与长远利益、局部利益与整体利益结合起来，发挥全国一盘棋、调动各方面积极性、集中力量办大事的显著优势，促进经济社会高质量发展。</a:t>
            </a:r>
          </a:p>
        </p:txBody>
      </p:sp>
    </p:spTree>
    <p:extLst>
      <p:ext uri="{BB962C8B-B14F-4D97-AF65-F5344CB8AC3E}">
        <p14:creationId xmlns:p14="http://schemas.microsoft.com/office/powerpoint/2010/main" val="1375662613"/>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74968CD6-1885-AC49-0FE6-583D9C23518E}"/>
            </a:ext>
          </a:extLst>
        </p:cNvPr>
        <p:cNvGrpSpPr/>
        <p:nvPr/>
      </p:nvGrpSpPr>
      <p:grpSpPr>
        <a:xfrm>
          <a:off x="0" y="0"/>
          <a:ext cx="0" cy="0"/>
        </a:xfrm>
      </p:grpSpPr>
      <p:sp>
        <p:nvSpPr>
          <p:cNvPr id="2" name="文本框 1" title="">
            <a:extLst>
              <a:ext uri="{FF2B5EF4-FFF2-40B4-BE49-F238E27FC236}">
                <a16:creationId xmlns:a16="http://schemas.microsoft.com/office/drawing/2014/main" id="{DA1B8843-5723-9A84-B030-15DC4F781AC9}"/>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教材链接</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A161C999-9B37-BA0E-75EA-9C5F549E1A6E}"/>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title="">
            <a:extLst>
              <a:ext uri="{FF2B5EF4-FFF2-40B4-BE49-F238E27FC236}">
                <a16:creationId xmlns:a16="http://schemas.microsoft.com/office/drawing/2014/main" id="{D23EF39B-82DE-D62D-0BC6-FB43462449BF}"/>
              </a:ext>
            </a:extLst>
          </p:cNvPr>
          <p:cNvSpPr txBox="1"/>
          <p:nvPr/>
        </p:nvSpPr>
        <p:spPr>
          <a:xfrm>
            <a:off x="695325" y="1576685"/>
            <a:ext cx="10763250" cy="483690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7</a:t>
            </a:r>
            <a:r>
              <a:rPr lang="zh-CN" altLang="en-US" sz="2000">
                <a:latin typeface="黑体" panose="02010609060101010101" pitchFamily="49" charset="-122"/>
                <a:ea typeface="黑体" panose="02010609060101010101" pitchFamily="49" charset="-122"/>
              </a:rPr>
              <a:t>）</a:t>
            </a:r>
            <a:r>
              <a:rPr lang="zh-CN" altLang="en-US" sz="2000">
                <a:solidFill>
                  <a:srgbClr val="FF0000"/>
                </a:solidFill>
                <a:latin typeface="黑体" panose="02010609060101010101" pitchFamily="49" charset="-122"/>
                <a:ea typeface="黑体" panose="02010609060101010101" pitchFamily="49" charset="-122"/>
              </a:rPr>
              <a:t>高质量发展是全面建设社会主义现代化国家的首要任务，</a:t>
            </a:r>
            <a:r>
              <a:rPr lang="zh-CN" altLang="en-US" sz="2000">
                <a:latin typeface="黑体" panose="02010609060101010101" pitchFamily="49" charset="-122"/>
                <a:ea typeface="黑体" panose="02010609060101010101" pitchFamily="49" charset="-122"/>
              </a:rPr>
              <a:t>是新时代发展的硬道理。推进中国式现代化，必须实现高质量发展。</a:t>
            </a:r>
            <a:endParaRPr lang="en-US" altLang="zh-CN" sz="2000">
              <a:latin typeface="黑体" panose="02010609060101010101" pitchFamily="49" charset="-122"/>
              <a:ea typeface="黑体" panose="02010609060101010101" pitchFamily="49" charset="-122"/>
            </a:endParaRPr>
          </a:p>
          <a:p>
            <a:pPr>
              <a:lnSpc>
                <a:spcPct val="13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8</a:t>
            </a:r>
            <a:r>
              <a:rPr lang="zh-CN" altLang="en-US" sz="2000">
                <a:latin typeface="黑体" panose="02010609060101010101" pitchFamily="49" charset="-122"/>
                <a:ea typeface="黑体" panose="02010609060101010101" pitchFamily="49" charset="-122"/>
              </a:rPr>
              <a:t>）</a:t>
            </a:r>
            <a:r>
              <a:rPr lang="zh-CN" altLang="en-US" sz="2000">
                <a:solidFill>
                  <a:srgbClr val="FF0000"/>
                </a:solidFill>
                <a:latin typeface="黑体" panose="02010609060101010101" pitchFamily="49" charset="-122"/>
                <a:ea typeface="黑体" panose="02010609060101010101" pitchFamily="49" charset="-122"/>
              </a:rPr>
              <a:t>建设现代化产业体系。</a:t>
            </a:r>
            <a:r>
              <a:rPr lang="zh-CN" altLang="en-US" sz="2000">
                <a:latin typeface="黑体" panose="02010609060101010101" pitchFamily="49" charset="-122"/>
                <a:ea typeface="黑体" panose="02010609060101010101" pitchFamily="49" charset="-122"/>
              </a:rPr>
              <a:t>坚持把发展经济的着力点放在实体经济上，推进新型工业化，加快建设制造强国、质量强国、航天强国、交通强国、网络强国、数字中国。</a:t>
            </a:r>
            <a:endParaRPr lang="en-US" altLang="zh-CN" sz="2000">
              <a:latin typeface="黑体" panose="02010609060101010101" pitchFamily="49" charset="-122"/>
              <a:ea typeface="黑体" panose="02010609060101010101" pitchFamily="49" charset="-122"/>
            </a:endParaRPr>
          </a:p>
          <a:p>
            <a:pPr>
              <a:lnSpc>
                <a:spcPct val="13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9</a:t>
            </a:r>
            <a:r>
              <a:rPr lang="zh-CN" altLang="en-US" sz="2000">
                <a:latin typeface="黑体" panose="02010609060101010101" pitchFamily="49" charset="-122"/>
                <a:ea typeface="黑体" panose="02010609060101010101" pitchFamily="49" charset="-122"/>
              </a:rPr>
              <a:t>）</a:t>
            </a:r>
            <a:r>
              <a:rPr lang="zh-CN" altLang="en-US" sz="2000">
                <a:solidFill>
                  <a:srgbClr val="FF0000"/>
                </a:solidFill>
                <a:latin typeface="黑体" panose="02010609060101010101" pitchFamily="49" charset="-122"/>
                <a:ea typeface="黑体" panose="02010609060101010101" pitchFamily="49" charset="-122"/>
              </a:rPr>
              <a:t>推进高水平对外开放。</a:t>
            </a:r>
            <a:r>
              <a:rPr lang="zh-CN" altLang="en-US" sz="2000">
                <a:latin typeface="黑体" panose="02010609060101010101" pitchFamily="49" charset="-122"/>
                <a:ea typeface="黑体" panose="02010609060101010101" pitchFamily="49" charset="-122"/>
              </a:rPr>
              <a:t>稳步扩大规则、规制、管理、标准等制度型开放，加快建设贸易强国，推动共建“一带一路”高质量发展，维护多元稳定的国际经济格局和经贸关系。</a:t>
            </a:r>
            <a:endParaRPr lang="en-US" altLang="zh-CN" sz="2000">
              <a:latin typeface="黑体" panose="02010609060101010101" pitchFamily="49" charset="-122"/>
              <a:ea typeface="黑体" panose="02010609060101010101" pitchFamily="49" charset="-122"/>
            </a:endParaRPr>
          </a:p>
          <a:p>
            <a:pPr>
              <a:lnSpc>
                <a:spcPct val="13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10</a:t>
            </a:r>
            <a:r>
              <a:rPr lang="zh-CN" altLang="en-US" sz="2000">
                <a:latin typeface="黑体" panose="02010609060101010101" pitchFamily="49" charset="-122"/>
                <a:ea typeface="黑体" panose="02010609060101010101" pitchFamily="49" charset="-122"/>
              </a:rPr>
              <a:t>）必须完整、准确、全面贯彻新发展理念，</a:t>
            </a:r>
            <a:r>
              <a:rPr lang="zh-CN" altLang="en-US" sz="2000">
                <a:solidFill>
                  <a:srgbClr val="FF0000"/>
                </a:solidFill>
                <a:latin typeface="黑体" panose="02010609060101010101" pitchFamily="49" charset="-122"/>
                <a:ea typeface="黑体" panose="02010609060101010101" pitchFamily="49" charset="-122"/>
              </a:rPr>
              <a:t>以推动高质量发展为主题，</a:t>
            </a:r>
            <a:r>
              <a:rPr lang="zh-CN" altLang="en-US" sz="2000">
                <a:latin typeface="黑体" panose="02010609060101010101" pitchFamily="49" charset="-122"/>
                <a:ea typeface="黑体" panose="02010609060101010101" pitchFamily="49" charset="-122"/>
              </a:rPr>
              <a:t>加快构建以国内大循环为主体、国内国际双循环相互促进的新发展格局，</a:t>
            </a:r>
            <a:r>
              <a:rPr lang="zh-CN" altLang="en-US" sz="2000">
                <a:solidFill>
                  <a:srgbClr val="FF0000"/>
                </a:solidFill>
                <a:latin typeface="黑体" panose="02010609060101010101" pitchFamily="49" charset="-122"/>
                <a:ea typeface="黑体" panose="02010609060101010101" pitchFamily="49" charset="-122"/>
              </a:rPr>
              <a:t>以教育、科技、人才为基础性、战略性支撑，全面建设社会主义现代化国家。</a:t>
            </a:r>
            <a:endParaRPr lang="en-US" altLang="zh-CN" sz="2000">
              <a:solidFill>
                <a:srgbClr val="FF0000"/>
              </a:solidFill>
              <a:latin typeface="黑体" panose="02010609060101010101" pitchFamily="49" charset="-122"/>
              <a:ea typeface="黑体" panose="02010609060101010101" pitchFamily="49" charset="-122"/>
            </a:endParaRPr>
          </a:p>
          <a:p>
            <a:pPr>
              <a:lnSpc>
                <a:spcPct val="13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11</a:t>
            </a:r>
            <a:r>
              <a:rPr lang="zh-CN" altLang="en-US" sz="2000">
                <a:latin typeface="黑体" panose="02010609060101010101" pitchFamily="49" charset="-122"/>
                <a:ea typeface="黑体" panose="02010609060101010101" pitchFamily="49" charset="-122"/>
              </a:rPr>
              <a:t>）</a:t>
            </a:r>
            <a:r>
              <a:rPr lang="zh-CN" altLang="en-US" sz="2000">
                <a:solidFill>
                  <a:srgbClr val="FF0000"/>
                </a:solidFill>
                <a:latin typeface="黑体" panose="02010609060101010101" pitchFamily="49" charset="-122"/>
                <a:ea typeface="黑体" panose="02010609060101010101" pitchFamily="49" charset="-122"/>
              </a:rPr>
              <a:t>供给侧结构性改革，重点是解放和发展社会生产力，</a:t>
            </a:r>
            <a:r>
              <a:rPr lang="zh-CN" altLang="en-US" sz="2000">
                <a:latin typeface="黑体" panose="02010609060101010101" pitchFamily="49" charset="-122"/>
                <a:ea typeface="黑体" panose="02010609060101010101" pitchFamily="49" charset="-122"/>
              </a:rPr>
              <a:t>用改革的办法推进结构调整，减少无效和低端供给，扩大有效和中高端供给。更好满足广大人民日益增长的美好生活需要，从而实现社会主义生产目的。</a:t>
            </a:r>
            <a:endParaRPr lang="en-US" altLang="zh-CN" sz="2000">
              <a:latin typeface="黑体" panose="02010609060101010101" pitchFamily="49" charset="-122"/>
              <a:ea typeface="黑体" panose="02010609060101010101" pitchFamily="49" charset="-122"/>
            </a:endParaRPr>
          </a:p>
        </p:txBody>
      </p:sp>
      <p:sp>
        <p:nvSpPr>
          <p:cNvPr id="6" name="文本框 5" title="">
            <a:extLst>
              <a:ext uri="{FF2B5EF4-FFF2-40B4-BE49-F238E27FC236}">
                <a16:creationId xmlns:a16="http://schemas.microsoft.com/office/drawing/2014/main" id="{7AD349CF-1B8F-24EF-E01C-38B6D90CB734}"/>
              </a:ext>
            </a:extLst>
          </p:cNvPr>
          <p:cNvSpPr txBox="1"/>
          <p:nvPr/>
        </p:nvSpPr>
        <p:spPr>
          <a:xfrm>
            <a:off x="695325" y="885825"/>
            <a:ext cx="3114675" cy="523220"/>
          </a:xfrm>
          <a:prstGeom prst="rect">
            <a:avLst/>
          </a:prstGeom>
          <a:ln w="28575"/>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800">
                <a:solidFill>
                  <a:srgbClr val="FF0000"/>
                </a:solidFill>
                <a:latin typeface="黑体" panose="02010609060101010101" pitchFamily="49" charset="-122"/>
                <a:ea typeface="黑体" panose="02010609060101010101" pitchFamily="49" charset="-122"/>
              </a:rPr>
              <a:t>经济与社会</a:t>
            </a:r>
          </a:p>
        </p:txBody>
      </p:sp>
      <p:pic>
        <p:nvPicPr>
          <p:cNvPr id="4" name="Picture 4"/>
          <p:cNvPicPr>
            <a:picLocks noChangeAspect="1"/>
          </p:cNvPicPr>
          <p:nvPr/>
        </p:nvPicPr>
        <p:blipFill>
          <a:blip r:embed="rId2"/>
          <a:stretch>
            <a:fillRect/>
          </a:stretch>
        </p:blipFill>
        <p:spPr>
          <a:xfrm flipH="1">
            <a:off x="11277600" y="10490200"/>
            <a:ext cx="0" cy="0"/>
          </a:xfrm>
          <a:prstGeom prst="rect">
            <a:avLst/>
          </a:prstGeom>
          <a:ln>
            <a:noFill/>
          </a:ln>
        </p:spPr>
      </p:pic>
    </p:spTree>
    <p:extLst>
      <p:ext uri="{BB962C8B-B14F-4D97-AF65-F5344CB8AC3E}">
        <p14:creationId xmlns:p14="http://schemas.microsoft.com/office/powerpoint/2010/main" val="2627698990"/>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A115535F-2825-1C01-D020-9AA0E5C85B2A}"/>
            </a:ext>
          </a:extLst>
        </p:cNvPr>
        <p:cNvGrpSpPr/>
        <p:nvPr/>
      </p:nvGrpSpPr>
      <p:grpSpPr>
        <a:xfrm>
          <a:off x="0" y="0"/>
          <a:ext cx="0" cy="0"/>
        </a:xfrm>
      </p:grpSpPr>
      <p:sp>
        <p:nvSpPr>
          <p:cNvPr id="2" name="文本框 1" title="">
            <a:extLst>
              <a:ext uri="{FF2B5EF4-FFF2-40B4-BE49-F238E27FC236}">
                <a16:creationId xmlns:a16="http://schemas.microsoft.com/office/drawing/2014/main" id="{9C87CFFC-A83E-F942-3674-18D19610BDC0}"/>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教材链接</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01822F55-DCE2-D246-E575-DE950A9106FC}"/>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title="">
            <a:extLst>
              <a:ext uri="{FF2B5EF4-FFF2-40B4-BE49-F238E27FC236}">
                <a16:creationId xmlns:a16="http://schemas.microsoft.com/office/drawing/2014/main" id="{2EAFC29F-3EB7-BC33-8959-7BC9AEC82A4E}"/>
              </a:ext>
            </a:extLst>
          </p:cNvPr>
          <p:cNvSpPr txBox="1"/>
          <p:nvPr/>
        </p:nvSpPr>
        <p:spPr>
          <a:xfrm>
            <a:off x="628650" y="1602433"/>
            <a:ext cx="11010900" cy="36365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12</a:t>
            </a:r>
            <a:r>
              <a:rPr lang="zh-CN" altLang="en-US" sz="2000">
                <a:latin typeface="黑体" panose="02010609060101010101" pitchFamily="49" charset="-122"/>
                <a:ea typeface="黑体" panose="02010609060101010101" pitchFamily="49" charset="-122"/>
              </a:rPr>
              <a:t>）数字经济发展速度之快、辐射范围之广、影响程度之深前所未有，</a:t>
            </a:r>
            <a:r>
              <a:rPr lang="zh-CN" altLang="en-US" sz="2000">
                <a:solidFill>
                  <a:srgbClr val="FF0000"/>
                </a:solidFill>
                <a:latin typeface="黑体" panose="02010609060101010101" pitchFamily="49" charset="-122"/>
                <a:ea typeface="黑体" panose="02010609060101010101" pitchFamily="49" charset="-122"/>
              </a:rPr>
              <a:t>正推动生产方式、生活方式和治理方式深刻变革，成为重组全球要素资源、重塑全球经济结构、</a:t>
            </a:r>
            <a:r>
              <a:rPr lang="zh-CN" altLang="en-US" sz="2000">
                <a:latin typeface="黑体" panose="02010609060101010101" pitchFamily="49" charset="-122"/>
                <a:ea typeface="黑体" panose="02010609060101010101" pitchFamily="49" charset="-122"/>
              </a:rPr>
              <a:t>改变全球竞争格局的关键力量。</a:t>
            </a:r>
            <a:endParaRPr lang="en-US" altLang="zh-CN" sz="2000">
              <a:latin typeface="黑体" panose="02010609060101010101" pitchFamily="49" charset="-122"/>
              <a:ea typeface="黑体" panose="02010609060101010101" pitchFamily="49" charset="-122"/>
            </a:endParaRPr>
          </a:p>
          <a:p>
            <a:pPr>
              <a:lnSpc>
                <a:spcPct val="13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13</a:t>
            </a:r>
            <a:r>
              <a:rPr lang="zh-CN" altLang="en-US" sz="2000">
                <a:latin typeface="黑体" panose="02010609060101010101" pitchFamily="49" charset="-122"/>
                <a:ea typeface="黑体" panose="02010609060101010101" pitchFamily="49" charset="-122"/>
              </a:rPr>
              <a:t>）保护生态环境和发展经济从根本上讲是有机统一、相辅相成的。</a:t>
            </a:r>
            <a:r>
              <a:rPr lang="zh-CN" altLang="en-US" sz="2000">
                <a:solidFill>
                  <a:srgbClr val="FF0000"/>
                </a:solidFill>
                <a:latin typeface="黑体" panose="02010609060101010101" pitchFamily="49" charset="-122"/>
                <a:ea typeface="黑体" panose="02010609060101010101" pitchFamily="49" charset="-122"/>
              </a:rPr>
              <a:t>保护生态环境就是保护生产力，改善生态环境就是发展生产力。</a:t>
            </a:r>
            <a:endParaRPr lang="en-US" altLang="zh-CN" sz="2000">
              <a:solidFill>
                <a:srgbClr val="FF0000"/>
              </a:solidFill>
              <a:latin typeface="黑体" panose="02010609060101010101" pitchFamily="49" charset="-122"/>
              <a:ea typeface="黑体" panose="02010609060101010101" pitchFamily="49" charset="-122"/>
            </a:endParaRPr>
          </a:p>
          <a:p>
            <a:pPr>
              <a:lnSpc>
                <a:spcPct val="130000"/>
              </a:lnSpc>
            </a:pPr>
            <a:endParaRPr lang="en-US" altLang="zh-CN" sz="2000">
              <a:latin typeface="黑体" panose="02010609060101010101" pitchFamily="49" charset="-122"/>
              <a:ea typeface="黑体" panose="02010609060101010101" pitchFamily="49" charset="-122"/>
            </a:endParaRPr>
          </a:p>
          <a:p>
            <a:pPr>
              <a:lnSpc>
                <a:spcPct val="130000"/>
              </a:lnSpc>
            </a:pPr>
            <a:endParaRPr lang="en-US" altLang="zh-CN" sz="2000">
              <a:latin typeface="黑体" panose="02010609060101010101" pitchFamily="49" charset="-122"/>
              <a:ea typeface="黑体" panose="02010609060101010101" pitchFamily="49" charset="-122"/>
            </a:endParaRPr>
          </a:p>
          <a:p>
            <a:pPr>
              <a:lnSpc>
                <a:spcPct val="130000"/>
              </a:lnSpc>
            </a:pPr>
            <a:endParaRPr lang="en-US" altLang="zh-CN" sz="2000">
              <a:latin typeface="黑体" panose="02010609060101010101" pitchFamily="49" charset="-122"/>
              <a:ea typeface="黑体" panose="02010609060101010101" pitchFamily="49" charset="-122"/>
            </a:endParaRPr>
          </a:p>
          <a:p>
            <a:pPr>
              <a:lnSpc>
                <a:spcPct val="130000"/>
              </a:lnSpc>
            </a:pPr>
            <a:endParaRPr lang="zh-CN" altLang="en-US" sz="2000">
              <a:latin typeface="黑体" panose="02010609060101010101" pitchFamily="49" charset="-122"/>
              <a:ea typeface="黑体" panose="02010609060101010101" pitchFamily="49" charset="-122"/>
            </a:endParaRPr>
          </a:p>
        </p:txBody>
      </p:sp>
      <p:sp>
        <p:nvSpPr>
          <p:cNvPr id="6" name="文本框 5" title="">
            <a:extLst>
              <a:ext uri="{FF2B5EF4-FFF2-40B4-BE49-F238E27FC236}">
                <a16:creationId xmlns:a16="http://schemas.microsoft.com/office/drawing/2014/main" id="{DAF43AAC-179C-5D91-E9F9-15DE2294F073}"/>
              </a:ext>
            </a:extLst>
          </p:cNvPr>
          <p:cNvSpPr txBox="1"/>
          <p:nvPr/>
        </p:nvSpPr>
        <p:spPr>
          <a:xfrm>
            <a:off x="695325" y="885825"/>
            <a:ext cx="3114675" cy="523220"/>
          </a:xfrm>
          <a:prstGeom prst="rect">
            <a:avLst/>
          </a:prstGeom>
          <a:ln w="28575"/>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800">
                <a:solidFill>
                  <a:srgbClr val="FF0000"/>
                </a:solidFill>
                <a:latin typeface="黑体" panose="02010609060101010101" pitchFamily="49" charset="-122"/>
                <a:ea typeface="黑体" panose="02010609060101010101" pitchFamily="49" charset="-122"/>
              </a:rPr>
              <a:t>经济与社会</a:t>
            </a:r>
          </a:p>
        </p:txBody>
      </p:sp>
    </p:spTree>
    <p:extLst>
      <p:ext uri="{BB962C8B-B14F-4D97-AF65-F5344CB8AC3E}">
        <p14:creationId xmlns:p14="http://schemas.microsoft.com/office/powerpoint/2010/main" val="3183722611"/>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a:extLst>
            <a:ext uri="{FF2B5EF4-FFF2-40B4-BE49-F238E27FC236}">
              <a16:creationId xmlns:a16="http://schemas.microsoft.com/office/drawing/2014/main" id="{801CA1F1-84B8-902A-FCE3-D7BE0ECD7DDA}"/>
            </a:ext>
          </a:extLst>
        </p:cNvPr>
        <p:cNvGrpSpPr/>
        <p:nvPr/>
      </p:nvGrpSpPr>
      <p:grpSpPr>
        <a:xfrm>
          <a:off x="0" y="0"/>
          <a:ext cx="0" cy="0"/>
        </a:xfrm>
      </p:grpSpPr>
      <p:sp>
        <p:nvSpPr>
          <p:cNvPr id="2" name="文本框 1" title="">
            <a:extLst>
              <a:ext uri="{FF2B5EF4-FFF2-40B4-BE49-F238E27FC236}">
                <a16:creationId xmlns:a16="http://schemas.microsoft.com/office/drawing/2014/main" id="{C99015B0-6F86-D9DC-880C-1BC3AC89DABE}"/>
              </a:ext>
            </a:extLst>
          </p:cNvPr>
          <p:cNvSpPr txBox="1"/>
          <p:nvPr/>
        </p:nvSpPr>
        <p:spPr>
          <a:xfrm>
            <a:off x="1320613" y="107662"/>
            <a:ext cx="2740117"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162F80"/>
                </a:solidFill>
                <a:latin typeface="黑体" panose="02010609060101010101" pitchFamily="49" charset="-122"/>
                <a:ea typeface="黑体" panose="02010609060101010101" pitchFamily="49" charset="-122"/>
              </a:rPr>
              <a:t>教材链接</a:t>
            </a:r>
            <a:endParaRPr lang="zh-CN" altLang="en-US" sz="3200">
              <a:solidFill>
                <a:srgbClr val="162F80"/>
              </a:solidFill>
              <a:latin typeface="黑体" panose="02010609060101010101" pitchFamily="49" charset="-122"/>
              <a:ea typeface="黑体" panose="02010609060101010101" pitchFamily="49" charset="-122"/>
            </a:endParaRPr>
          </a:p>
        </p:txBody>
      </p:sp>
      <p:sp>
        <p:nvSpPr>
          <p:cNvPr id="3" name="矩形 2" title="">
            <a:extLst>
              <a:ext uri="{FF2B5EF4-FFF2-40B4-BE49-F238E27FC236}">
                <a16:creationId xmlns:a16="http://schemas.microsoft.com/office/drawing/2014/main" id="{817703D2-D5E7-AB0E-5E3C-577429EC65A8}"/>
              </a:ext>
            </a:extLst>
          </p:cNvPr>
          <p:cNvSpPr/>
          <p:nvPr/>
        </p:nvSpPr>
        <p:spPr>
          <a:xfrm>
            <a:off x="695325" y="0"/>
            <a:ext cx="510988" cy="800100"/>
          </a:xfrm>
          <a:prstGeom prst="rect">
            <a:avLst/>
          </a:prstGeom>
          <a:solidFill>
            <a:srgbClr val="162F8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文本框 3" title="">
            <a:extLst>
              <a:ext uri="{FF2B5EF4-FFF2-40B4-BE49-F238E27FC236}">
                <a16:creationId xmlns:a16="http://schemas.microsoft.com/office/drawing/2014/main" id="{8D5B6380-2D9F-AFBA-F335-DBE1823F8507}"/>
              </a:ext>
            </a:extLst>
          </p:cNvPr>
          <p:cNvSpPr txBox="1"/>
          <p:nvPr/>
        </p:nvSpPr>
        <p:spPr>
          <a:xfrm>
            <a:off x="695325" y="885825"/>
            <a:ext cx="3114675" cy="523220"/>
          </a:xfrm>
          <a:prstGeom prst="rect">
            <a:avLst/>
          </a:prstGeom>
          <a:ln w="28575"/>
        </p:spPr>
        <p:style>
          <a:lnRef idx="2">
            <a:schemeClr val="accent5"/>
          </a:lnRef>
          <a:fillRef idx="1">
            <a:schemeClr val="lt1"/>
          </a:fillRef>
          <a:effectRef idx="0">
            <a:schemeClr val="accent5"/>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lang="zh-CN" altLang="en-US" sz="2800">
                <a:solidFill>
                  <a:srgbClr val="FF0000"/>
                </a:solidFill>
                <a:latin typeface="黑体" panose="02010609060101010101" pitchFamily="49" charset="-122"/>
                <a:ea typeface="黑体" panose="02010609060101010101" pitchFamily="49" charset="-122"/>
              </a:rPr>
              <a:t>政治与法治</a:t>
            </a:r>
          </a:p>
        </p:txBody>
      </p:sp>
      <p:sp>
        <p:nvSpPr>
          <p:cNvPr id="6" name="文本框 5" title="">
            <a:extLst>
              <a:ext uri="{FF2B5EF4-FFF2-40B4-BE49-F238E27FC236}">
                <a16:creationId xmlns:a16="http://schemas.microsoft.com/office/drawing/2014/main" id="{29DD4DDC-469F-703A-00C8-4A3875F044D0}"/>
              </a:ext>
            </a:extLst>
          </p:cNvPr>
          <p:cNvSpPr txBox="1"/>
          <p:nvPr/>
        </p:nvSpPr>
        <p:spPr>
          <a:xfrm>
            <a:off x="619125" y="1686610"/>
            <a:ext cx="10991850" cy="417518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1</a:t>
            </a:r>
            <a:r>
              <a:rPr lang="zh-CN" altLang="en-US" sz="2000">
                <a:latin typeface="黑体" panose="02010609060101010101" pitchFamily="49" charset="-122"/>
                <a:ea typeface="黑体" panose="02010609060101010101" pitchFamily="49" charset="-122"/>
              </a:rPr>
              <a:t>）中国共产党领导是</a:t>
            </a:r>
            <a:r>
              <a:rPr lang="zh-CN" altLang="en-US" sz="2000">
                <a:solidFill>
                  <a:srgbClr val="FF0000"/>
                </a:solidFill>
                <a:latin typeface="黑体" panose="02010609060101010101" pitchFamily="49" charset="-122"/>
                <a:ea typeface="黑体" panose="02010609060101010101" pitchFamily="49" charset="-122"/>
              </a:rPr>
              <a:t>中国特色社会主义最本质的特征</a:t>
            </a:r>
            <a:r>
              <a:rPr lang="zh-CN" altLang="en-US" sz="2000">
                <a:latin typeface="黑体" panose="02010609060101010101" pitchFamily="49" charset="-122"/>
                <a:ea typeface="黑体" panose="02010609060101010101" pitchFamily="49" charset="-122"/>
              </a:rPr>
              <a:t>，是中国特色社会主义制度的</a:t>
            </a:r>
            <a:r>
              <a:rPr lang="zh-CN" altLang="en-US" sz="2000">
                <a:solidFill>
                  <a:srgbClr val="FF0000"/>
                </a:solidFill>
                <a:latin typeface="黑体" panose="02010609060101010101" pitchFamily="49" charset="-122"/>
                <a:ea typeface="黑体" panose="02010609060101010101" pitchFamily="49" charset="-122"/>
              </a:rPr>
              <a:t>最大优势</a:t>
            </a:r>
            <a:r>
              <a:rPr lang="zh-CN" altLang="en-US" sz="2000">
                <a:latin typeface="黑体" panose="02010609060101010101" pitchFamily="49" charset="-122"/>
                <a:ea typeface="黑体" panose="02010609060101010101" pitchFamily="49" charset="-122"/>
              </a:rPr>
              <a:t>。</a:t>
            </a:r>
            <a:endParaRPr lang="en-US" altLang="zh-CN" sz="2000">
              <a:latin typeface="黑体" panose="02010609060101010101" pitchFamily="49" charset="-122"/>
              <a:ea typeface="黑体" panose="02010609060101010101" pitchFamily="49" charset="-122"/>
            </a:endParaRPr>
          </a:p>
          <a:p>
            <a:pPr>
              <a:lnSpc>
                <a:spcPct val="15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2</a:t>
            </a:r>
            <a:r>
              <a:rPr lang="zh-CN" altLang="en-US" sz="2000">
                <a:latin typeface="黑体" panose="02010609060101010101" pitchFamily="49" charset="-122"/>
                <a:ea typeface="黑体" panose="02010609060101010101" pitchFamily="49" charset="-122"/>
              </a:rPr>
              <a:t>）中国共产党之所以能够始终走在时代前列，</a:t>
            </a:r>
            <a:r>
              <a:rPr lang="zh-CN" altLang="en-US" sz="2000">
                <a:solidFill>
                  <a:srgbClr val="FF0000"/>
                </a:solidFill>
                <a:latin typeface="黑体" panose="02010609060101010101" pitchFamily="49" charset="-122"/>
                <a:ea typeface="黑体" panose="02010609060101010101" pitchFamily="49" charset="-122"/>
              </a:rPr>
              <a:t>就在于坚持解放思想、实事求是、与时俱进、</a:t>
            </a:r>
            <a:r>
              <a:rPr lang="zh-CN" altLang="en-US" sz="2000">
                <a:latin typeface="黑体" panose="02010609060101010101" pitchFamily="49" charset="-122"/>
                <a:ea typeface="黑体" panose="02010609060101010101" pitchFamily="49" charset="-122"/>
              </a:rPr>
              <a:t>求真务实。实践证明，这是中国共产党始终走在时代前列、永葆生机活力的法宝。</a:t>
            </a:r>
            <a:endParaRPr lang="en-US" altLang="zh-CN" sz="2000">
              <a:latin typeface="黑体" panose="02010609060101010101" pitchFamily="49" charset="-122"/>
              <a:ea typeface="黑体" panose="02010609060101010101" pitchFamily="49" charset="-122"/>
            </a:endParaRPr>
          </a:p>
          <a:p>
            <a:pPr>
              <a:lnSpc>
                <a:spcPct val="15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3</a:t>
            </a:r>
            <a:r>
              <a:rPr lang="zh-CN" altLang="en-US" sz="2000">
                <a:latin typeface="黑体" panose="02010609060101010101" pitchFamily="49" charset="-122"/>
                <a:ea typeface="黑体" panose="02010609060101010101" pitchFamily="49" charset="-122"/>
              </a:rPr>
              <a:t>）性质：</a:t>
            </a:r>
            <a:r>
              <a:rPr lang="zh-CN" altLang="en-US" sz="2000">
                <a:solidFill>
                  <a:srgbClr val="FF0000"/>
                </a:solidFill>
                <a:latin typeface="黑体" panose="02010609060101010101" pitchFamily="49" charset="-122"/>
                <a:ea typeface="黑体" panose="02010609060101010101" pitchFamily="49" charset="-122"/>
              </a:rPr>
              <a:t>中国共产党</a:t>
            </a:r>
            <a:r>
              <a:rPr lang="zh-CN" altLang="en-US" sz="2000">
                <a:latin typeface="黑体" panose="02010609060101010101" pitchFamily="49" charset="-122"/>
                <a:ea typeface="黑体" panose="02010609060101010101" pitchFamily="49" charset="-122"/>
              </a:rPr>
              <a:t>是中国工人阶级的先锋队，同时是中国人民和中华民族的先锋队。</a:t>
            </a:r>
            <a:endParaRPr lang="en-US" altLang="zh-CN" sz="2000">
              <a:latin typeface="黑体" panose="02010609060101010101" pitchFamily="49" charset="-122"/>
              <a:ea typeface="黑体" panose="02010609060101010101" pitchFamily="49" charset="-122"/>
            </a:endParaRPr>
          </a:p>
          <a:p>
            <a:pPr>
              <a:lnSpc>
                <a:spcPct val="15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4</a:t>
            </a:r>
            <a:r>
              <a:rPr lang="zh-CN" altLang="en-US" sz="2000">
                <a:latin typeface="黑体" panose="02010609060101010101" pitchFamily="49" charset="-122"/>
                <a:ea typeface="黑体" panose="02010609060101010101" pitchFamily="49" charset="-122"/>
              </a:rPr>
              <a:t>）要推动我国经济社会持续健康发展，不断开拓中国特色社会主义事业更加广阔的发展前景，</a:t>
            </a:r>
            <a:r>
              <a:rPr lang="zh-CN" altLang="en-US" sz="2000">
                <a:solidFill>
                  <a:srgbClr val="FF0000"/>
                </a:solidFill>
                <a:latin typeface="黑体" panose="02010609060101010101" pitchFamily="49" charset="-122"/>
                <a:ea typeface="黑体" panose="02010609060101010101" pitchFamily="49" charset="-122"/>
              </a:rPr>
              <a:t>必须坚持走中国特色社会主义法治道路，</a:t>
            </a:r>
            <a:r>
              <a:rPr lang="zh-CN" altLang="en-US" sz="2000">
                <a:latin typeface="黑体" panose="02010609060101010101" pitchFamily="49" charset="-122"/>
                <a:ea typeface="黑体" panose="02010609060101010101" pitchFamily="49" charset="-122"/>
              </a:rPr>
              <a:t>全面推进社会主义法治国家建设。</a:t>
            </a:r>
            <a:endParaRPr lang="en-US" altLang="zh-CN" sz="2000">
              <a:latin typeface="黑体" panose="02010609060101010101" pitchFamily="49" charset="-122"/>
              <a:ea typeface="黑体" panose="02010609060101010101" pitchFamily="49" charset="-122"/>
            </a:endParaRPr>
          </a:p>
          <a:p>
            <a:pPr>
              <a:lnSpc>
                <a:spcPct val="15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5</a:t>
            </a:r>
            <a:r>
              <a:rPr lang="zh-CN" altLang="en-US" sz="2000">
                <a:latin typeface="黑体" panose="02010609060101010101" pitchFamily="49" charset="-122"/>
                <a:ea typeface="黑体" panose="02010609060101010101" pitchFamily="49" charset="-122"/>
              </a:rPr>
              <a:t>）</a:t>
            </a:r>
            <a:r>
              <a:rPr lang="zh-CN" altLang="en-US" sz="2000">
                <a:solidFill>
                  <a:srgbClr val="FF0000"/>
                </a:solidFill>
                <a:latin typeface="黑体" panose="02010609060101010101" pitchFamily="49" charset="-122"/>
                <a:ea typeface="黑体" panose="02010609060101010101" pitchFamily="49" charset="-122"/>
              </a:rPr>
              <a:t>依法治国是我国治国理政的基本方式。</a:t>
            </a:r>
            <a:r>
              <a:rPr lang="zh-CN" altLang="en-US" sz="2000">
                <a:latin typeface="黑体" panose="02010609060101010101" pitchFamily="49" charset="-122"/>
                <a:ea typeface="黑体" panose="02010609060101010101" pitchFamily="49" charset="-122"/>
              </a:rPr>
              <a:t>通过实行法治，保障人权，维护社会和谐，实现长治久安，推进国家治理现代化。</a:t>
            </a:r>
            <a:endParaRPr lang="en-US" altLang="zh-CN" sz="2000">
              <a:latin typeface="黑体" panose="02010609060101010101" pitchFamily="49" charset="-122"/>
              <a:ea typeface="黑体" panose="02010609060101010101" pitchFamily="49" charset="-122"/>
            </a:endParaRPr>
          </a:p>
          <a:p>
            <a:pPr>
              <a:lnSpc>
                <a:spcPct val="150000"/>
              </a:lnSpc>
            </a:pPr>
            <a:r>
              <a:rPr lang="zh-CN" altLang="en-US" sz="2000">
                <a:latin typeface="黑体" panose="02010609060101010101" pitchFamily="49" charset="-122"/>
                <a:ea typeface="黑体" panose="02010609060101010101" pitchFamily="49" charset="-122"/>
              </a:rPr>
              <a:t>（</a:t>
            </a:r>
            <a:r>
              <a:rPr lang="en-US" altLang="zh-CN" sz="2000">
                <a:latin typeface="黑体" panose="02010609060101010101" pitchFamily="49" charset="-122"/>
                <a:ea typeface="黑体" panose="02010609060101010101" pitchFamily="49" charset="-122"/>
              </a:rPr>
              <a:t>6</a:t>
            </a:r>
            <a:r>
              <a:rPr lang="zh-CN" altLang="en-US" sz="2000">
                <a:latin typeface="黑体" panose="02010609060101010101" pitchFamily="49" charset="-122"/>
                <a:ea typeface="黑体" panose="02010609060101010101" pitchFamily="49" charset="-122"/>
              </a:rPr>
              <a:t>）必须坚持</a:t>
            </a:r>
            <a:r>
              <a:rPr lang="zh-CN" altLang="en-US" sz="2000">
                <a:solidFill>
                  <a:srgbClr val="FF0000"/>
                </a:solidFill>
                <a:latin typeface="黑体" panose="02010609060101010101" pitchFamily="49" charset="-122"/>
                <a:ea typeface="黑体" panose="02010609060101010101" pitchFamily="49" charset="-122"/>
              </a:rPr>
              <a:t>党领导立法、保证执法、支持司法、带头守法，</a:t>
            </a:r>
            <a:r>
              <a:rPr lang="zh-CN" altLang="en-US" sz="2000">
                <a:latin typeface="黑体" panose="02010609060101010101" pitchFamily="49" charset="-122"/>
                <a:ea typeface="黑体" panose="02010609060101010101" pitchFamily="49" charset="-122"/>
              </a:rPr>
              <a:t>把依法治国与依法执政统一起来。</a:t>
            </a:r>
            <a:endParaRPr lang="en-US" altLang="zh-CN" sz="2000">
              <a:latin typeface="黑体" panose="02010609060101010101" pitchFamily="49" charset="-122"/>
              <a:ea typeface="黑体" panose="02010609060101010101" pitchFamily="49" charset="-122"/>
            </a:endParaRPr>
          </a:p>
        </p:txBody>
      </p:sp>
    </p:spTree>
    <p:extLst>
      <p:ext uri="{BB962C8B-B14F-4D97-AF65-F5344CB8AC3E}">
        <p14:creationId xmlns:p14="http://schemas.microsoft.com/office/powerpoint/2010/main" val="729484649"/>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https://d.book118.com/336214104140010100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19</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黑体</vt:lpstr>
      <vt:lpstr>Times New Roman</vt:lpstr>
      <vt:lpstr>思源黑体 CN Bold</vt:lpstr>
      <vt:lpstr>思源黑体 CN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2024-09-24T18:43:24.766</cp:lastPrinted>
  <dcterms:created xsi:type="dcterms:W3CDTF">2024-09-24T10:43:24Z</dcterms:created>
  <dcterms:modified xsi:type="dcterms:W3CDTF">2024-09-24T10:43:26Z</dcterms:modified>
</cp:coreProperties>
</file>