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BE1989-907A-4A80-8246-14D9B8FB47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72F416-B102-4409-B26A-86A917A9D7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4B63CA-24E2-48B0-A617-B86684D71A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6C885E-212F-49B7-A5F0-B809FF7898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2825993-6966-418E-A7C4-531C934515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ED5ED96-BAE8-4D4A-B720-7A89FC6002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9C01A64-48CF-4070-B0B4-359891B493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468B5A-944A-40F7-BCC1-1B8FE4DDD7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2E4B6F-A3DC-4A9D-8F34-BF770057E0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374573-6B95-4600-9012-4CFCD627CB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757DA7-36A4-44C9-A64F-B74E92C2CA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36240215144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2024-01-28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护理人员应急预案培训课件应急诊疗与快速救治技巧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应急诊疗概述与重要性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快速救治技巧与方法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突发事件中患者心理干预策略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团队协作与沟通在应急诊疗中作用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法律法规、伦理道德在应急诊疗中应用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总结回顾与展望未来发展趋势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应急诊疗概述与重要性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意义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应急诊疗定义及意义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应急诊疗是指在突发事件或紧急情况下，医护人员迅速、准确地判断病情，采取及时、有效的救治措施，以挽救患者生命、减轻伤残和痛苦的过程。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应急诊疗是医疗体系中的重要组成部分，对于保障患者生命安全、提高救治成功率具有重要意义。在突发事件中，及时的应急诊疗能够最大限度地减少人员伤亡和财产损失，维护社会稳定。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AutoShape 5"/>
          <p:cNvSpPr/>
          <p:nvPr/>
        </p:nvSpPr>
        <p:spPr>
          <a:xfrm flipH="1">
            <a:off x="3838147" y="1287233"/>
            <a:ext cx="2035112" cy="2035112"/>
          </a:xfrm>
          <a:prstGeom prst="ellipse">
            <a:avLst/>
          </a:prstGeom>
          <a:noFill/>
          <a:ln w="9525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556617" y="1941220"/>
            <a:ext cx="595503" cy="1060133"/>
          </a:xfrm>
          <a:custGeom>
            <a:rect l="l" t="t" r="r" b="b"/>
            <a:pathLst>
              <a:path w="421" h="751">
                <a:moveTo>
                  <a:pt x="421" y="509"/>
                </a:moveTo>
                <a:cubicBezTo>
                  <a:pt x="421" y="509"/>
                  <a:pt x="400" y="323"/>
                  <a:pt x="359" y="306"/>
                </a:cubicBezTo>
                <a:cubicBezTo>
                  <a:pt x="391" y="250"/>
                  <a:pt x="338" y="0"/>
                  <a:pt x="338" y="0"/>
                </a:cubicBezTo>
                <a:cubicBezTo>
                  <a:pt x="338" y="0"/>
                  <a:pt x="355" y="183"/>
                  <a:pt x="307" y="216"/>
                </a:cubicBezTo>
                <a:cubicBezTo>
                  <a:pt x="307" y="215"/>
                  <a:pt x="307" y="215"/>
                  <a:pt x="307" y="214"/>
                </a:cubicBezTo>
                <a:cubicBezTo>
                  <a:pt x="307" y="211"/>
                  <a:pt x="307" y="207"/>
                  <a:pt x="307" y="204"/>
                </a:cubicBezTo>
                <a:cubicBezTo>
                  <a:pt x="288" y="204"/>
                  <a:pt x="288" y="204"/>
                  <a:pt x="288" y="204"/>
                </a:cubicBezTo>
                <a:cubicBezTo>
                  <a:pt x="288" y="213"/>
                  <a:pt x="288" y="222"/>
                  <a:pt x="288" y="230"/>
                </a:cubicBezTo>
                <a:cubicBezTo>
                  <a:pt x="285" y="233"/>
                  <a:pt x="281" y="236"/>
                  <a:pt x="279" y="238"/>
                </a:cubicBezTo>
                <a:cubicBezTo>
                  <a:pt x="279" y="227"/>
                  <a:pt x="278" y="216"/>
                  <a:pt x="278" y="204"/>
                </a:cubicBezTo>
                <a:cubicBezTo>
                  <a:pt x="219" y="204"/>
                  <a:pt x="219" y="204"/>
                  <a:pt x="219" y="204"/>
                </a:cubicBezTo>
                <a:cubicBezTo>
                  <a:pt x="219" y="243"/>
                  <a:pt x="219" y="243"/>
                  <a:pt x="219" y="243"/>
                </a:cubicBezTo>
                <a:cubicBezTo>
                  <a:pt x="274" y="243"/>
                  <a:pt x="274" y="243"/>
                  <a:pt x="274" y="243"/>
                </a:cubicBezTo>
                <a:cubicBezTo>
                  <a:pt x="272" y="244"/>
                  <a:pt x="271" y="246"/>
                  <a:pt x="270" y="247"/>
                </a:cubicBezTo>
                <a:cubicBezTo>
                  <a:pt x="268" y="250"/>
                  <a:pt x="266" y="252"/>
                  <a:pt x="264" y="254"/>
                </a:cubicBezTo>
                <a:cubicBezTo>
                  <a:pt x="219" y="254"/>
                  <a:pt x="219" y="254"/>
                  <a:pt x="219" y="254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33" y="291"/>
                  <a:pt x="233" y="291"/>
                  <a:pt x="233" y="291"/>
                </a:cubicBezTo>
                <a:cubicBezTo>
                  <a:pt x="227" y="294"/>
                  <a:pt x="223" y="296"/>
                  <a:pt x="219" y="300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17" y="302"/>
                  <a:pt x="217" y="302"/>
                  <a:pt x="217" y="302"/>
                </a:cubicBezTo>
                <a:cubicBezTo>
                  <a:pt x="215" y="304"/>
                  <a:pt x="214" y="305"/>
                  <a:pt x="213" y="306"/>
                </a:cubicBezTo>
                <a:cubicBezTo>
                  <a:pt x="212" y="305"/>
                  <a:pt x="211" y="304"/>
                  <a:pt x="210" y="303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09" y="302"/>
                  <a:pt x="209" y="302"/>
                  <a:pt x="209" y="302"/>
                </a:cubicBezTo>
                <a:cubicBezTo>
                  <a:pt x="203" y="297"/>
                  <a:pt x="195" y="294"/>
                  <a:pt x="185" y="291"/>
                </a:cubicBezTo>
                <a:cubicBezTo>
                  <a:pt x="185" y="291"/>
                  <a:pt x="185" y="291"/>
                  <a:pt x="185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254"/>
                  <a:pt x="210" y="254"/>
                  <a:pt x="210" y="254"/>
                </a:cubicBezTo>
                <a:cubicBezTo>
                  <a:pt x="162" y="254"/>
                  <a:pt x="162" y="254"/>
                  <a:pt x="162" y="254"/>
                </a:cubicBezTo>
                <a:cubicBezTo>
                  <a:pt x="162" y="253"/>
                  <a:pt x="161" y="253"/>
                  <a:pt x="161" y="252"/>
                </a:cubicBezTo>
                <a:cubicBezTo>
                  <a:pt x="158" y="249"/>
                  <a:pt x="156" y="246"/>
                  <a:pt x="153" y="244"/>
                </a:cubicBezTo>
                <a:cubicBezTo>
                  <a:pt x="153" y="243"/>
                  <a:pt x="153" y="243"/>
                  <a:pt x="153" y="243"/>
                </a:cubicBezTo>
                <a:cubicBezTo>
                  <a:pt x="152" y="243"/>
                  <a:pt x="152" y="243"/>
                  <a:pt x="152" y="243"/>
                </a:cubicBezTo>
                <a:cubicBezTo>
                  <a:pt x="149" y="240"/>
                  <a:pt x="146" y="238"/>
                  <a:pt x="143" y="235"/>
                </a:cubicBezTo>
                <a:cubicBezTo>
                  <a:pt x="143" y="225"/>
                  <a:pt x="144" y="215"/>
                  <a:pt x="144" y="204"/>
                </a:cubicBezTo>
                <a:cubicBezTo>
                  <a:pt x="122" y="204"/>
                  <a:pt x="122" y="204"/>
                  <a:pt x="122" y="204"/>
                </a:cubicBezTo>
                <a:cubicBezTo>
                  <a:pt x="122" y="208"/>
                  <a:pt x="122" y="211"/>
                  <a:pt x="122" y="214"/>
                </a:cubicBezTo>
                <a:cubicBezTo>
                  <a:pt x="122" y="216"/>
                  <a:pt x="122" y="217"/>
                  <a:pt x="122" y="219"/>
                </a:cubicBezTo>
                <a:cubicBezTo>
                  <a:pt x="74" y="187"/>
                  <a:pt x="71" y="0"/>
                  <a:pt x="71" y="0"/>
                </a:cubicBezTo>
                <a:cubicBezTo>
                  <a:pt x="71" y="0"/>
                  <a:pt x="39" y="254"/>
                  <a:pt x="71" y="310"/>
                </a:cubicBezTo>
                <a:cubicBezTo>
                  <a:pt x="30" y="327"/>
                  <a:pt x="0" y="503"/>
                  <a:pt x="0" y="503"/>
                </a:cubicBezTo>
                <a:cubicBezTo>
                  <a:pt x="0" y="503"/>
                  <a:pt x="75" y="431"/>
                  <a:pt x="131" y="412"/>
                </a:cubicBezTo>
                <a:cubicBezTo>
                  <a:pt x="151" y="500"/>
                  <a:pt x="219" y="751"/>
                  <a:pt x="301" y="409"/>
                </a:cubicBezTo>
                <a:cubicBezTo>
                  <a:pt x="354" y="432"/>
                  <a:pt x="421" y="509"/>
                  <a:pt x="421" y="509"/>
                </a:cubicBezTo>
                <a:close/>
                <a:moveTo>
                  <a:pt x="218" y="384"/>
                </a:move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8" y="38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8" name="Freeform 8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8" name="Group 58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59" name="AutoShape 59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Freeform 60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1" name="Group 61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2" name="AutoShape 62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Freeform 63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4" name="AutoShape 64"/>
          <p:cNvSpPr/>
          <p:nvPr/>
        </p:nvSpPr>
        <p:spPr>
          <a:xfrm flipH="1">
            <a:off x="1061323" y="2678169"/>
            <a:ext cx="653320" cy="65179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5" name="AutoShape 65"/>
          <p:cNvSpPr/>
          <p:nvPr/>
        </p:nvSpPr>
        <p:spPr>
          <a:xfrm flipH="1">
            <a:off x="3695557" y="2678169"/>
            <a:ext cx="653320" cy="65179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6" name="AutoShape 66"/>
          <p:cNvSpPr/>
          <p:nvPr/>
        </p:nvSpPr>
        <p:spPr>
          <a:xfrm flipH="1">
            <a:off x="6337221" y="2678169"/>
            <a:ext cx="653320" cy="65179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7" name="AutoShape 67"/>
          <p:cNvSpPr/>
          <p:nvPr/>
        </p:nvSpPr>
        <p:spPr>
          <a:xfrm flipH="1">
            <a:off x="8962406" y="2678169"/>
            <a:ext cx="651796" cy="651796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8" name="TextBox 68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9" name="TextBox 69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0" name="TextBox 70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1" name="TextBox 71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2" name="TextBox 72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自然灾害</a:t>
            </a:r>
          </a:p>
        </p:txBody>
      </p:sp>
      <p:sp>
        <p:nvSpPr>
          <p:cNvPr id="73" name="TextBox 73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事故灾难</a:t>
            </a:r>
          </a:p>
        </p:txBody>
      </p:sp>
      <p:sp>
        <p:nvSpPr>
          <p:cNvPr id="74" name="TextBox 74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公共卫生事件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社会安全事件</a:t>
            </a:r>
          </a:p>
        </p:txBody>
      </p:sp>
      <p:grpSp>
        <p:nvGrpSpPr>
          <p:cNvPr id="76" name="Group 7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7" name="AutoShape 7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AutoShape 8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TextBox 9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常见突发事件类型</a:t>
              </a:r>
            </a:p>
          </p:txBody>
        </p:sp>
      </p:grpSp>
      <p:sp>
        <p:nvSpPr>
          <p:cNvPr id="98" name="TextBox 98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如传染病疫情、食物中毒等，这类事件影响范围广，需要迅速采取防控措施。</a:t>
            </a:r>
          </a:p>
        </p:txBody>
      </p:sp>
      <p:sp>
        <p:nvSpPr>
          <p:cNvPr id="99" name="TextBox 99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如交通事故、火灾、爆炸等，这类事件具有突发性强、危害严重的特点。</a:t>
            </a:r>
          </a:p>
        </p:txBody>
      </p:sp>
      <p:sp>
        <p:nvSpPr>
          <p:cNvPr id="100" name="TextBox 100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如地震、洪水、台风等，这类事件往往造成大规模人员伤亡和基础设施破坏。</a:t>
            </a:r>
          </a:p>
        </p:txBody>
      </p:sp>
      <p:sp>
        <p:nvSpPr>
          <p:cNvPr id="101" name="TextBox 101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如恐怖袭击、群体性事件等，这类事件对社会稳定和人民安全构成严重威胁。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角色定位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护理人员是应急诊疗体系中的核心力量，负责实施紧急救治措施、提供心理支持和协助医生进行诊断与治疗。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主要职责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包括快速评估患者病情、采取急救措施、保持患者呼吸道通畅、止血包扎、转运患者等。同时，护理人员还需负责协调现场资源、与其他救援人员紧密合作，确保救治工作的顺利进行。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护理人员角色与职责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快速救治技巧与方法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321" r="5321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迅速识别危重病情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有效沟通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紧急处置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通过观察患者意识、呼吸、循环等关键生命体征，快速判断病情危重程度。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与患者及家属进行简短有效的沟通，了解病情及既往史，为后续救治提供重要信息。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针对患者出现的紧急情况，如窒息、大出血等，立即采取相应急救措施，保障患者生命安全。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现场初步评估与处置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TextBox 5"/>
          <p:cNvSpPr txBox="1"/>
          <p:nvPr/>
        </p:nvSpPr>
        <p:spPr>
          <a:xfrm>
            <a:off x="2591991" y="2965418"/>
            <a:ext cx="9067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7" name="Freeform 7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TextBox 9"/>
          <p:cNvSpPr txBox="1"/>
          <p:nvPr/>
        </p:nvSpPr>
        <p:spPr>
          <a:xfrm>
            <a:off x="8769620" y="2965418"/>
            <a:ext cx="9067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1" name="Freeform 11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5481304" y="2723007"/>
            <a:ext cx="11734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100%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基本生命支持技能</a:t>
              </a:r>
            </a:p>
          </p:txBody>
        </p:sp>
      </p:grpSp>
      <p:sp>
        <p:nvSpPr>
          <p:cNvPr id="36" name="AutoShape 36"/>
          <p:cNvSpPr/>
          <p:nvPr/>
        </p:nvSpPr>
        <p:spPr>
          <a:xfrm>
            <a:off x="1482995" y="3429572"/>
            <a:ext cx="2944273" cy="1699450"/>
          </a:xfrm>
          <a:prstGeom prst="roundRect">
            <a:avLst>
              <a:gd name="adj" fmla="val 19953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95860" y="3248978"/>
            <a:ext cx="2944273" cy="1880045"/>
          </a:xfrm>
          <a:prstGeom prst="roundRect">
            <a:avLst>
              <a:gd name="adj" fmla="val 19953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710249" y="3429572"/>
            <a:ext cx="2942844" cy="1699450"/>
          </a:xfrm>
          <a:prstGeom prst="roundRect">
            <a:avLst>
              <a:gd name="adj" fmla="val 19953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熟练掌握胸外按压、人工呼吸等CPR技能，为患者争取宝贵的抢救时间。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根据患者情况选择合适的气道开放方式，如口咽通气道、鼻咽通气道等，确保患者呼吸道通畅。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迅速建立静脉通路，为药物治疗和液体复苏提供有效途径。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心肺复苏术（CPR）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气道管理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静脉通路建立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66806" y="1875568"/>
            <a:ext cx="3824955" cy="3826383"/>
            <a:chOff x="4166806" y="1875568"/>
            <a:chExt cx="3824955" cy="3826383"/>
          </a:xfrm>
        </p:grpSpPr>
        <p:sp>
          <p:nvSpPr>
            <p:cNvPr id="3" name="Freeform 3"/>
            <p:cNvSpPr/>
            <p:nvPr/>
          </p:nvSpPr>
          <p:spPr>
            <a:xfrm>
              <a:off x="416680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0" y="83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157" y="0"/>
                    <a:pt x="285" y="128"/>
                    <a:pt x="285" y="286"/>
                  </a:cubicBezTo>
                  <a:cubicBezTo>
                    <a:pt x="202" y="286"/>
                    <a:pt x="202" y="286"/>
                    <a:pt x="202" y="286"/>
                  </a:cubicBezTo>
                  <a:cubicBezTo>
                    <a:pt x="202" y="174"/>
                    <a:pt x="111" y="83"/>
                    <a:pt x="0" y="83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416680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0" y="202"/>
                  </a:moveTo>
                  <a:cubicBezTo>
                    <a:pt x="0" y="285"/>
                    <a:pt x="0" y="285"/>
                    <a:pt x="0" y="285"/>
                  </a:cubicBezTo>
                  <a:cubicBezTo>
                    <a:pt x="157" y="285"/>
                    <a:pt x="285" y="157"/>
                    <a:pt x="285" y="0"/>
                  </a:cubicBezTo>
                  <a:cubicBezTo>
                    <a:pt x="202" y="0"/>
                    <a:pt x="202" y="0"/>
                    <a:pt x="202" y="0"/>
                  </a:cubicBezTo>
                  <a:cubicBezTo>
                    <a:pt x="202" y="111"/>
                    <a:pt x="111" y="202"/>
                    <a:pt x="0" y="20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575338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285" y="83"/>
                  </a:moveTo>
                  <a:cubicBezTo>
                    <a:pt x="285" y="0"/>
                    <a:pt x="285" y="0"/>
                    <a:pt x="285" y="0"/>
                  </a:cubicBezTo>
                  <a:cubicBezTo>
                    <a:pt x="128" y="0"/>
                    <a:pt x="0" y="128"/>
                    <a:pt x="0" y="286"/>
                  </a:cubicBezTo>
                  <a:cubicBezTo>
                    <a:pt x="83" y="286"/>
                    <a:pt x="83" y="286"/>
                    <a:pt x="83" y="286"/>
                  </a:cubicBezTo>
                  <a:cubicBezTo>
                    <a:pt x="83" y="174"/>
                    <a:pt x="174" y="83"/>
                    <a:pt x="285" y="8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75338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285" y="202"/>
                  </a:moveTo>
                  <a:cubicBezTo>
                    <a:pt x="285" y="285"/>
                    <a:pt x="285" y="285"/>
                    <a:pt x="285" y="285"/>
                  </a:cubicBezTo>
                  <a:cubicBezTo>
                    <a:pt x="128" y="285"/>
                    <a:pt x="0" y="157"/>
                    <a:pt x="0" y="0"/>
                  </a:cubicBezTo>
                  <a:cubicBezTo>
                    <a:pt x="83" y="0"/>
                    <a:pt x="83" y="0"/>
                    <a:pt x="83" y="0"/>
                  </a:cubicBezTo>
                  <a:cubicBezTo>
                    <a:pt x="83" y="111"/>
                    <a:pt x="174" y="202"/>
                    <a:pt x="285" y="20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211033" y="2959322"/>
            <a:ext cx="1645728" cy="1705738"/>
            <a:chOff x="5211033" y="2959322"/>
            <a:chExt cx="1645728" cy="1705738"/>
          </a:xfrm>
        </p:grpSpPr>
        <p:sp>
          <p:nvSpPr>
            <p:cNvPr id="8" name="Freeform 8"/>
            <p:cNvSpPr/>
            <p:nvPr/>
          </p:nvSpPr>
          <p:spPr>
            <a:xfrm>
              <a:off x="5211033" y="3015424"/>
              <a:ext cx="541973" cy="425577"/>
            </a:xfrm>
            <a:custGeom>
              <a:rect l="l" t="t" r="r" b="b"/>
              <a:pathLst>
                <a:path w="105" h="83">
                  <a:moveTo>
                    <a:pt x="19" y="26"/>
                  </a:moveTo>
                  <a:cubicBezTo>
                    <a:pt x="50" y="11"/>
                    <a:pt x="50" y="11"/>
                    <a:pt x="50" y="11"/>
                  </a:cubicBezTo>
                  <a:cubicBezTo>
                    <a:pt x="50" y="11"/>
                    <a:pt x="51" y="11"/>
                    <a:pt x="51" y="11"/>
                  </a:cubicBezTo>
                  <a:cubicBezTo>
                    <a:pt x="51" y="11"/>
                    <a:pt x="51" y="11"/>
                    <a:pt x="51" y="11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51" y="42"/>
                    <a:pt x="51" y="43"/>
                    <a:pt x="51" y="43"/>
                  </a:cubicBezTo>
                  <a:cubicBezTo>
                    <a:pt x="51" y="43"/>
                    <a:pt x="50" y="43"/>
                    <a:pt x="50" y="43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6"/>
                    <a:pt x="19" y="26"/>
                    <a:pt x="19" y="26"/>
                  </a:cubicBezTo>
                  <a:close/>
                  <a:moveTo>
                    <a:pt x="55" y="11"/>
                  </a:moveTo>
                  <a:cubicBezTo>
                    <a:pt x="55" y="42"/>
                    <a:pt x="55" y="42"/>
                    <a:pt x="55" y="42"/>
                  </a:cubicBezTo>
                  <a:cubicBezTo>
                    <a:pt x="55" y="42"/>
                    <a:pt x="55" y="43"/>
                    <a:pt x="55" y="43"/>
                  </a:cubicBezTo>
                  <a:cubicBezTo>
                    <a:pt x="55" y="43"/>
                    <a:pt x="56" y="43"/>
                    <a:pt x="56" y="43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6"/>
                    <a:pt x="87" y="26"/>
                    <a:pt x="87" y="26"/>
                  </a:cubicBezTo>
                  <a:cubicBezTo>
                    <a:pt x="56" y="11"/>
                    <a:pt x="56" y="11"/>
                    <a:pt x="56" y="11"/>
                  </a:cubicBezTo>
                  <a:cubicBezTo>
                    <a:pt x="56" y="11"/>
                    <a:pt x="55" y="11"/>
                    <a:pt x="55" y="11"/>
                  </a:cubicBezTo>
                  <a:cubicBezTo>
                    <a:pt x="55" y="11"/>
                    <a:pt x="55" y="11"/>
                    <a:pt x="55" y="11"/>
                  </a:cubicBezTo>
                  <a:close/>
                  <a:moveTo>
                    <a:pt x="48" y="45"/>
                  </a:moveTo>
                  <a:cubicBezTo>
                    <a:pt x="15" y="29"/>
                    <a:pt x="15" y="29"/>
                    <a:pt x="15" y="29"/>
                  </a:cubicBezTo>
                  <a:cubicBezTo>
                    <a:pt x="15" y="29"/>
                    <a:pt x="15" y="29"/>
                    <a:pt x="14" y="29"/>
                  </a:cubicBezTo>
                  <a:cubicBezTo>
                    <a:pt x="1" y="35"/>
                    <a:pt x="1" y="35"/>
                    <a:pt x="1" y="35"/>
                  </a:cubicBezTo>
                  <a:cubicBezTo>
                    <a:pt x="1" y="36"/>
                    <a:pt x="0" y="36"/>
                    <a:pt x="0" y="36"/>
                  </a:cubicBezTo>
                  <a:cubicBezTo>
                    <a:pt x="0" y="37"/>
                    <a:pt x="1" y="37"/>
                    <a:pt x="1" y="37"/>
                  </a:cubicBezTo>
                  <a:cubicBezTo>
                    <a:pt x="33" y="53"/>
                    <a:pt x="33" y="53"/>
                    <a:pt x="33" y="53"/>
                  </a:cubicBezTo>
                  <a:cubicBezTo>
                    <a:pt x="34" y="54"/>
                    <a:pt x="34" y="54"/>
                    <a:pt x="34" y="53"/>
                  </a:cubicBezTo>
                  <a:cubicBezTo>
                    <a:pt x="48" y="47"/>
                    <a:pt x="48" y="47"/>
                    <a:pt x="48" y="47"/>
                  </a:cubicBezTo>
                  <a:cubicBezTo>
                    <a:pt x="48" y="47"/>
                    <a:pt x="48" y="46"/>
                    <a:pt x="48" y="46"/>
                  </a:cubicBezTo>
                  <a:cubicBezTo>
                    <a:pt x="48" y="45"/>
                    <a:pt x="48" y="45"/>
                    <a:pt x="48" y="45"/>
                  </a:cubicBezTo>
                  <a:close/>
                  <a:moveTo>
                    <a:pt x="105" y="16"/>
                  </a:moveTo>
                  <a:cubicBezTo>
                    <a:pt x="105" y="17"/>
                    <a:pt x="106" y="17"/>
                    <a:pt x="106" y="17"/>
                  </a:cubicBezTo>
                  <a:cubicBezTo>
                    <a:pt x="106" y="18"/>
                    <a:pt x="105" y="18"/>
                    <a:pt x="105" y="18"/>
                  </a:cubicBezTo>
                  <a:cubicBezTo>
                    <a:pt x="92" y="25"/>
                    <a:pt x="92" y="25"/>
                    <a:pt x="92" y="25"/>
                  </a:cubicBezTo>
                  <a:cubicBezTo>
                    <a:pt x="91" y="25"/>
                    <a:pt x="91" y="25"/>
                    <a:pt x="91" y="25"/>
                  </a:cubicBezTo>
                  <a:cubicBezTo>
                    <a:pt x="58" y="9"/>
                    <a:pt x="58" y="9"/>
                    <a:pt x="58" y="9"/>
                  </a:cubicBezTo>
                  <a:cubicBezTo>
                    <a:pt x="58" y="8"/>
                    <a:pt x="58" y="8"/>
                    <a:pt x="58" y="8"/>
                  </a:cubicBezTo>
                  <a:cubicBezTo>
                    <a:pt x="58" y="7"/>
                    <a:pt x="58" y="7"/>
                    <a:pt x="58" y="7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105" y="16"/>
                    <a:pt x="105" y="16"/>
                    <a:pt x="105" y="16"/>
                  </a:cubicBezTo>
                  <a:close/>
                  <a:moveTo>
                    <a:pt x="105" y="35"/>
                  </a:moveTo>
                  <a:cubicBezTo>
                    <a:pt x="105" y="36"/>
                    <a:pt x="106" y="36"/>
                    <a:pt x="106" y="36"/>
                  </a:cubicBezTo>
                  <a:cubicBezTo>
                    <a:pt x="106" y="37"/>
                    <a:pt x="105" y="37"/>
                    <a:pt x="105" y="37"/>
                  </a:cubicBezTo>
                  <a:cubicBezTo>
                    <a:pt x="72" y="53"/>
                    <a:pt x="72" y="53"/>
                    <a:pt x="72" y="53"/>
                  </a:cubicBezTo>
                  <a:cubicBezTo>
                    <a:pt x="72" y="54"/>
                    <a:pt x="72" y="54"/>
                    <a:pt x="72" y="53"/>
                  </a:cubicBezTo>
                  <a:cubicBezTo>
                    <a:pt x="58" y="47"/>
                    <a:pt x="58" y="47"/>
                    <a:pt x="58" y="47"/>
                  </a:cubicBezTo>
                  <a:cubicBezTo>
                    <a:pt x="58" y="47"/>
                    <a:pt x="58" y="46"/>
                    <a:pt x="58" y="46"/>
                  </a:cubicBezTo>
                  <a:cubicBezTo>
                    <a:pt x="58" y="45"/>
                    <a:pt x="58" y="45"/>
                    <a:pt x="58" y="45"/>
                  </a:cubicBezTo>
                  <a:cubicBezTo>
                    <a:pt x="91" y="29"/>
                    <a:pt x="91" y="29"/>
                    <a:pt x="91" y="29"/>
                  </a:cubicBezTo>
                  <a:cubicBezTo>
                    <a:pt x="91" y="29"/>
                    <a:pt x="91" y="29"/>
                    <a:pt x="92" y="29"/>
                  </a:cubicBezTo>
                  <a:cubicBezTo>
                    <a:pt x="105" y="35"/>
                    <a:pt x="105" y="35"/>
                    <a:pt x="105" y="35"/>
                  </a:cubicBezTo>
                  <a:close/>
                  <a:moveTo>
                    <a:pt x="48" y="7"/>
                  </a:moveTo>
                  <a:cubicBezTo>
                    <a:pt x="34" y="0"/>
                    <a:pt x="34" y="0"/>
                    <a:pt x="34" y="0"/>
                  </a:cubicBezTo>
                  <a:cubicBezTo>
                    <a:pt x="34" y="0"/>
                    <a:pt x="34" y="0"/>
                    <a:pt x="33" y="0"/>
                  </a:cubicBezTo>
                  <a:cubicBezTo>
                    <a:pt x="1" y="16"/>
                    <a:pt x="1" y="16"/>
                    <a:pt x="1" y="16"/>
                  </a:cubicBezTo>
                  <a:cubicBezTo>
                    <a:pt x="1" y="17"/>
                    <a:pt x="0" y="17"/>
                    <a:pt x="0" y="17"/>
                  </a:cubicBezTo>
                  <a:cubicBezTo>
                    <a:pt x="0" y="18"/>
                    <a:pt x="1" y="18"/>
                    <a:pt x="1" y="18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8"/>
                    <a:pt x="48" y="8"/>
                    <a:pt x="48" y="8"/>
                  </a:cubicBezTo>
                  <a:cubicBezTo>
                    <a:pt x="48" y="7"/>
                    <a:pt x="48" y="7"/>
                    <a:pt x="48" y="7"/>
                  </a:cubicBezTo>
                  <a:close/>
                  <a:moveTo>
                    <a:pt x="55" y="50"/>
                  </a:moveTo>
                  <a:cubicBezTo>
                    <a:pt x="55" y="82"/>
                    <a:pt x="55" y="82"/>
                    <a:pt x="55" y="82"/>
                  </a:cubicBezTo>
                  <a:cubicBezTo>
                    <a:pt x="55" y="82"/>
                    <a:pt x="55" y="83"/>
                    <a:pt x="55" y="83"/>
                  </a:cubicBezTo>
                  <a:cubicBezTo>
                    <a:pt x="55" y="83"/>
                    <a:pt x="56" y="83"/>
                    <a:pt x="56" y="83"/>
                  </a:cubicBezTo>
                  <a:cubicBezTo>
                    <a:pt x="89" y="66"/>
                    <a:pt x="89" y="66"/>
                    <a:pt x="89" y="66"/>
                  </a:cubicBezTo>
                  <a:cubicBezTo>
                    <a:pt x="89" y="66"/>
                    <a:pt x="90" y="66"/>
                    <a:pt x="90" y="65"/>
                  </a:cubicBezTo>
                  <a:cubicBezTo>
                    <a:pt x="90" y="50"/>
                    <a:pt x="90" y="50"/>
                    <a:pt x="90" y="50"/>
                  </a:cubicBezTo>
                  <a:cubicBezTo>
                    <a:pt x="90" y="50"/>
                    <a:pt x="89" y="49"/>
                    <a:pt x="89" y="49"/>
                  </a:cubicBezTo>
                  <a:cubicBezTo>
                    <a:pt x="89" y="49"/>
                    <a:pt x="89" y="49"/>
                    <a:pt x="88" y="49"/>
                  </a:cubicBezTo>
                  <a:cubicBezTo>
                    <a:pt x="73" y="57"/>
                    <a:pt x="73" y="57"/>
                    <a:pt x="73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56" y="49"/>
                    <a:pt x="56" y="49"/>
                    <a:pt x="56" y="49"/>
                  </a:cubicBezTo>
                  <a:cubicBezTo>
                    <a:pt x="56" y="49"/>
                    <a:pt x="55" y="49"/>
                    <a:pt x="55" y="49"/>
                  </a:cubicBezTo>
                  <a:cubicBezTo>
                    <a:pt x="55" y="49"/>
                    <a:pt x="55" y="50"/>
                    <a:pt x="55" y="50"/>
                  </a:cubicBezTo>
                  <a:close/>
                  <a:moveTo>
                    <a:pt x="16" y="50"/>
                  </a:moveTo>
                  <a:cubicBezTo>
                    <a:pt x="16" y="50"/>
                    <a:pt x="17" y="49"/>
                    <a:pt x="17" y="49"/>
                  </a:cubicBezTo>
                  <a:cubicBezTo>
                    <a:pt x="17" y="49"/>
                    <a:pt x="17" y="49"/>
                    <a:pt x="18" y="49"/>
                  </a:cubicBezTo>
                  <a:cubicBezTo>
                    <a:pt x="33" y="57"/>
                    <a:pt x="33" y="57"/>
                    <a:pt x="33" y="57"/>
                  </a:cubicBezTo>
                  <a:cubicBezTo>
                    <a:pt x="34" y="57"/>
                    <a:pt x="34" y="57"/>
                    <a:pt x="34" y="57"/>
                  </a:cubicBezTo>
                  <a:cubicBezTo>
                    <a:pt x="50" y="49"/>
                    <a:pt x="50" y="49"/>
                    <a:pt x="50" y="49"/>
                  </a:cubicBezTo>
                  <a:cubicBezTo>
                    <a:pt x="50" y="49"/>
                    <a:pt x="51" y="49"/>
                    <a:pt x="51" y="49"/>
                  </a:cubicBezTo>
                  <a:cubicBezTo>
                    <a:pt x="51" y="49"/>
                    <a:pt x="51" y="50"/>
                    <a:pt x="51" y="50"/>
                  </a:cubicBezTo>
                  <a:cubicBezTo>
                    <a:pt x="51" y="82"/>
                    <a:pt x="51" y="82"/>
                    <a:pt x="51" y="82"/>
                  </a:cubicBezTo>
                  <a:cubicBezTo>
                    <a:pt x="51" y="82"/>
                    <a:pt x="51" y="83"/>
                    <a:pt x="51" y="83"/>
                  </a:cubicBezTo>
                  <a:cubicBezTo>
                    <a:pt x="51" y="83"/>
                    <a:pt x="50" y="83"/>
                    <a:pt x="50" y="83"/>
                  </a:cubicBezTo>
                  <a:cubicBezTo>
                    <a:pt x="17" y="66"/>
                    <a:pt x="17" y="66"/>
                    <a:pt x="17" y="66"/>
                  </a:cubicBezTo>
                  <a:cubicBezTo>
                    <a:pt x="17" y="66"/>
                    <a:pt x="16" y="66"/>
                    <a:pt x="16" y="65"/>
                  </a:cubicBezTo>
                  <a:lnTo>
                    <a:pt x="16" y="5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6475952" y="2959322"/>
              <a:ext cx="380809" cy="537400"/>
            </a:xfrm>
            <a:custGeom>
              <a:rect l="l" t="t" r="r" b="b"/>
              <a:pathLst>
                <a:path w="21543" h="21574">
                  <a:moveTo>
                    <a:pt x="13864" y="16422"/>
                  </a:moveTo>
                  <a:cubicBezTo>
                    <a:pt x="13295" y="16782"/>
                    <a:pt x="12583" y="17013"/>
                    <a:pt x="11740" y="17115"/>
                  </a:cubicBezTo>
                  <a:lnTo>
                    <a:pt x="11752" y="18333"/>
                  </a:lnTo>
                  <a:lnTo>
                    <a:pt x="9908" y="18336"/>
                  </a:lnTo>
                  <a:lnTo>
                    <a:pt x="9897" y="17119"/>
                  </a:lnTo>
                  <a:cubicBezTo>
                    <a:pt x="9066" y="17021"/>
                    <a:pt x="8316" y="16773"/>
                    <a:pt x="7666" y="16391"/>
                  </a:cubicBezTo>
                  <a:cubicBezTo>
                    <a:pt x="6892" y="15916"/>
                    <a:pt x="6492" y="15369"/>
                    <a:pt x="6466" y="14757"/>
                  </a:cubicBezTo>
                  <a:lnTo>
                    <a:pt x="6503" y="14424"/>
                  </a:lnTo>
                  <a:lnTo>
                    <a:pt x="8292" y="14419"/>
                  </a:lnTo>
                  <a:lnTo>
                    <a:pt x="8298" y="14543"/>
                  </a:lnTo>
                  <a:cubicBezTo>
                    <a:pt x="8309" y="15050"/>
                    <a:pt x="8528" y="15427"/>
                    <a:pt x="8960" y="15694"/>
                  </a:cubicBezTo>
                  <a:cubicBezTo>
                    <a:pt x="9384" y="15964"/>
                    <a:pt x="10003" y="16098"/>
                    <a:pt x="10790" y="16098"/>
                  </a:cubicBezTo>
                  <a:cubicBezTo>
                    <a:pt x="11584" y="16093"/>
                    <a:pt x="12202" y="15951"/>
                    <a:pt x="12633" y="15680"/>
                  </a:cubicBezTo>
                  <a:cubicBezTo>
                    <a:pt x="13064" y="15409"/>
                    <a:pt x="13270" y="15036"/>
                    <a:pt x="13270" y="14552"/>
                  </a:cubicBezTo>
                  <a:cubicBezTo>
                    <a:pt x="13270" y="14153"/>
                    <a:pt x="13070" y="13842"/>
                    <a:pt x="12652" y="13606"/>
                  </a:cubicBezTo>
                  <a:cubicBezTo>
                    <a:pt x="12221" y="13367"/>
                    <a:pt x="11477" y="13158"/>
                    <a:pt x="10433" y="12985"/>
                  </a:cubicBezTo>
                  <a:cubicBezTo>
                    <a:pt x="9278" y="12794"/>
                    <a:pt x="8385" y="12496"/>
                    <a:pt x="7803" y="12110"/>
                  </a:cubicBezTo>
                  <a:cubicBezTo>
                    <a:pt x="7210" y="11710"/>
                    <a:pt x="6897" y="11199"/>
                    <a:pt x="6892" y="10591"/>
                  </a:cubicBezTo>
                  <a:cubicBezTo>
                    <a:pt x="6886" y="9899"/>
                    <a:pt x="7266" y="9321"/>
                    <a:pt x="8023" y="8877"/>
                  </a:cubicBezTo>
                  <a:cubicBezTo>
                    <a:pt x="8534" y="8574"/>
                    <a:pt x="9147" y="8376"/>
                    <a:pt x="9833" y="8282"/>
                  </a:cubicBezTo>
                  <a:lnTo>
                    <a:pt x="9822" y="7225"/>
                  </a:lnTo>
                  <a:lnTo>
                    <a:pt x="11665" y="7216"/>
                  </a:lnTo>
                  <a:lnTo>
                    <a:pt x="11671" y="8242"/>
                  </a:lnTo>
                  <a:cubicBezTo>
                    <a:pt x="12496" y="8322"/>
                    <a:pt x="13183" y="8527"/>
                    <a:pt x="13727" y="8841"/>
                  </a:cubicBezTo>
                  <a:cubicBezTo>
                    <a:pt x="14451" y="9272"/>
                    <a:pt x="14851" y="9867"/>
                    <a:pt x="14907" y="10617"/>
                  </a:cubicBezTo>
                  <a:lnTo>
                    <a:pt x="14914" y="10748"/>
                  </a:lnTo>
                  <a:lnTo>
                    <a:pt x="13114" y="10754"/>
                  </a:lnTo>
                  <a:lnTo>
                    <a:pt x="13089" y="10650"/>
                  </a:lnTo>
                  <a:cubicBezTo>
                    <a:pt x="13002" y="10183"/>
                    <a:pt x="12783" y="9832"/>
                    <a:pt x="12427" y="9610"/>
                  </a:cubicBezTo>
                  <a:cubicBezTo>
                    <a:pt x="12077" y="9392"/>
                    <a:pt x="11565" y="9277"/>
                    <a:pt x="10895" y="9282"/>
                  </a:cubicBezTo>
                  <a:cubicBezTo>
                    <a:pt x="10196" y="9282"/>
                    <a:pt x="9640" y="9401"/>
                    <a:pt x="9259" y="9632"/>
                  </a:cubicBezTo>
                  <a:cubicBezTo>
                    <a:pt x="8878" y="9858"/>
                    <a:pt x="8698" y="10160"/>
                    <a:pt x="8702" y="10572"/>
                  </a:cubicBezTo>
                  <a:cubicBezTo>
                    <a:pt x="8702" y="10924"/>
                    <a:pt x="8878" y="11204"/>
                    <a:pt x="9229" y="11408"/>
                  </a:cubicBezTo>
                  <a:cubicBezTo>
                    <a:pt x="9584" y="11621"/>
                    <a:pt x="10216" y="11808"/>
                    <a:pt x="11115" y="11954"/>
                  </a:cubicBezTo>
                  <a:cubicBezTo>
                    <a:pt x="12421" y="12172"/>
                    <a:pt x="13414" y="12492"/>
                    <a:pt x="14076" y="12914"/>
                  </a:cubicBezTo>
                  <a:cubicBezTo>
                    <a:pt x="14732" y="13335"/>
                    <a:pt x="15076" y="13877"/>
                    <a:pt x="15076" y="14521"/>
                  </a:cubicBezTo>
                  <a:cubicBezTo>
                    <a:pt x="15082" y="15289"/>
                    <a:pt x="14676" y="15929"/>
                    <a:pt x="13864" y="16422"/>
                  </a:cubicBezTo>
                  <a:cubicBezTo>
                    <a:pt x="13864" y="16422"/>
                    <a:pt x="13864" y="16422"/>
                    <a:pt x="13864" y="16422"/>
                  </a:cubicBezTo>
                  <a:close/>
                  <a:moveTo>
                    <a:pt x="13995" y="4271"/>
                  </a:moveTo>
                  <a:lnTo>
                    <a:pt x="13995" y="4298"/>
                  </a:lnTo>
                  <a:lnTo>
                    <a:pt x="7161" y="4325"/>
                  </a:lnTo>
                  <a:lnTo>
                    <a:pt x="7372" y="4045"/>
                  </a:lnTo>
                  <a:lnTo>
                    <a:pt x="7754" y="3756"/>
                  </a:lnTo>
                  <a:lnTo>
                    <a:pt x="13245" y="3739"/>
                  </a:lnTo>
                  <a:lnTo>
                    <a:pt x="14789" y="0"/>
                  </a:lnTo>
                  <a:lnTo>
                    <a:pt x="6535" y="31"/>
                  </a:lnTo>
                  <a:lnTo>
                    <a:pt x="7722" y="3668"/>
                  </a:lnTo>
                  <a:cubicBezTo>
                    <a:pt x="6866" y="2984"/>
                    <a:pt x="4761" y="1540"/>
                    <a:pt x="2855" y="2042"/>
                  </a:cubicBezTo>
                  <a:lnTo>
                    <a:pt x="3061" y="2446"/>
                  </a:lnTo>
                  <a:cubicBezTo>
                    <a:pt x="4687" y="2020"/>
                    <a:pt x="6673" y="3472"/>
                    <a:pt x="7372" y="4045"/>
                  </a:cubicBezTo>
                  <a:cubicBezTo>
                    <a:pt x="6210" y="4348"/>
                    <a:pt x="4699" y="4569"/>
                    <a:pt x="3805" y="4001"/>
                  </a:cubicBezTo>
                  <a:lnTo>
                    <a:pt x="3399" y="4329"/>
                  </a:lnTo>
                  <a:cubicBezTo>
                    <a:pt x="3930" y="4667"/>
                    <a:pt x="4605" y="4783"/>
                    <a:pt x="5310" y="4783"/>
                  </a:cubicBezTo>
                  <a:cubicBezTo>
                    <a:pt x="5729" y="4783"/>
                    <a:pt x="6155" y="4734"/>
                    <a:pt x="6566" y="4667"/>
                  </a:cubicBezTo>
                  <a:cubicBezTo>
                    <a:pt x="2687" y="6563"/>
                    <a:pt x="-26" y="10769"/>
                    <a:pt x="0" y="13957"/>
                  </a:cubicBezTo>
                  <a:cubicBezTo>
                    <a:pt x="32" y="18189"/>
                    <a:pt x="4886" y="21600"/>
                    <a:pt x="10828" y="21573"/>
                  </a:cubicBezTo>
                  <a:cubicBezTo>
                    <a:pt x="16782" y="21556"/>
                    <a:pt x="21574" y="18105"/>
                    <a:pt x="21543" y="13877"/>
                  </a:cubicBezTo>
                  <a:cubicBezTo>
                    <a:pt x="21518" y="10468"/>
                    <a:pt x="18344" y="5897"/>
                    <a:pt x="13995" y="4271"/>
                  </a:cubicBezTo>
                  <a:cubicBezTo>
                    <a:pt x="13995" y="4271"/>
                    <a:pt x="13995" y="4271"/>
                    <a:pt x="13995" y="427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5297043" y="4240435"/>
              <a:ext cx="513778" cy="424625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6228112" y="4279582"/>
            <a:ext cx="496157" cy="415672"/>
            <a:chOff x="6228112" y="4279582"/>
            <a:chExt cx="496157" cy="415672"/>
          </a:xfrm>
        </p:grpSpPr>
        <p:sp>
          <p:nvSpPr>
            <p:cNvPr id="12" name="Freeform 12"/>
            <p:cNvSpPr/>
            <p:nvPr/>
          </p:nvSpPr>
          <p:spPr>
            <a:xfrm>
              <a:off x="6312789" y="4402646"/>
              <a:ext cx="324707" cy="292608"/>
            </a:xfrm>
            <a:custGeom>
              <a:rect l="l" t="t" r="r" b="b"/>
              <a:pathLst>
                <a:path w="161" h="145">
                  <a:moveTo>
                    <a:pt x="0" y="62"/>
                  </a:moveTo>
                  <a:lnTo>
                    <a:pt x="0" y="145"/>
                  </a:lnTo>
                  <a:lnTo>
                    <a:pt x="31" y="145"/>
                  </a:lnTo>
                  <a:lnTo>
                    <a:pt x="130" y="145"/>
                  </a:lnTo>
                  <a:lnTo>
                    <a:pt x="161" y="145"/>
                  </a:lnTo>
                  <a:lnTo>
                    <a:pt x="161" y="62"/>
                  </a:lnTo>
                  <a:lnTo>
                    <a:pt x="81" y="0"/>
                  </a:lnTo>
                  <a:lnTo>
                    <a:pt x="0" y="6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6228112" y="4279582"/>
              <a:ext cx="496157" cy="248221"/>
            </a:xfrm>
            <a:custGeom>
              <a:rect l="l" t="t" r="r" b="b"/>
              <a:pathLst>
                <a:path w="246" h="123">
                  <a:moveTo>
                    <a:pt x="225" y="80"/>
                  </a:moveTo>
                  <a:lnTo>
                    <a:pt x="225" y="21"/>
                  </a:lnTo>
                  <a:lnTo>
                    <a:pt x="182" y="21"/>
                  </a:lnTo>
                  <a:lnTo>
                    <a:pt x="182" y="47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0" y="97"/>
                  </a:lnTo>
                  <a:lnTo>
                    <a:pt x="21" y="123"/>
                  </a:lnTo>
                  <a:lnTo>
                    <a:pt x="123" y="42"/>
                  </a:lnTo>
                  <a:lnTo>
                    <a:pt x="225" y="123"/>
                  </a:lnTo>
                  <a:lnTo>
                    <a:pt x="246" y="97"/>
                  </a:lnTo>
                  <a:lnTo>
                    <a:pt x="225" y="8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1002893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休克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417207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心律失常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02893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急性呼吸衰竭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417207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多发伤与复合伤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常见急危重症处理流程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1002893" y="1707444"/>
            <a:ext cx="3771900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识别休克早期表现，积极采取抗休克治疗，包括补充血容量、应用血管活性药物等。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417207" y="1707444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及时发现并处理各种心律失常，如室颤、室速等，恢复患者正常心律。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002893" y="4594193"/>
            <a:ext cx="3771900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针对急性呼吸衰竭患者，采取氧疗、机械通气等措施，维持患者呼吸功能稳定。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417207" y="4594193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对多发伤和复合伤患者进行全面评估，优先处理危及生命的损伤，确保患者生命安全。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突发事件中患者心理干预策略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458" r="14458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8125" r="18125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焦虑、恐惧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孤独、无助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愤怒、抵触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悲伤、抑郁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患者心理特点及影响因素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突发事件往往具有不可预测性和威胁性，患者容易产生焦虑和恐惧情绪。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对于突发事件带来的痛苦和损失，患者可能产生愤怒和抵触情绪，对治疗和护理产生不信任感。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在突发事件中，患者可能面临与家人分离、失去社会支持等情况，感到孤独和无助。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面对严重创伤或失去亲人等事件，患者可能出现悲伤和抑郁情绪，需要特别关注。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在突发事件发生后，尽早对患者进行心理干预，减轻其心理压力。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及时性原则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个性化原则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综合性原则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长期性原则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根据患者的年龄、性别、文化背景等个体差异，制定个性化的心理干预方案。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综合运用各种心理干预方法，如认知行为疗法、放松训练、家庭治疗等，以满足患者的不同需求。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对于需要长期治疗的患者，应制定长期的心理干预计划，持续关注其心理变化。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心理干预原则和方法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https://d.book118.com/336240215144010051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2024-09-17T13:25:17.878</cp:lastPrinted>
  <dcterms:created xsi:type="dcterms:W3CDTF">2024-09-17T05:25:17Z</dcterms:created>
  <dcterms:modified xsi:type="dcterms:W3CDTF">2024-09-17T05:25:20Z</dcterms:modified>
</cp:coreProperties>
</file>