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6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D0400-538F-414C-A084-5DBC5DF1F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E8E04-42C7-4DE3-8CE9-727A2E9B3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C6827-811B-421A-A47C-73BA8D953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D9121-481E-43FB-801D-B163EF2A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EF504-A79D-4C8A-B613-7E5F64D50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5E1F5-D65A-4C1F-9609-7C698F516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CCB3A2-FCE8-4A37-8CA1-6279CF81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20B5C-8B0E-4A3E-9BD1-FFFDD12B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0BE5C-5FBE-4AA9-991C-C4FFEC0D7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14A9B-411E-45DE-A44B-F68A861E0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93F15-1057-4E5D-90FB-DDBFE864A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0659" r:id="rId2"/>
    <p:sldLayoutId id="2147510660" r:id="rId3"/>
    <p:sldLayoutId id="2147510661" r:id="rId4"/>
    <p:sldLayoutId id="2147510662" r:id="rId5"/>
    <p:sldLayoutId id="2147510663" r:id="rId6"/>
    <p:sldLayoutId id="2147510664" r:id="rId7"/>
    <p:sldLayoutId id="2147510665" r:id="rId8"/>
    <p:sldLayoutId id="2147510666" r:id="rId9"/>
    <p:sldLayoutId id="2147510667" r:id="rId10"/>
    <p:sldLayoutId id="21475106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1043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金融基础PPT课件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金融基础概述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货币和货币制度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信用和利率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金融机构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金融市场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金融基础概述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金融的定义和功能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金融的定义：金融是货币资金融通的总称，包括货币、银行、证券、保险等业务。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金融的功能：金融具有资金融通、风险管理、价格发现、信息提供等功能。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2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资金融通：金融通过银行、证券、保险等机构，实现资金的筹集和运用。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8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风险管理：金融通过保险、期货、期权等工具，帮助个人和企业管理风险。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4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价格发现：金融通过证券市场，发现资产的价格，实现资源的优化配置。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80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信息提供：金融通过金融机构和金融市场，提供有关经济、金融的信息，帮助个人和企业做出决策。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金融体系的主要组成部分</a:t>
            </a:r>
            <a:endParaRPr lang="zh-CN" altLang="en-US"/>
          </a:p>
        </p:txBody>
      </p:sp>
      <p:sp>
        <p:nvSpPr>
          <p:cNvPr id="10490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货币市场：短期资金借贷市场，包括银行间市场、同业拆借市场等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资本市场：长期资金借贷市场，包括股票市场、债券市场等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外汇市场：国际间货币兑换市场，包括银行间外汇市场、零售外汇市场等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衍生品市场：金融衍生品交易市场，包括期货市场、期权市场等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金融机构：包括银行、证券公司、保险公司等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金融监管机构：包括中央银行、证券监管机构、保险监管机构等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金融市场的分类和作用</a:t>
            </a:r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2"/>
            </p:custDataLst>
          </p:nvPr>
        </p:nvSpPr>
        <p:spPr>
          <a:xfrm>
            <a:off x="3247017" y="5755988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金融市场的作用：为资金需求者和资金供给者提供交易平台，促进资金流动和资源配置，降低交易成本和风险，提高经济效率。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3"/>
            </p:custDataLst>
          </p:nvPr>
        </p:nvSpPr>
        <p:spPr>
          <a:xfrm>
            <a:off x="3247017" y="5324455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094" name="正文"/>
          <p:cNvSpPr txBox="1"/>
          <p:nvPr>
            <p:custDataLst>
              <p:tags r:id="rId4"/>
            </p:custDataLst>
          </p:nvPr>
        </p:nvSpPr>
        <p:spPr>
          <a:xfrm>
            <a:off x="3247017" y="1795933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货币市场：短期资金借贷市场，包括银行间市场、同业拆借市场等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标题"/>
          <p:cNvSpPr txBox="1"/>
          <p:nvPr>
            <p:custDataLst>
              <p:tags r:id="rId5"/>
            </p:custDataLst>
          </p:nvPr>
        </p:nvSpPr>
        <p:spPr>
          <a:xfrm>
            <a:off x="3247017" y="1364400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098" name="正文"/>
          <p:cNvSpPr txBox="1"/>
          <p:nvPr>
            <p:custDataLst>
              <p:tags r:id="rId6"/>
            </p:custDataLst>
          </p:nvPr>
        </p:nvSpPr>
        <p:spPr>
          <a:xfrm>
            <a:off x="3247017" y="2786101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资本市场：长期资金借贷市场，包括股票市场、债券市场等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标题"/>
          <p:cNvSpPr txBox="1"/>
          <p:nvPr>
            <p:custDataLst>
              <p:tags r:id="rId7"/>
            </p:custDataLst>
          </p:nvPr>
        </p:nvSpPr>
        <p:spPr>
          <a:xfrm>
            <a:off x="3247017" y="2354569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02" name="正文"/>
          <p:cNvSpPr txBox="1"/>
          <p:nvPr>
            <p:custDataLst>
              <p:tags r:id="rId8"/>
            </p:custDataLst>
          </p:nvPr>
        </p:nvSpPr>
        <p:spPr>
          <a:xfrm>
            <a:off x="3247017" y="3776270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外汇市场：外汇买卖市场，包括银行间外汇市场、零售外汇市场等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标题"/>
          <p:cNvSpPr txBox="1"/>
          <p:nvPr>
            <p:custDataLst>
              <p:tags r:id="rId9"/>
            </p:custDataLst>
          </p:nvPr>
        </p:nvSpPr>
        <p:spPr>
          <a:xfrm>
            <a:off x="3247017" y="3344738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106" name="正文"/>
          <p:cNvSpPr txBox="1"/>
          <p:nvPr>
            <p:custDataLst>
              <p:tags r:id="rId10"/>
            </p:custDataLst>
          </p:nvPr>
        </p:nvSpPr>
        <p:spPr>
          <a:xfrm>
            <a:off x="3247017" y="4765819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衍生品市场：衍生金融工具交易市场，包括期货市场、期权市场等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标题"/>
          <p:cNvSpPr txBox="1"/>
          <p:nvPr>
            <p:custDataLst>
              <p:tags r:id="rId11"/>
            </p:custDataLst>
          </p:nvPr>
        </p:nvSpPr>
        <p:spPr>
          <a:xfrm>
            <a:off x="3247017" y="4334286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货币和货币制度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货币的定义和职能</a:t>
            </a:r>
            <a:endParaRPr lang="zh-CN" altLang="en-US"/>
          </a:p>
        </p:txBody>
      </p:sp>
      <p:sp>
        <p:nvSpPr>
          <p:cNvPr id="1049180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支付手段：货币可以用于支付债务、租金、利息等，实现货币的流通和支付。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2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流通手段：货币在商品交换中充当媒介，实现商品交换。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4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贮藏手段：货币可以作为财富的贮藏手段，方便保存和携带。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6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货币的定义：货币是商品交换的媒介，具有价值尺度、流通手段、贮藏手段和支付手段等职能。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8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价值尺度：货币作为衡量商品价值的标准，可以衡量商品之间的价值关系。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货币的种类和层次</a:t>
            </a:r>
            <a:endParaRPr lang="zh-CN" altLang="en-US"/>
          </a:p>
        </p:txBody>
      </p:sp>
      <p:sp>
        <p:nvSpPr>
          <p:cNvPr id="1049244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6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货币种类：包括现金、存款、债券、股票等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5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52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4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6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货币层次：分为M0、M1、M2、M3等，其中M0为现金，M1为现金和活期存款，M2为现金、活期存款和定期存款，M3为现金、活期存款、定期存款和证券等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5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60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2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4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货币功能：包括交易媒介、价值尺度、贮藏手段、支付手段等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6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68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0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2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货币制度：包括金本位制、银本位制、纸币本位制等，其中金本位制以黄金为货币本位，银本位制以白银为货币本位，纸币本位制以纸币为货币本位。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7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货币制度及其类型</a:t>
            </a:r>
            <a:endParaRPr lang="zh-CN" altLang="en-US"/>
          </a:p>
        </p:txBody>
      </p:sp>
      <p:sp>
        <p:nvSpPr>
          <p:cNvPr id="104931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货币制度：指一国政府对货币的性质、发行、流通和兑换等事项所制定的法律和规章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货币制度的类型：包括金本位制、银本位制、纸币本位制、信用货币制度等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金本位制：以黄金作为货币本位的货币制度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银本位制：以白银作为货币本位的货币制度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纸币本位制：以纸币作为货币本位的货币制度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信用货币制度：以国家信用为基础的货币制度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信用和利率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信用的定义和形式</a:t>
            </a:r>
            <a:endParaRPr lang="zh-CN" altLang="en-US"/>
          </a:p>
        </p:txBody>
      </p:sp>
      <p:sp>
        <p:nvSpPr>
          <p:cNvPr id="104941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信用：是指在经济活动中，一方承诺在未来偿还另一方的债务或履行某种义务的行为。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商业信用：是指企业之间通过赊销、预付等方式进行的信用交易。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信用形式：包括银行信用、商业信用、国家信用、个人信用等。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国家信用：是指政府通过发行债券、借款等方式筹集资金，用于公共支出和投资。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银行信用：是指银行或其他金融机构向客户提供的贷款、透支、担保等金融服务。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个人信用：是指个人通过信用卡、贷款等方式进行的信用交易。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利息和利率的概念及计算</a:t>
            </a:r>
            <a:endParaRPr lang="zh-CN" altLang="en-US"/>
          </a:p>
        </p:txBody>
      </p:sp>
      <p:sp>
        <p:nvSpPr>
          <p:cNvPr id="10494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计算方法：利息=本金×利率×时间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利率类型：固定利率、浮动利率、市场利率等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利息：借款人为使用资金而支付的费用，通常以百分比表示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利率：借款人为使用资金而支付的利息与本金的比率，通常以百分比表示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利率的种类和作用</a:t>
            </a:r>
            <a:endParaRPr lang="zh-CN" altLang="en-US"/>
          </a:p>
        </p:txBody>
      </p:sp>
      <p:sp>
        <p:nvSpPr>
          <p:cNvPr id="1049556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固定利率：利率固定不变，适用于长期投资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浮动利率：利率随市场变化而变化，适用于短期投资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市场利率：由市场供求关系决定，适用于短期借款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基准利率：由央行设定，适用于银行贷款和存款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利率的作用：影响投资决策、消费行为、企业融资成本等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https://d.book118.com/337021043023006025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5_1"/>
  <p:tag name="KSO_WM_UNIT_INDEX" val="1_5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1_1"/>
  <p:tag name="KSO_WM_UNIT_INDEX" val="1_1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2_1"/>
  <p:tag name="KSO_WM_UNIT_INDEX" val="1_2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3_1"/>
  <p:tag name="KSO_WM_UNIT_INDEX" val="1_3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4_1"/>
  <p:tag name="KSO_WM_UNIT_INDEX" val="1_4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+中文正文</vt:lpstr>
      <vt:lpstr>Office Theme</vt:lpstr>
      <vt:lpstr>金融基础PPT课件</vt:lpstr>
      <vt:lpstr>目录</vt:lpstr>
      <vt:lpstr>单击添加章节标题</vt:lpstr>
      <vt:lpstr>金融基础概述</vt:lpstr>
      <vt:lpstr>金融的定义和功能</vt:lpstr>
      <vt:lpstr>金融体系的主要组成部分</vt:lpstr>
      <vt:lpstr>金融市场的分类和作用</vt:lpstr>
      <vt:lpstr>货币和货币制度</vt:lpstr>
      <vt:lpstr>货币的定义和职能</vt:lpstr>
      <vt:lpstr>货币的种类和层次</vt:lpstr>
      <vt:lpstr>货币制度及其类型</vt:lpstr>
      <vt:lpstr>信用和利率</vt:lpstr>
      <vt:lpstr>信用的定义和形式</vt:lpstr>
      <vt:lpstr>利息和利率的概念及计算</vt:lpstr>
      <vt:lpstr>利率的种类和作用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2024-08-29T13:27:49.716</cp:lastPrinted>
  <dcterms:created xsi:type="dcterms:W3CDTF">2024-08-29T05:27:49Z</dcterms:created>
  <dcterms:modified xsi:type="dcterms:W3CDTF">2024-08-29T05:27:51Z</dcterms:modified>
</cp:coreProperties>
</file>