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Sheet1!$B$1</c:f>
              <c:strCache>
                <c:ptCount val="1"/>
                <c:pt idx="0">
                  <c:v>销售额</c:v>
                </c:pt>
              </c:strCache>
            </c:strRef>
          </c:tx>
          <c:spPr>
            <a:solidFill>
              <a:srgbClr val="2C9C4D"/>
            </a:solidFill>
            <a:ln w="12700">
              <a:noFill/>
            </a:ln>
          </c:spPr>
          <c:dPt>
            <c:idx val="0"/>
            <c:invertIfNegative val="1"/>
            <c:spPr>
              <a:solidFill>
                <a:srgbClr val="31751F"/>
              </a:solidFill>
              <a:ln w="12700">
                <a:noFill/>
              </a:ln>
            </c:spPr>
            <c:extLst>
              <c:ext xmlns:c16="http://schemas.microsoft.com/office/drawing/2014/chart" uri="{C3380CC4-5D6E-409C-BE32-E72D297353CC}">
                <c16:uniqueId val="{00000001-BB29-4E90-B61B-5936BA23A6AD}"/>
              </c:ext>
            </c:extLst>
          </c:dPt>
          <c:dPt>
            <c:idx val="1"/>
            <c:invertIfNegative val="1"/>
            <c:spPr>
              <a:solidFill>
                <a:schemeClr val="bg1"/>
              </a:solidFill>
              <a:ln w="12700">
                <a:noFill/>
              </a:ln>
            </c:spPr>
            <c:extLst>
              <c:ext xmlns:c16="http://schemas.microsoft.com/office/drawing/2014/chart" uri="{C3380CC4-5D6E-409C-BE32-E72D297353CC}">
                <c16:uniqueId val="{00000003-BB29-4E90-B61B-5936BA23A6AD}"/>
              </c:ext>
            </c:extLst>
          </c:dPt>
          <c:dLbls>
            <c:delete val="1"/>
            <c:extLst>
              <c:ext xmlns:c15="http://schemas.microsoft.com/office/drawing/2012/chart" uri="{CE6537A1-D6FC-4f65-9D91-7224C49458BB}">
                <c15:showLeaderLines val="1"/>
              </c:ext>
            </c:extLst>
          </c:dLbls>
          <c:cat>
            <c:strRef>
              <c:f>Sheet1!$A$2:$A$3</c:f>
              <c:strCache>
                <c:ptCount val="2"/>
                <c:pt idx="0">
                  <c:v>第一季度</c:v>
                </c:pt>
                <c:pt idx="1">
                  <c:v>第二季度</c:v>
                </c:pt>
              </c:strCache>
            </c:strRef>
          </c:cat>
          <c:val>
            <c:numRef>
              <c:f>Sheet1!$B$2:$B$3</c:f>
              <c:numCache>
                <c:formatCode>General</c:formatCode>
                <c:ptCount val="2"/>
                <c:pt idx="0">
                  <c:v>83</c:v>
                </c:pt>
                <c:pt idx="1">
                  <c:v>17</c:v>
                </c:pt>
              </c:numCache>
            </c:numRef>
          </c:val>
          <c:extLst>
            <c:ext xmlns:c16="http://schemas.microsoft.com/office/drawing/2014/chart" uri="{C3380CC4-5D6E-409C-BE32-E72D297353CC}">
              <c16:uniqueId val="{00000004-BB29-4E90-B61B-5936BA23A6AD}"/>
            </c:ext>
          </c:extLst>
        </c:ser>
        <c:dLbls>
          <c:showLegendKey val="0"/>
          <c:showVal val="0"/>
          <c:showCatName val="0"/>
          <c:showSerName val="0"/>
          <c:showPercent val="0"/>
          <c:showBubbleSize val="0"/>
          <c:showLeaderLines val="0"/>
        </c:dLbls>
        <c:firstSliceAng/>
        <c:holeSize val="90"/>
      </c:doughnutChart>
    </c:plotArea>
    <c:plotVisOnly val="1"/>
    <c:dispBlanksAs val="gap"/>
    <c:showDLblsOverMax val="0"/>
  </c:chart>
  <c:txPr>
    <a:bodyPr/>
    <a:p>
      <a:pPr>
        <a:defRPr lang="zh-CN" sz="1800" smtId="4294967295">
          <a:latin typeface="+mn-lt"/>
          <a:ea typeface="+mn-ea"/>
          <a:cs typeface="+mn-ea"/>
          <a:sym typeface="+mn-lt"/>
        </a:defRPr>
      </a:pPr>
      <a:endParaRPr lang="zh-CN" sz="1800" smtId="4294967295">
        <a:latin typeface="+mn-lt"/>
        <a:ea typeface="+mn-ea"/>
        <a:cs typeface="+mn-ea"/>
        <a:sym typeface="+mn-lt"/>
      </a:endParaRPr>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Sheet1!$B$1</c:f>
              <c:strCache>
                <c:ptCount val="1"/>
                <c:pt idx="0">
                  <c:v>销售额</c:v>
                </c:pt>
              </c:strCache>
            </c:strRef>
          </c:tx>
          <c:spPr>
            <a:solidFill>
              <a:srgbClr val="2C9C4D"/>
            </a:solidFill>
            <a:ln w="12700">
              <a:noFill/>
            </a:ln>
          </c:spPr>
          <c:dPt>
            <c:idx val="0"/>
            <c:invertIfNegative val="1"/>
            <c:spPr>
              <a:solidFill>
                <a:srgbClr val="63C0C1"/>
              </a:solidFill>
              <a:ln w="12700">
                <a:noFill/>
              </a:ln>
            </c:spPr>
            <c:extLst>
              <c:ext xmlns:c16="http://schemas.microsoft.com/office/drawing/2014/chart" uri="{C3380CC4-5D6E-409C-BE32-E72D297353CC}">
                <c16:uniqueId val="{00000001-69CC-4C8D-B4B3-0930B87AC479}"/>
              </c:ext>
            </c:extLst>
          </c:dPt>
          <c:dPt>
            <c:idx val="1"/>
            <c:invertIfNegative val="1"/>
            <c:spPr>
              <a:solidFill>
                <a:schemeClr val="bg1"/>
              </a:solidFill>
              <a:ln w="12700">
                <a:noFill/>
              </a:ln>
            </c:spPr>
            <c:extLst>
              <c:ext xmlns:c16="http://schemas.microsoft.com/office/drawing/2014/chart" uri="{C3380CC4-5D6E-409C-BE32-E72D297353CC}">
                <c16:uniqueId val="{00000003-69CC-4C8D-B4B3-0930B87AC479}"/>
              </c:ext>
            </c:extLst>
          </c:dPt>
          <c:dLbls>
            <c:delete val="1"/>
            <c:extLst>
              <c:ext xmlns:c15="http://schemas.microsoft.com/office/drawing/2012/chart" uri="{CE6537A1-D6FC-4f65-9D91-7224C49458BB}">
                <c15:showLeaderLines val="1"/>
              </c:ext>
            </c:extLst>
          </c:dLbls>
          <c:cat>
            <c:strRef>
              <c:f>Sheet1!$A$2:$A$3</c:f>
              <c:strCache>
                <c:ptCount val="2"/>
                <c:pt idx="0">
                  <c:v>第一季度</c:v>
                </c:pt>
                <c:pt idx="1">
                  <c:v>第二季度</c:v>
                </c:pt>
              </c:strCache>
            </c:strRef>
          </c:cat>
          <c:val>
            <c:numRef>
              <c:f>Sheet1!$B$2:$B$3</c:f>
              <c:numCache>
                <c:formatCode>General</c:formatCode>
                <c:ptCount val="2"/>
                <c:pt idx="0">
                  <c:v>6</c:v>
                </c:pt>
                <c:pt idx="1">
                  <c:v>4</c:v>
                </c:pt>
              </c:numCache>
            </c:numRef>
          </c:val>
          <c:extLst>
            <c:ext xmlns:c16="http://schemas.microsoft.com/office/drawing/2014/chart" uri="{C3380CC4-5D6E-409C-BE32-E72D297353CC}">
              <c16:uniqueId val="{00000004-69CC-4C8D-B4B3-0930B87AC479}"/>
            </c:ext>
          </c:extLst>
        </c:ser>
        <c:dLbls>
          <c:showLegendKey val="0"/>
          <c:showVal val="0"/>
          <c:showCatName val="0"/>
          <c:showSerName val="0"/>
          <c:showPercent val="0"/>
          <c:showBubbleSize val="0"/>
          <c:showLeaderLines val="0"/>
        </c:dLbls>
        <c:firstSliceAng/>
        <c:holeSize val="90"/>
      </c:doughnutChart>
    </c:plotArea>
    <c:plotVisOnly val="1"/>
    <c:dispBlanksAs val="gap"/>
    <c:showDLblsOverMax val="0"/>
  </c:chart>
  <c:txPr>
    <a:bodyPr/>
    <a:p>
      <a:pPr>
        <a:defRPr lang="zh-CN" sz="1800" smtId="4294967295">
          <a:latin typeface="+mn-lt"/>
          <a:ea typeface="+mn-ea"/>
          <a:cs typeface="+mn-ea"/>
          <a:sym typeface="+mn-lt"/>
        </a:defRPr>
      </a:pPr>
      <a:endParaRPr lang="zh-CN" sz="1800" smtId="4294967295">
        <a:latin typeface="+mn-lt"/>
        <a:ea typeface="+mn-ea"/>
        <a:cs typeface="+mn-ea"/>
        <a:sym typeface="+mn-lt"/>
      </a:endParaRPr>
    </a:p>
  </c:tx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Sheet1!$B$1</c:f>
              <c:strCache>
                <c:ptCount val="1"/>
                <c:pt idx="0">
                  <c:v>销售额</c:v>
                </c:pt>
              </c:strCache>
            </c:strRef>
          </c:tx>
          <c:spPr>
            <a:solidFill>
              <a:srgbClr val="759224"/>
            </a:solidFill>
            <a:ln>
              <a:noFill/>
            </a:ln>
          </c:spPr>
          <c:dPt>
            <c:idx val="0"/>
            <c:invertIfNegative val="1"/>
            <c:spPr>
              <a:solidFill>
                <a:srgbClr val="3E8D66"/>
              </a:solidFill>
              <a:ln w="12700">
                <a:noFill/>
              </a:ln>
            </c:spPr>
            <c:extLst>
              <c:ext xmlns:c16="http://schemas.microsoft.com/office/drawing/2014/chart" uri="{C3380CC4-5D6E-409C-BE32-E72D297353CC}">
                <c16:uniqueId val="{00000001-97BB-405C-9BA6-442BC54146D1}"/>
              </c:ext>
            </c:extLst>
          </c:dPt>
          <c:dPt>
            <c:idx val="1"/>
            <c:invertIfNegative val="1"/>
            <c:spPr>
              <a:solidFill>
                <a:schemeClr val="bg1"/>
              </a:solidFill>
              <a:ln w="12700">
                <a:noFill/>
              </a:ln>
            </c:spPr>
            <c:extLst>
              <c:ext xmlns:c16="http://schemas.microsoft.com/office/drawing/2014/chart" uri="{C3380CC4-5D6E-409C-BE32-E72D297353CC}">
                <c16:uniqueId val="{00000003-97BB-405C-9BA6-442BC54146D1}"/>
              </c:ext>
            </c:extLst>
          </c:dPt>
          <c:dLbls>
            <c:delete val="1"/>
            <c:extLst>
              <c:ext xmlns:c15="http://schemas.microsoft.com/office/drawing/2012/chart" uri="{CE6537A1-D6FC-4f65-9D91-7224C49458BB}">
                <c15:showLeaderLines val="1"/>
              </c:ext>
            </c:extLst>
          </c:dLbls>
          <c:cat>
            <c:strRef>
              <c:f>Sheet1!$A$2:$A$3</c:f>
              <c:strCache>
                <c:ptCount val="2"/>
                <c:pt idx="0">
                  <c:v>第一季度</c:v>
                </c:pt>
                <c:pt idx="1">
                  <c:v>第二季度</c:v>
                </c:pt>
              </c:strCache>
            </c:strRef>
          </c:cat>
          <c:val>
            <c:numRef>
              <c:f>Sheet1!$B$2:$B$3</c:f>
              <c:numCache>
                <c:formatCode>General</c:formatCode>
                <c:ptCount val="2"/>
                <c:pt idx="0">
                  <c:v>55</c:v>
                </c:pt>
                <c:pt idx="1">
                  <c:v>45</c:v>
                </c:pt>
              </c:numCache>
            </c:numRef>
          </c:val>
          <c:extLst>
            <c:ext xmlns:c16="http://schemas.microsoft.com/office/drawing/2014/chart" uri="{C3380CC4-5D6E-409C-BE32-E72D297353CC}">
              <c16:uniqueId val="{00000004-97BB-405C-9BA6-442BC54146D1}"/>
            </c:ext>
          </c:extLst>
        </c:ser>
        <c:dLbls>
          <c:showLegendKey val="0"/>
          <c:showVal val="0"/>
          <c:showCatName val="0"/>
          <c:showSerName val="0"/>
          <c:showPercent val="0"/>
          <c:showBubbleSize val="0"/>
          <c:showLeaderLines val="0"/>
        </c:dLbls>
        <c:firstSliceAng/>
        <c:holeSize val="90"/>
      </c:doughnutChart>
    </c:plotArea>
    <c:plotVisOnly val="1"/>
    <c:dispBlanksAs val="gap"/>
    <c:showDLblsOverMax val="0"/>
  </c:chart>
  <c:txPr>
    <a:bodyPr/>
    <a:p>
      <a:pPr>
        <a:defRPr lang="zh-CN" sz="1800" smtId="4294967295">
          <a:latin typeface="+mn-lt"/>
          <a:ea typeface="+mn-ea"/>
          <a:cs typeface="+mn-ea"/>
          <a:sym typeface="+mn-lt"/>
        </a:defRPr>
      </a:pPr>
      <a:endParaRPr lang="zh-CN" sz="1800" smtId="4294967295">
        <a:latin typeface="+mn-lt"/>
        <a:ea typeface="+mn-ea"/>
        <a:cs typeface="+mn-ea"/>
        <a:sym typeface="+mn-lt"/>
      </a:endParaRPr>
    </a:p>
  </c:txPr>
  <c:externalData r:id="rId1">
    <c:autoUpdate val="0"/>
  </c:externalData>
</c:chartSpace>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56490A-ECD0-45B2-99E9-700E61BA40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759EB-F0EE-4F96-BA47-EBDA90804C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7796EB-6D9D-4386-BF53-8EA1AED7A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69EE7E-2111-4C89-8DA7-028EA2B5EE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F6280A-E56A-4A4E-9D62-0AD77E92C1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EC1F7C-3A84-411F-8201-0E08577446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D23512-8118-49FA-8E4C-45D403CC8A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4863FB-E7E7-4BBD-AB28-E2D9F84A09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07E8B2-64F0-4B4C-8B00-FA9414E55A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3A9CF9-C672-4F80-A9D8-BE50CC3EBC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418677-EEC2-4DF3-99F4-76554E9C87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D353C5-BB0D-48DA-BB86-A51083CD57ED}" type="datetimeFigureOut">
              <a:rPr lang="zh-CN" altLang="en-US" smtClean="0"/>
              <a:t>2023/4/1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AAE388E-F711-465A-ABAB-F5C9F7B80E67}" type="slidenum">
              <a:rPr lang="zh-CN" altLang="en-US" smtClean="0"/>
              <a:t>‹#›</a:t>
            </a:fld>
            <a:endParaRPr lang="zh-CN" altLang="en-US"/>
          </a:p>
        </p:txBody>
      </p:sp>
    </p:spTree>
    <p:extLst>
      <p:ext uri="{BB962C8B-B14F-4D97-AF65-F5344CB8AC3E}">
        <p14:creationId xmlns:p14="http://schemas.microsoft.com/office/powerpoint/2010/main" val="3324734296"/>
      </p:ext>
    </p:extLst>
  </p:cSld>
  <p:clrMapOvr>
    <a:masterClrMapping/>
  </p:clrMapOvr>
  <p:transition spd="slow" advTm="0">
    <p:wipe/>
  </p:transition>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p:cNvSpPr>
            <a:spLocks noGrp="1"/>
          </p:cNvSpPr>
          <p:nvPr>
            <p:ph idx="1" hasCustomPrompt="1"/>
          </p:nvPr>
        </p:nvSpPr>
        <p:spPr>
          <a:xfrm>
            <a:off x="838200" y="1825625"/>
            <a:ext cx="10515600" cy="435133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D353C5-BB0D-48DA-BB86-A51083CD57ED}" type="datetimeFigureOut">
              <a:rPr lang="zh-CN" altLang="en-US" smtClean="0"/>
              <a:t>2023/4/1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AAE388E-F711-465A-ABAB-F5C9F7B80E67}" type="slidenum">
              <a:rPr lang="zh-CN" altLang="en-US" smtClean="0"/>
              <a:t>‹#›</a:t>
            </a:fld>
            <a:endParaRPr lang="zh-CN" altLang="en-US"/>
          </a:p>
        </p:txBody>
      </p:sp>
    </p:spTree>
    <p:extLst>
      <p:ext uri="{BB962C8B-B14F-4D97-AF65-F5344CB8AC3E}">
        <p14:creationId xmlns:p14="http://schemas.microsoft.com/office/powerpoint/2010/main" val="1310417086"/>
      </p:ext>
    </p:extLst>
  </p:cSld>
  <p:clrMapOvr>
    <a:masterClrMapping/>
  </p:clrMapOvr>
  <p:transition spd="slow" advTm="0">
    <p:wip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a:t>单击此处编辑母版标题样式</a:t>
            </a:r>
          </a:p>
        </p:txBody>
      </p:sp>
      <p:sp>
        <p:nvSpPr>
          <p:cNvPr id="3" name="文本占位符 2"/>
          <p:cNvSpPr>
            <a:spLocks noGrp="1"/>
          </p:cNvSpPr>
          <p:nvPr>
            <p:ph type="body" idx="1" hasCustomPrompt="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D353C5-BB0D-48DA-BB86-A51083CD57ED}" type="datetimeFigureOut">
              <a:rPr lang="zh-CN" altLang="en-US" smtClean="0"/>
              <a:t>2023/4/1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AAE388E-F711-465A-ABAB-F5C9F7B80E67}" type="slidenum">
              <a:rPr lang="zh-CN" altLang="en-US" smtClean="0"/>
              <a:t>‹#›</a:t>
            </a:fld>
            <a:endParaRPr lang="zh-CN" altLang="en-US"/>
          </a:p>
        </p:txBody>
      </p:sp>
    </p:spTree>
    <p:extLst>
      <p:ext uri="{BB962C8B-B14F-4D97-AF65-F5344CB8AC3E}">
        <p14:creationId xmlns:p14="http://schemas.microsoft.com/office/powerpoint/2010/main" val="1727686941"/>
      </p:ext>
    </p:extLst>
  </p:cSld>
  <p:clrMapOvr>
    <a:masterClrMapping/>
  </p:clrMapOvr>
  <p:transition spd="slow" advTm="0">
    <p:wip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p:cNvSpPr>
            <a:spLocks noGrp="1"/>
          </p:cNvSpPr>
          <p:nvPr>
            <p:ph sz="half" idx="1" hasCustomPrompt="1"/>
          </p:nvPr>
        </p:nvSpPr>
        <p:spPr>
          <a:xfrm>
            <a:off x="838200" y="1825625"/>
            <a:ext cx="5181600" cy="435133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hasCustomPrompt="1"/>
          </p:nvPr>
        </p:nvSpPr>
        <p:spPr>
          <a:xfrm>
            <a:off x="6172200" y="1825625"/>
            <a:ext cx="5181600" cy="435133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D353C5-BB0D-48DA-BB86-A51083CD57ED}" type="datetimeFigureOut">
              <a:rPr lang="zh-CN" altLang="en-US" smtClean="0"/>
              <a:t>2023/4/1</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AAE388E-F711-465A-ABAB-F5C9F7B80E67}" type="slidenum">
              <a:rPr lang="zh-CN" altLang="en-US" smtClean="0"/>
              <a:t>‹#›</a:t>
            </a:fld>
            <a:endParaRPr lang="zh-CN" altLang="en-US"/>
          </a:p>
        </p:txBody>
      </p:sp>
    </p:spTree>
    <p:extLst>
      <p:ext uri="{BB962C8B-B14F-4D97-AF65-F5344CB8AC3E}">
        <p14:creationId xmlns:p14="http://schemas.microsoft.com/office/powerpoint/2010/main" val="2659017394"/>
      </p:ext>
    </p:extLst>
  </p:cSld>
  <p:clrMapOvr>
    <a:masterClrMapping/>
  </p:clrMapOvr>
  <p:transition spd="slow" advTm="0">
    <p:wip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a:t>单击此处编辑母版标题样式</a:t>
            </a:r>
          </a:p>
        </p:txBody>
      </p:sp>
      <p:sp>
        <p:nvSpPr>
          <p:cNvPr id="3" name="文本占位符 2"/>
          <p:cNvSpPr>
            <a:spLocks noGrp="1"/>
          </p:cNvSpPr>
          <p:nvPr>
            <p:ph type="body" idx="1" hasCustomPrompt="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hasCustomPrompt="1"/>
          </p:nvPr>
        </p:nvSpPr>
        <p:spPr>
          <a:xfrm>
            <a:off x="839788" y="2505075"/>
            <a:ext cx="5157787" cy="368458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hasCustomPrompt="1"/>
          </p:nvPr>
        </p:nvSpPr>
        <p:spPr>
          <a:xfrm>
            <a:off x="6172200" y="2505075"/>
            <a:ext cx="5183188" cy="3684588"/>
          </a:xfrm>
          <a:prstGeom prst="rect">
            <a:avLst/>
          </a:prstGeo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D353C5-BB0D-48DA-BB86-A51083CD57ED}" type="datetimeFigureOut">
              <a:rPr lang="zh-CN" altLang="en-US" smtClean="0"/>
              <a:t>2023/4/1</a:t>
            </a:fld>
            <a:endParaRPr lang="zh-CN" altLang="en-US"/>
          </a:p>
        </p:txBody>
      </p:sp>
      <p:sp>
        <p:nvSpPr>
          <p:cNvPr id="8" name="页脚占位符 7"/>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AAE388E-F711-465A-ABAB-F5C9F7B80E67}" type="slidenum">
              <a:rPr lang="zh-CN" altLang="en-US" smtClean="0"/>
              <a:t>‹#›</a:t>
            </a:fld>
            <a:endParaRPr lang="zh-CN" altLang="en-US"/>
          </a:p>
        </p:txBody>
      </p:sp>
    </p:spTree>
    <p:extLst>
      <p:ext uri="{BB962C8B-B14F-4D97-AF65-F5344CB8AC3E}">
        <p14:creationId xmlns:p14="http://schemas.microsoft.com/office/powerpoint/2010/main" val="2484943914"/>
      </p:ext>
    </p:extLst>
  </p:cSld>
  <p:clrMapOvr>
    <a:masterClrMapping/>
  </p:clrMapOvr>
  <p:transition spd="slow" advTm="0">
    <p:wip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D353C5-BB0D-48DA-BB86-A51083CD57ED}" type="datetimeFigureOut">
              <a:rPr lang="zh-CN" altLang="en-US" smtClean="0"/>
              <a:t>2023/4/1</a:t>
            </a:fld>
            <a:endParaRPr lang="zh-CN" altLang="en-US"/>
          </a:p>
        </p:txBody>
      </p:sp>
      <p:sp>
        <p:nvSpPr>
          <p:cNvPr id="4" name="页脚占位符 3"/>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AAE388E-F711-465A-ABAB-F5C9F7B80E67}" type="slidenum">
              <a:rPr lang="zh-CN" altLang="en-US" smtClean="0"/>
              <a:t>‹#›</a:t>
            </a:fld>
            <a:endParaRPr lang="zh-CN" altLang="en-US"/>
          </a:p>
        </p:txBody>
      </p:sp>
    </p:spTree>
    <p:extLst>
      <p:ext uri="{BB962C8B-B14F-4D97-AF65-F5344CB8AC3E}">
        <p14:creationId xmlns:p14="http://schemas.microsoft.com/office/powerpoint/2010/main" val="3573219370"/>
      </p:ext>
    </p:extLst>
  </p:cSld>
  <p:clrMapOvr>
    <a:masterClrMapping/>
  </p:clrMapOvr>
  <p:transition spd="slow" advTm="0">
    <p:wip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D353C5-BB0D-48DA-BB86-A51083CD57ED}" type="datetimeFigureOut">
              <a:rPr lang="zh-CN" altLang="en-US" smtClean="0"/>
              <a:t>2023/4/1</a:t>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AAE388E-F711-465A-ABAB-F5C9F7B80E67}" type="slidenum">
              <a:rPr lang="zh-CN" altLang="en-US" smtClean="0"/>
              <a:t>‹#›</a:t>
            </a:fld>
            <a:endParaRPr lang="zh-CN" altLang="en-US"/>
          </a:p>
        </p:txBody>
      </p:sp>
    </p:spTree>
    <p:extLst>
      <p:ext uri="{BB962C8B-B14F-4D97-AF65-F5344CB8AC3E}">
        <p14:creationId xmlns:p14="http://schemas.microsoft.com/office/powerpoint/2010/main" val="2562944649"/>
      </p:ext>
    </p:extLst>
  </p:cSld>
  <p:clrMapOvr>
    <a:masterClrMapping/>
  </p:clrMapOvr>
  <p:transition spd="slow" advTm="0">
    <p:wip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内容占位符 2"/>
          <p:cNvSpPr>
            <a:spLocks noGrp="1"/>
          </p:cNvSpPr>
          <p:nvPr>
            <p:ph idx="1" hasCustomPrompt="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D353C5-BB0D-48DA-BB86-A51083CD57ED}" type="datetimeFigureOut">
              <a:rPr lang="zh-CN" altLang="en-US" smtClean="0"/>
              <a:t>2023/4/1</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AAE388E-F711-465A-ABAB-F5C9F7B80E67}" type="slidenum">
              <a:rPr lang="zh-CN" altLang="en-US" smtClean="0"/>
              <a:t>‹#›</a:t>
            </a:fld>
            <a:endParaRPr lang="zh-CN" altLang="en-US"/>
          </a:p>
        </p:txBody>
      </p:sp>
    </p:spTree>
    <p:extLst>
      <p:ext uri="{BB962C8B-B14F-4D97-AF65-F5344CB8AC3E}">
        <p14:creationId xmlns:p14="http://schemas.microsoft.com/office/powerpoint/2010/main" val="1407415242"/>
      </p:ext>
    </p:extLst>
  </p:cSld>
  <p:clrMapOvr>
    <a:masterClrMapping/>
  </p:clrMapOvr>
  <p:transition spd="slow" advTm="0">
    <p:wip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D353C5-BB0D-48DA-BB86-A51083CD57ED}" type="datetimeFigureOut">
              <a:rPr lang="zh-CN" altLang="en-US" smtClean="0"/>
              <a:t>2023/4/1</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AAE388E-F711-465A-ABAB-F5C9F7B80E67}" type="slidenum">
              <a:rPr lang="zh-CN" altLang="en-US" smtClean="0"/>
              <a:t>‹#›</a:t>
            </a:fld>
            <a:endParaRPr lang="zh-CN" altLang="en-US"/>
          </a:p>
        </p:txBody>
      </p:sp>
    </p:spTree>
    <p:extLst>
      <p:ext uri="{BB962C8B-B14F-4D97-AF65-F5344CB8AC3E}">
        <p14:creationId xmlns:p14="http://schemas.microsoft.com/office/powerpoint/2010/main" val="3220627311"/>
      </p:ext>
    </p:extLst>
  </p:cSld>
  <p:clrMapOvr>
    <a:masterClrMapping/>
  </p:clrMapOvr>
  <p:transition spd="slow" advTm="0">
    <p:wip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竖排文字占位符 2"/>
          <p:cNvSpPr>
            <a:spLocks noGrp="1"/>
          </p:cNvSpPr>
          <p:nvPr>
            <p:ph type="body" orient="vert" idx="1" hasCustomPrompt="1"/>
          </p:nvPr>
        </p:nvSpPr>
        <p:spPr>
          <a:xfrm>
            <a:off x="838200" y="1825625"/>
            <a:ext cx="10515600" cy="4351338"/>
          </a:xfrm>
          <a:prstGeom prst="rect">
            <a:avLst/>
          </a:prstGeo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D353C5-BB0D-48DA-BB86-A51083CD57ED}" type="datetimeFigureOut">
              <a:rPr lang="zh-CN" altLang="en-US" smtClean="0"/>
              <a:t>2023/4/1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AAE388E-F711-465A-ABAB-F5C9F7B80E67}" type="slidenum">
              <a:rPr lang="zh-CN" altLang="en-US" smtClean="0"/>
              <a:t>‹#›</a:t>
            </a:fld>
            <a:endParaRPr lang="zh-CN" altLang="en-US"/>
          </a:p>
        </p:txBody>
      </p:sp>
    </p:spTree>
    <p:extLst>
      <p:ext uri="{BB962C8B-B14F-4D97-AF65-F5344CB8AC3E}">
        <p14:creationId xmlns:p14="http://schemas.microsoft.com/office/powerpoint/2010/main" val="1068941024"/>
      </p:ext>
    </p:extLst>
  </p:cSld>
  <p:clrMapOvr>
    <a:masterClrMapping/>
  </p:clrMapOvr>
  <p:transition spd="slow" advTm="0">
    <p:wip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hasCustomPrompt="1"/>
          </p:nvPr>
        </p:nvSpPr>
        <p:spPr>
          <a:xfrm>
            <a:off x="838200" y="365125"/>
            <a:ext cx="7734300" cy="5811838"/>
          </a:xfrm>
          <a:prstGeom prst="rect">
            <a:avLst/>
          </a:prstGeo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D353C5-BB0D-48DA-BB86-A51083CD57ED}" type="datetimeFigureOut">
              <a:rPr lang="zh-CN" altLang="en-US" smtClean="0"/>
              <a:t>2023/4/1</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AAE388E-F711-465A-ABAB-F5C9F7B80E67}" type="slidenum">
              <a:rPr lang="zh-CN" altLang="en-US" smtClean="0"/>
              <a:t>‹#›</a:t>
            </a:fld>
            <a:endParaRPr lang="zh-CN" altLang="en-US"/>
          </a:p>
        </p:txBody>
      </p:sp>
    </p:spTree>
    <p:extLst>
      <p:ext uri="{BB962C8B-B14F-4D97-AF65-F5344CB8AC3E}">
        <p14:creationId xmlns:p14="http://schemas.microsoft.com/office/powerpoint/2010/main" val="2440660794"/>
      </p:ext>
    </p:extLst>
  </p:cSld>
  <p:clrMapOvr>
    <a:masterClrMapping/>
  </p:clrMapOvr>
  <p:transition spd="slow" advTm="0">
    <p:wipe/>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spTree>
      <p:nvGrpSpPr>
        <p:cNvPr id="1" name=""/>
        <p:cNvGrpSpPr/>
        <p:nvPr/>
      </p:nvGrpSpPr>
      <p:grpSpPr>
        <a:xfrm>
          <a:off x="0" y="0"/>
          <a:ext cx="0" cy="0"/>
        </a:xfrm>
      </p:grpSpPr>
    </p:spTree>
    <p:extLst>
      <p:ext uri="{BB962C8B-B14F-4D97-AF65-F5344CB8AC3E}">
        <p14:creationId xmlns:p14="http://schemas.microsoft.com/office/powerpoint/2010/main" val="3072403419"/>
      </p:ext>
    </p:extLst>
  </p:cSld>
  <p:clrMapOvr>
    <a:masterClrMapping/>
  </p:clrMapOvr>
  <p:transition spd="slow" advTm="0">
    <p:wip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cxnSp>
        <p:nvCxnSpPr>
          <p:cNvPr id="10" name="直接连接符 9">
            <a:extLst>
              <a:ext uri="{FF2B5EF4-FFF2-40B4-BE49-F238E27FC236}">
                <a16:creationId xmlns:a16="http://schemas.microsoft.com/office/drawing/2014/main" xmlns="" id="{95CAC953-55FA-ED91-F69E-9D6EC87EC945}"/>
              </a:ext>
            </a:extLst>
          </p:cNvPr>
          <p:cNvCxnSpPr/>
          <p:nvPr userDrawn="1"/>
        </p:nvCxnSpPr>
        <p:spPr>
          <a:xfrm>
            <a:off x="0" y="969433"/>
            <a:ext cx="12192000" cy="0"/>
          </a:xfrm>
          <a:prstGeom prst="line">
            <a:avLst/>
          </a:prstGeom>
          <a:ln w="12700">
            <a:solidFill>
              <a:srgbClr val="68B606"/>
            </a:solidFill>
          </a:ln>
        </p:spPr>
        <p:style>
          <a:lnRef idx="1">
            <a:schemeClr val="accent1"/>
          </a:lnRef>
          <a:fillRef idx="0">
            <a:schemeClr val="accent1"/>
          </a:fillRef>
          <a:effectRef idx="0">
            <a:schemeClr val="accent1"/>
          </a:effectRef>
          <a:fontRef idx="minor">
            <a:schemeClr val="tx1"/>
          </a:fontRef>
        </p:style>
      </p:cxnSp>
      <p:cxnSp>
        <p:nvCxnSpPr>
          <p:cNvPr id="11" name="直接连接符 10">
            <a:extLst>
              <a:ext uri="{FF2B5EF4-FFF2-40B4-BE49-F238E27FC236}">
                <a16:creationId xmlns:a16="http://schemas.microsoft.com/office/drawing/2014/main" xmlns="" id="{08A92577-E85E-C18D-9B7A-6A83C555988C}"/>
              </a:ext>
            </a:extLst>
          </p:cNvPr>
          <p:cNvCxnSpPr/>
          <p:nvPr userDrawn="1"/>
        </p:nvCxnSpPr>
        <p:spPr>
          <a:xfrm>
            <a:off x="0" y="889000"/>
            <a:ext cx="12192000" cy="0"/>
          </a:xfrm>
          <a:prstGeom prst="line">
            <a:avLst/>
          </a:prstGeom>
          <a:ln w="12700">
            <a:solidFill>
              <a:srgbClr val="68B606"/>
            </a:solidFill>
          </a:ln>
        </p:spPr>
        <p:style>
          <a:lnRef idx="1">
            <a:schemeClr val="accent1"/>
          </a:lnRef>
          <a:fillRef idx="0">
            <a:schemeClr val="accent1"/>
          </a:fillRef>
          <a:effectRef idx="0">
            <a:schemeClr val="accent1"/>
          </a:effectRef>
          <a:fontRef idx="minor">
            <a:schemeClr val="tx1"/>
          </a:fontRef>
        </p:style>
      </p:cxnSp>
      <p:cxnSp>
        <p:nvCxnSpPr>
          <p:cNvPr id="12" name="直接连接符 11">
            <a:extLst>
              <a:ext uri="{FF2B5EF4-FFF2-40B4-BE49-F238E27FC236}">
                <a16:creationId xmlns:a16="http://schemas.microsoft.com/office/drawing/2014/main" xmlns="" id="{930121DC-0860-BFCD-5A24-2DBBD185D185}"/>
              </a:ext>
            </a:extLst>
          </p:cNvPr>
          <p:cNvCxnSpPr/>
          <p:nvPr userDrawn="1"/>
        </p:nvCxnSpPr>
        <p:spPr>
          <a:xfrm>
            <a:off x="0" y="1049866"/>
            <a:ext cx="12192000" cy="0"/>
          </a:xfrm>
          <a:prstGeom prst="line">
            <a:avLst/>
          </a:prstGeom>
          <a:ln w="12700">
            <a:solidFill>
              <a:srgbClr val="68B606"/>
            </a:solidFill>
          </a:ln>
        </p:spPr>
        <p:style>
          <a:lnRef idx="1">
            <a:schemeClr val="accent1"/>
          </a:lnRef>
          <a:fillRef idx="0">
            <a:schemeClr val="accent1"/>
          </a:fillRef>
          <a:effectRef idx="0">
            <a:schemeClr val="accent1"/>
          </a:effectRef>
          <a:fontRef idx="minor">
            <a:schemeClr val="tx1"/>
          </a:fontRef>
        </p:style>
      </p:cxnSp>
      <p:cxnSp>
        <p:nvCxnSpPr>
          <p:cNvPr id="13" name="直接连接符 12">
            <a:extLst>
              <a:ext uri="{FF2B5EF4-FFF2-40B4-BE49-F238E27FC236}">
                <a16:creationId xmlns:a16="http://schemas.microsoft.com/office/drawing/2014/main" xmlns="" id="{B99D422A-2896-7ABD-A7B0-6BA967A08D98}"/>
              </a:ext>
            </a:extLst>
          </p:cNvPr>
          <p:cNvCxnSpPr/>
          <p:nvPr userDrawn="1"/>
        </p:nvCxnSpPr>
        <p:spPr>
          <a:xfrm>
            <a:off x="0" y="1130300"/>
            <a:ext cx="12192000" cy="0"/>
          </a:xfrm>
          <a:prstGeom prst="line">
            <a:avLst/>
          </a:prstGeom>
          <a:ln w="12700">
            <a:solidFill>
              <a:srgbClr val="68B60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4276683"/>
      </p:ext>
    </p:ext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ransition spd="slow" advTm="0">
    <p:wipe/>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sv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sv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022065025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a:extLst>
              <a:ext uri="{FF2B5EF4-FFF2-40B4-BE49-F238E27FC236}">
                <a16:creationId xmlns:a16="http://schemas.microsoft.com/office/drawing/2014/main" xmlns="" id="{66181F33-6B3B-7B5E-92D7-F9FCDD665085}"/>
              </a:ext>
            </a:extLst>
          </p:cNvPr>
          <p:cNvPicPr>
            <a:picLocks noChangeAspect="1"/>
          </p:cNvPicPr>
          <p:nvPr/>
        </p:nvPicPr>
        <p:blipFill>
          <a:blip r:embed="rId2"/>
          <a:stretch>
            <a:fillRect/>
          </a:stretch>
        </p:blipFill>
        <p:spPr>
          <a:xfrm>
            <a:off x="-762000" y="0"/>
            <a:ext cx="13716000" cy="6858000"/>
          </a:xfrm>
          <a:prstGeom prst="rect">
            <a:avLst/>
          </a:prstGeom>
        </p:spPr>
      </p:pic>
      <p:sp>
        <p:nvSpPr>
          <p:cNvPr id="7" name="稻壳儿春秋广告/盗版必究        原创来源：http://chn.docer.com/works?userid=199329941#!/work_time"/>
          <p:cNvSpPr txBox="1"/>
          <p:nvPr/>
        </p:nvSpPr>
        <p:spPr>
          <a:xfrm>
            <a:off x="945414" y="2390972"/>
            <a:ext cx="10515732" cy="19389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6000">
                <a:latin typeface="方正小标宋简体" panose="03000509000000000000" pitchFamily="65" charset="-122"/>
                <a:ea typeface="方正小标宋简体" panose="03000509000000000000" pitchFamily="65" charset="-122"/>
                <a:cs typeface="+mn-ea"/>
                <a:sym typeface="+mn-lt"/>
              </a:rPr>
              <a:t>精神科自杀</a:t>
            </a:r>
            <a:endParaRPr lang="en-US" altLang="zh-CN" sz="6000">
              <a:latin typeface="方正小标宋简体" panose="03000509000000000000" pitchFamily="65" charset="-122"/>
              <a:ea typeface="方正小标宋简体" panose="03000509000000000000" pitchFamily="65" charset="-122"/>
              <a:cs typeface="+mn-ea"/>
              <a:sym typeface="+mn-lt"/>
            </a:endParaRPr>
          </a:p>
          <a:p>
            <a:pPr lvl="0" algn="ctr">
              <a:defRPr/>
            </a:pPr>
            <a:r>
              <a:rPr lang="zh-CN" altLang="en-US" sz="6000">
                <a:latin typeface="方正小标宋简体" panose="03000509000000000000" pitchFamily="65" charset="-122"/>
                <a:ea typeface="方正小标宋简体" panose="03000509000000000000" pitchFamily="65" charset="-122"/>
                <a:cs typeface="+mn-ea"/>
                <a:sym typeface="+mn-lt"/>
              </a:rPr>
              <a:t>自伤风险防控</a:t>
            </a:r>
            <a:endParaRPr kumimoji="0" lang="zh-CN" altLang="en-US" sz="6000" u="none" strike="noStrike" kern="1200" cap="none" spc="0" normalizeH="0" baseline="0" noProof="0">
              <a:ln>
                <a:noFill/>
              </a:ln>
              <a:uLnTx/>
              <a:uFillTx/>
              <a:latin typeface="方正小标宋简体" panose="03000509000000000000" pitchFamily="65" charset="-122"/>
              <a:ea typeface="方正小标宋简体" panose="03000509000000000000" pitchFamily="65" charset="-122"/>
              <a:cs typeface="+mn-ea"/>
              <a:sym typeface="+mn-lt"/>
            </a:endParaRPr>
          </a:p>
        </p:txBody>
      </p:sp>
      <p:sp>
        <p:nvSpPr>
          <p:cNvPr id="10" name="稻壳儿春秋广告/盗版必究        原创来源：http://chn.docer.com/works?userid=199329941#!/work_time"/>
          <p:cNvSpPr txBox="1"/>
          <p:nvPr/>
        </p:nvSpPr>
        <p:spPr>
          <a:xfrm>
            <a:off x="4659203" y="4637340"/>
            <a:ext cx="270564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1" u="none" strike="noStrike" kern="1200" cap="none" spc="0" normalizeH="0" baseline="0" noProof="0">
                <a:ln>
                  <a:noFill/>
                </a:ln>
                <a:solidFill>
                  <a:srgbClr val="68B606"/>
                </a:solidFill>
                <a:effectLst/>
                <a:uLnTx/>
                <a:uFillTx/>
                <a:cs typeface="+mn-ea"/>
                <a:sym typeface="+mn-lt"/>
              </a:rPr>
              <a:t>主讲人</a:t>
            </a:r>
            <a:r>
              <a:rPr kumimoji="0" lang="zh-CN" altLang="en-US" sz="2400" b="1" u="none" strike="noStrike" kern="1200" cap="none" spc="0" normalizeH="0" baseline="0" noProof="0" smtClean="0">
                <a:ln>
                  <a:noFill/>
                </a:ln>
                <a:solidFill>
                  <a:srgbClr val="68B606"/>
                </a:solidFill>
                <a:effectLst/>
                <a:uLnTx/>
                <a:uFillTx/>
                <a:cs typeface="+mn-ea"/>
                <a:sym typeface="+mn-lt"/>
              </a:rPr>
              <a:t>：</a:t>
            </a:r>
            <a:r>
              <a:rPr kumimoji="0" lang="en-US" altLang="zh-CN" sz="2400" b="1" u="none" strike="noStrike" kern="1200" cap="none" spc="0" normalizeH="0" baseline="0" noProof="0" smtClean="0">
                <a:ln>
                  <a:noFill/>
                </a:ln>
                <a:solidFill>
                  <a:srgbClr val="68B606"/>
                </a:solidFill>
                <a:effectLst/>
                <a:uLnTx/>
                <a:uFillTx/>
                <a:cs typeface="+mn-ea"/>
                <a:sym typeface="+mn-lt"/>
              </a:rPr>
              <a:t>XX</a:t>
            </a:r>
            <a:endParaRPr kumimoji="0" lang="zh-CN" altLang="en-US" sz="2400" b="1" u="none" strike="noStrike" kern="1200" cap="none" spc="0" normalizeH="0" baseline="0" noProof="0">
              <a:ln>
                <a:noFill/>
              </a:ln>
              <a:solidFill>
                <a:srgbClr val="68B606"/>
              </a:solidFill>
              <a:effectLst/>
              <a:uLnTx/>
              <a:uFillTx/>
              <a:cs typeface="+mn-ea"/>
              <a:sym typeface="+mn-lt"/>
            </a:endParaRPr>
          </a:p>
        </p:txBody>
      </p:sp>
    </p:spTree>
    <p:extLst>
      <p:ext uri="{BB962C8B-B14F-4D97-AF65-F5344CB8AC3E}">
        <p14:creationId xmlns:p14="http://schemas.microsoft.com/office/powerpoint/2010/main" val="3424996249"/>
      </p:ext>
    </p:extLst>
  </p:cSld>
  <p:clrMapOvr>
    <a:masterClrMapping/>
  </p:clrMapOvr>
  <p:transition spd="slow" advTm="0">
    <p:wip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a:extLst>
              <a:ext uri="{FF2B5EF4-FFF2-40B4-BE49-F238E27FC236}">
                <a16:creationId xmlns:a16="http://schemas.microsoft.com/office/drawing/2014/main" xmlns="" id="{8AA79A19-BFBC-F010-1E06-595C23DEC256}"/>
              </a:ext>
            </a:extLst>
          </p:cNvPr>
          <p:cNvPicPr>
            <a:picLocks noChangeAspect="1"/>
          </p:cNvPicPr>
          <p:nvPr/>
        </p:nvPicPr>
        <p:blipFill>
          <a:blip r:embed="rId2"/>
          <a:stretch>
            <a:fillRect/>
          </a:stretch>
        </p:blipFill>
        <p:spPr>
          <a:xfrm>
            <a:off x="-762000" y="0"/>
            <a:ext cx="13716000" cy="6858000"/>
          </a:xfrm>
          <a:prstGeom prst="rect">
            <a:avLst/>
          </a:prstGeom>
        </p:spPr>
      </p:pic>
      <p:sp>
        <p:nvSpPr>
          <p:cNvPr id="4" name="矩形 3">
            <a:extLst>
              <a:ext uri="{FF2B5EF4-FFF2-40B4-BE49-F238E27FC236}">
                <a16:creationId xmlns:a16="http://schemas.microsoft.com/office/drawing/2014/main" xmlns="" id="{7B1AB56F-F2A3-4E6D-A703-FA772F57F914}"/>
              </a:ext>
            </a:extLst>
          </p:cNvPr>
          <p:cNvSpPr/>
          <p:nvPr/>
        </p:nvSpPr>
        <p:spPr>
          <a:xfrm>
            <a:off x="482601" y="642176"/>
            <a:ext cx="11226800" cy="55736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5" name="稻壳儿春秋广告/盗版必究        原创来源：http://chn.docer.com/works?userid=199329941#!/work_time"/>
          <p:cNvSpPr>
            <a:spLocks noChangeArrowheads="1"/>
          </p:cNvSpPr>
          <p:nvPr/>
        </p:nvSpPr>
        <p:spPr bwMode="auto">
          <a:xfrm>
            <a:off x="3800340" y="956112"/>
            <a:ext cx="4591321" cy="14773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000">
                <a:latin typeface="方正小标宋简体" panose="03000509000000000000" pitchFamily="65" charset="-122"/>
                <a:ea typeface="方正小标宋简体" panose="03000509000000000000" pitchFamily="65" charset="-122"/>
                <a:cs typeface="+mn-ea"/>
                <a:sym typeface="+mn-lt"/>
              </a:rPr>
              <a:t>目 录</a:t>
            </a:r>
            <a:endParaRPr lang="en-US" altLang="zh-CN" sz="5000">
              <a:latin typeface="方正小标宋简体" panose="03000509000000000000" pitchFamily="65" charset="-122"/>
              <a:ea typeface="方正小标宋简体" panose="03000509000000000000" pitchFamily="65" charset="-122"/>
              <a:cs typeface="+mn-ea"/>
              <a:sym typeface="+mn-lt"/>
            </a:endParaRPr>
          </a:p>
          <a:p>
            <a:pPr algn="ctr"/>
            <a:r>
              <a:rPr lang="en-US" altLang="zh-CN" sz="4000">
                <a:latin typeface="+mn-ea"/>
                <a:cs typeface="+mn-ea"/>
                <a:sym typeface="+mn-lt"/>
              </a:rPr>
              <a:t>COMPANY</a:t>
            </a:r>
            <a:endParaRPr lang="zh-CN" altLang="en-US" sz="4000">
              <a:latin typeface="+mn-ea"/>
              <a:cs typeface="+mn-ea"/>
              <a:sym typeface="+mn-lt"/>
            </a:endParaRPr>
          </a:p>
        </p:txBody>
      </p:sp>
      <p:sp>
        <p:nvSpPr>
          <p:cNvPr id="14" name="稻壳儿春秋广告/盗版必究        原创来源：http://chn.docer.com/works?userid=199329941#!/work_time"/>
          <p:cNvSpPr>
            <a:spLocks noChangeArrowheads="1"/>
          </p:cNvSpPr>
          <p:nvPr/>
        </p:nvSpPr>
        <p:spPr bwMode="auto">
          <a:xfrm>
            <a:off x="1858014" y="2560927"/>
            <a:ext cx="601237" cy="600040"/>
          </a:xfrm>
          <a:prstGeom prst="ellipse">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1" u="none" strike="noStrike" kern="1200" cap="none" spc="0" normalizeH="0" baseline="0" noProof="0">
                <a:ln>
                  <a:noFill/>
                </a:ln>
                <a:solidFill>
                  <a:srgbClr val="468800"/>
                </a:solidFill>
                <a:effectLst/>
                <a:uLnTx/>
                <a:uFillTx/>
                <a:cs typeface="+mn-ea"/>
                <a:sym typeface="+mn-lt"/>
              </a:rPr>
              <a:t>1</a:t>
            </a:r>
            <a:endParaRPr kumimoji="0" lang="zh-CN" altLang="en-US" sz="2800" b="1" u="none" strike="noStrike" kern="1200" cap="none" spc="0" normalizeH="0" baseline="0" noProof="0">
              <a:ln>
                <a:noFill/>
              </a:ln>
              <a:solidFill>
                <a:srgbClr val="468800"/>
              </a:solidFill>
              <a:effectLst/>
              <a:uLnTx/>
              <a:uFillTx/>
              <a:cs typeface="+mn-ea"/>
              <a:sym typeface="+mn-lt"/>
            </a:endParaRPr>
          </a:p>
        </p:txBody>
      </p:sp>
      <p:sp>
        <p:nvSpPr>
          <p:cNvPr id="22" name="稻壳儿春秋广告/盗版必究        原创来源：http://chn.docer.com/works?userid=199329941#!/work_time"/>
          <p:cNvSpPr txBox="1"/>
          <p:nvPr/>
        </p:nvSpPr>
        <p:spPr>
          <a:xfrm>
            <a:off x="2594873" y="2619363"/>
            <a:ext cx="2655136" cy="461665"/>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400" b="1">
                <a:solidFill>
                  <a:prstClr val="black">
                    <a:lumMod val="75000"/>
                    <a:lumOff val="25000"/>
                  </a:prstClr>
                </a:solidFill>
                <a:cs typeface="+mn-ea"/>
                <a:sym typeface="+mn-lt"/>
              </a:rPr>
              <a:t>现状调查</a:t>
            </a:r>
            <a:endParaRPr kumimoji="0" lang="zh-CN" altLang="en-US" sz="2400" b="1"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24" name="稻壳儿春秋广告/盗版必究        原创来源：http://chn.docer.com/works?userid=199329941#!/work_time"/>
          <p:cNvSpPr>
            <a:spLocks noChangeArrowheads="1"/>
          </p:cNvSpPr>
          <p:nvPr/>
        </p:nvSpPr>
        <p:spPr bwMode="auto">
          <a:xfrm>
            <a:off x="7022975" y="2944248"/>
            <a:ext cx="601237" cy="600040"/>
          </a:xfrm>
          <a:prstGeom prst="ellipse">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1" u="none" strike="noStrike" kern="1200" cap="none" spc="0" normalizeH="0" baseline="0" noProof="0">
                <a:ln>
                  <a:noFill/>
                </a:ln>
                <a:solidFill>
                  <a:srgbClr val="468800"/>
                </a:solidFill>
                <a:effectLst/>
                <a:uLnTx/>
                <a:uFillTx/>
                <a:cs typeface="+mn-ea"/>
                <a:sym typeface="+mn-lt"/>
              </a:rPr>
              <a:t>5</a:t>
            </a:r>
            <a:endParaRPr kumimoji="0" lang="zh-CN" altLang="en-US" sz="2800" b="1" u="none" strike="noStrike" kern="1200" cap="none" spc="0" normalizeH="0" baseline="0" noProof="0">
              <a:ln>
                <a:noFill/>
              </a:ln>
              <a:solidFill>
                <a:srgbClr val="468800"/>
              </a:solidFill>
              <a:effectLst/>
              <a:uLnTx/>
              <a:uFillTx/>
              <a:cs typeface="+mn-ea"/>
              <a:sym typeface="+mn-lt"/>
            </a:endParaRPr>
          </a:p>
        </p:txBody>
      </p:sp>
      <p:sp>
        <p:nvSpPr>
          <p:cNvPr id="26" name="稻壳儿春秋广告/盗版必究        原创来源：http://chn.docer.com/works?userid=199329941#!/work_time"/>
          <p:cNvSpPr txBox="1"/>
          <p:nvPr/>
        </p:nvSpPr>
        <p:spPr>
          <a:xfrm>
            <a:off x="7759834" y="3002684"/>
            <a:ext cx="2655136" cy="461665"/>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400" b="1">
                <a:solidFill>
                  <a:prstClr val="black">
                    <a:lumMod val="75000"/>
                    <a:lumOff val="25000"/>
                  </a:prstClr>
                </a:solidFill>
                <a:cs typeface="+mn-ea"/>
                <a:sym typeface="+mn-lt"/>
              </a:rPr>
              <a:t>自杀的认识</a:t>
            </a:r>
            <a:endParaRPr kumimoji="0" lang="zh-CN" altLang="en-US" sz="2400" b="1"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28" name="稻壳儿春秋广告/盗版必究        原创来源：http://chn.docer.com/works?userid=199329941#!/work_time"/>
          <p:cNvSpPr>
            <a:spLocks noChangeArrowheads="1"/>
          </p:cNvSpPr>
          <p:nvPr/>
        </p:nvSpPr>
        <p:spPr bwMode="auto">
          <a:xfrm>
            <a:off x="1858014" y="3540736"/>
            <a:ext cx="601237" cy="600040"/>
          </a:xfrm>
          <a:prstGeom prst="ellipse">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1" u="none" strike="noStrike" kern="1200" cap="none" spc="0" normalizeH="0" baseline="0" noProof="0">
                <a:ln>
                  <a:noFill/>
                </a:ln>
                <a:solidFill>
                  <a:srgbClr val="468800"/>
                </a:solidFill>
                <a:effectLst/>
                <a:uLnTx/>
                <a:uFillTx/>
                <a:cs typeface="+mn-ea"/>
                <a:sym typeface="+mn-lt"/>
              </a:rPr>
              <a:t>2</a:t>
            </a:r>
            <a:endParaRPr kumimoji="0" lang="zh-CN" altLang="en-US" sz="2800" b="1" u="none" strike="noStrike" kern="1200" cap="none" spc="0" normalizeH="0" baseline="0" noProof="0">
              <a:ln>
                <a:noFill/>
              </a:ln>
              <a:solidFill>
                <a:srgbClr val="468800"/>
              </a:solidFill>
              <a:effectLst/>
              <a:uLnTx/>
              <a:uFillTx/>
              <a:cs typeface="+mn-ea"/>
              <a:sym typeface="+mn-lt"/>
            </a:endParaRPr>
          </a:p>
        </p:txBody>
      </p:sp>
      <p:sp>
        <p:nvSpPr>
          <p:cNvPr id="30" name="稻壳儿春秋广告/盗版必究        原创来源：http://chn.docer.com/works?userid=199329941#!/work_time"/>
          <p:cNvSpPr txBox="1"/>
          <p:nvPr/>
        </p:nvSpPr>
        <p:spPr>
          <a:xfrm>
            <a:off x="2594873" y="3599172"/>
            <a:ext cx="2655136" cy="461665"/>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400" b="1">
                <a:solidFill>
                  <a:prstClr val="black">
                    <a:lumMod val="75000"/>
                    <a:lumOff val="25000"/>
                  </a:prstClr>
                </a:solidFill>
                <a:cs typeface="+mn-ea"/>
                <a:sym typeface="+mn-lt"/>
              </a:rPr>
              <a:t>高危人群</a:t>
            </a:r>
            <a:endParaRPr kumimoji="0" lang="zh-CN" altLang="en-US" sz="2400" b="1"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32" name="稻壳儿春秋广告/盗版必究        原创来源：http://chn.docer.com/works?userid=199329941#!/work_time"/>
          <p:cNvSpPr>
            <a:spLocks noChangeArrowheads="1"/>
          </p:cNvSpPr>
          <p:nvPr/>
        </p:nvSpPr>
        <p:spPr bwMode="auto">
          <a:xfrm>
            <a:off x="7022975" y="3924057"/>
            <a:ext cx="601237" cy="600040"/>
          </a:xfrm>
          <a:prstGeom prst="ellipse">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1" u="none" strike="noStrike" kern="1200" cap="none" spc="0" normalizeH="0" baseline="0" noProof="0">
                <a:ln>
                  <a:noFill/>
                </a:ln>
                <a:solidFill>
                  <a:srgbClr val="468800"/>
                </a:solidFill>
                <a:effectLst/>
                <a:uLnTx/>
                <a:uFillTx/>
                <a:cs typeface="+mn-ea"/>
                <a:sym typeface="+mn-lt"/>
              </a:rPr>
              <a:t>6</a:t>
            </a:r>
            <a:endParaRPr kumimoji="0" lang="zh-CN" altLang="en-US" sz="2800" b="1" u="none" strike="noStrike" kern="1200" cap="none" spc="0" normalizeH="0" baseline="0" noProof="0">
              <a:ln>
                <a:noFill/>
              </a:ln>
              <a:solidFill>
                <a:srgbClr val="468800"/>
              </a:solidFill>
              <a:effectLst/>
              <a:uLnTx/>
              <a:uFillTx/>
              <a:cs typeface="+mn-ea"/>
              <a:sym typeface="+mn-lt"/>
            </a:endParaRPr>
          </a:p>
        </p:txBody>
      </p:sp>
      <p:sp>
        <p:nvSpPr>
          <p:cNvPr id="34" name="稻壳儿春秋广告/盗版必究        原创来源：http://chn.docer.com/works?userid=199329941#!/work_time"/>
          <p:cNvSpPr txBox="1"/>
          <p:nvPr/>
        </p:nvSpPr>
        <p:spPr>
          <a:xfrm>
            <a:off x="7759834" y="3982493"/>
            <a:ext cx="2655136" cy="461665"/>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400" b="1">
                <a:solidFill>
                  <a:prstClr val="black">
                    <a:lumMod val="75000"/>
                    <a:lumOff val="25000"/>
                  </a:prstClr>
                </a:solidFill>
                <a:cs typeface="+mn-ea"/>
                <a:sym typeface="+mn-lt"/>
              </a:rPr>
              <a:t>自杀的评估</a:t>
            </a:r>
            <a:endParaRPr kumimoji="0" lang="zh-CN" altLang="en-US" sz="2400" b="1"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43" name="稻壳儿春秋广告/盗版必究        原创来源：http://chn.docer.com/works?userid=199329941#!/work_time">
            <a:extLst>
              <a:ext uri="{FF2B5EF4-FFF2-40B4-BE49-F238E27FC236}">
                <a16:creationId xmlns:a16="http://schemas.microsoft.com/office/drawing/2014/main" xmlns="" id="{F779311E-B058-3F47-BAE0-D2B3F7D1346F}"/>
              </a:ext>
            </a:extLst>
          </p:cNvPr>
          <p:cNvSpPr>
            <a:spLocks noChangeArrowheads="1"/>
          </p:cNvSpPr>
          <p:nvPr/>
        </p:nvSpPr>
        <p:spPr bwMode="auto">
          <a:xfrm>
            <a:off x="1868900" y="4509470"/>
            <a:ext cx="601237" cy="600040"/>
          </a:xfrm>
          <a:prstGeom prst="ellipse">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1" u="none" strike="noStrike" kern="1200" cap="none" spc="0" normalizeH="0" baseline="0" noProof="0">
                <a:ln>
                  <a:noFill/>
                </a:ln>
                <a:solidFill>
                  <a:srgbClr val="468800"/>
                </a:solidFill>
                <a:effectLst/>
                <a:uLnTx/>
                <a:uFillTx/>
                <a:cs typeface="+mn-ea"/>
                <a:sym typeface="+mn-lt"/>
              </a:rPr>
              <a:t>3</a:t>
            </a:r>
            <a:endParaRPr kumimoji="0" lang="zh-CN" altLang="en-US" sz="2800" b="1" u="none" strike="noStrike" kern="1200" cap="none" spc="0" normalizeH="0" baseline="0" noProof="0">
              <a:ln>
                <a:noFill/>
              </a:ln>
              <a:solidFill>
                <a:srgbClr val="468800"/>
              </a:solidFill>
              <a:effectLst/>
              <a:uLnTx/>
              <a:uFillTx/>
              <a:cs typeface="+mn-ea"/>
              <a:sym typeface="+mn-lt"/>
            </a:endParaRPr>
          </a:p>
        </p:txBody>
      </p:sp>
      <p:sp>
        <p:nvSpPr>
          <p:cNvPr id="44" name="稻壳儿春秋广告/盗版必究        原创来源：http://chn.docer.com/works?userid=199329941#!/work_time">
            <a:extLst>
              <a:ext uri="{FF2B5EF4-FFF2-40B4-BE49-F238E27FC236}">
                <a16:creationId xmlns:a16="http://schemas.microsoft.com/office/drawing/2014/main" xmlns="" id="{A49BE431-2147-EB49-A06A-E94D6B139D9A}"/>
              </a:ext>
            </a:extLst>
          </p:cNvPr>
          <p:cNvSpPr txBox="1"/>
          <p:nvPr/>
        </p:nvSpPr>
        <p:spPr>
          <a:xfrm>
            <a:off x="2605759" y="4567906"/>
            <a:ext cx="2655136" cy="461665"/>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400" b="1">
                <a:solidFill>
                  <a:prstClr val="black">
                    <a:lumMod val="75000"/>
                    <a:lumOff val="25000"/>
                  </a:prstClr>
                </a:solidFill>
                <a:cs typeface="+mn-ea"/>
                <a:sym typeface="+mn-lt"/>
              </a:rPr>
              <a:t>征兆</a:t>
            </a:r>
            <a:endParaRPr kumimoji="0" lang="zh-CN" altLang="en-US" sz="2400" b="1"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45" name="稻壳儿春秋广告/盗版必究        原创来源：http://chn.docer.com/works?userid=199329941#!/work_time">
            <a:extLst>
              <a:ext uri="{FF2B5EF4-FFF2-40B4-BE49-F238E27FC236}">
                <a16:creationId xmlns:a16="http://schemas.microsoft.com/office/drawing/2014/main" xmlns="" id="{41F97292-7032-1940-80BE-EFAB5BFE223F}"/>
              </a:ext>
            </a:extLst>
          </p:cNvPr>
          <p:cNvSpPr>
            <a:spLocks noChangeArrowheads="1"/>
          </p:cNvSpPr>
          <p:nvPr/>
        </p:nvSpPr>
        <p:spPr bwMode="auto">
          <a:xfrm>
            <a:off x="7039395" y="4874687"/>
            <a:ext cx="601237" cy="600040"/>
          </a:xfrm>
          <a:prstGeom prst="ellipse">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1" u="none" strike="noStrike" kern="1200" cap="none" spc="0" normalizeH="0" baseline="0" noProof="0">
                <a:ln>
                  <a:noFill/>
                </a:ln>
                <a:solidFill>
                  <a:srgbClr val="468800"/>
                </a:solidFill>
                <a:effectLst/>
                <a:uLnTx/>
                <a:uFillTx/>
                <a:cs typeface="+mn-ea"/>
                <a:sym typeface="+mn-lt"/>
              </a:rPr>
              <a:t>7</a:t>
            </a:r>
            <a:endParaRPr kumimoji="0" lang="zh-CN" altLang="en-US" sz="2800" b="1" u="none" strike="noStrike" kern="1200" cap="none" spc="0" normalizeH="0" baseline="0" noProof="0">
              <a:ln>
                <a:noFill/>
              </a:ln>
              <a:solidFill>
                <a:srgbClr val="468800"/>
              </a:solidFill>
              <a:effectLst/>
              <a:uLnTx/>
              <a:uFillTx/>
              <a:cs typeface="+mn-ea"/>
              <a:sym typeface="+mn-lt"/>
            </a:endParaRPr>
          </a:p>
        </p:txBody>
      </p:sp>
      <p:sp>
        <p:nvSpPr>
          <p:cNvPr id="46" name="稻壳儿春秋广告/盗版必究        原创来源：http://chn.docer.com/works?userid=199329941#!/work_time">
            <a:extLst>
              <a:ext uri="{FF2B5EF4-FFF2-40B4-BE49-F238E27FC236}">
                <a16:creationId xmlns:a16="http://schemas.microsoft.com/office/drawing/2014/main" xmlns="" id="{A5EE992D-0736-8244-8967-14811F0BA8C8}"/>
              </a:ext>
            </a:extLst>
          </p:cNvPr>
          <p:cNvSpPr txBox="1"/>
          <p:nvPr/>
        </p:nvSpPr>
        <p:spPr>
          <a:xfrm>
            <a:off x="7776254" y="4943874"/>
            <a:ext cx="2655136" cy="461665"/>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400" b="1">
                <a:solidFill>
                  <a:prstClr val="black">
                    <a:lumMod val="75000"/>
                    <a:lumOff val="25000"/>
                  </a:prstClr>
                </a:solidFill>
                <a:cs typeface="+mn-ea"/>
                <a:sym typeface="+mn-lt"/>
              </a:rPr>
              <a:t>自杀的防范</a:t>
            </a:r>
            <a:endParaRPr kumimoji="0" lang="zh-CN" altLang="en-US" sz="2400" b="1"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47" name="稻壳儿春秋广告/盗版必究        原创来源：http://chn.docer.com/works?userid=199329941#!/work_time">
            <a:extLst>
              <a:ext uri="{FF2B5EF4-FFF2-40B4-BE49-F238E27FC236}">
                <a16:creationId xmlns:a16="http://schemas.microsoft.com/office/drawing/2014/main" xmlns="" id="{37166C3A-A813-9742-8D2A-D9F02BACD585}"/>
              </a:ext>
            </a:extLst>
          </p:cNvPr>
          <p:cNvSpPr>
            <a:spLocks noChangeArrowheads="1"/>
          </p:cNvSpPr>
          <p:nvPr/>
        </p:nvSpPr>
        <p:spPr bwMode="auto">
          <a:xfrm>
            <a:off x="1876708" y="5474727"/>
            <a:ext cx="601237" cy="600040"/>
          </a:xfrm>
          <a:prstGeom prst="ellipse">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1" u="none" strike="noStrike" kern="1200" cap="none" spc="0" normalizeH="0" baseline="0" noProof="0">
                <a:ln>
                  <a:noFill/>
                </a:ln>
                <a:solidFill>
                  <a:srgbClr val="468800"/>
                </a:solidFill>
                <a:effectLst/>
                <a:uLnTx/>
                <a:uFillTx/>
                <a:cs typeface="+mn-ea"/>
                <a:sym typeface="+mn-lt"/>
              </a:rPr>
              <a:t>4</a:t>
            </a:r>
            <a:endParaRPr kumimoji="0" lang="zh-CN" altLang="en-US" sz="2800" b="1" u="none" strike="noStrike" kern="1200" cap="none" spc="0" normalizeH="0" baseline="0" noProof="0">
              <a:ln>
                <a:noFill/>
              </a:ln>
              <a:solidFill>
                <a:srgbClr val="468800"/>
              </a:solidFill>
              <a:effectLst/>
              <a:uLnTx/>
              <a:uFillTx/>
              <a:cs typeface="+mn-ea"/>
              <a:sym typeface="+mn-lt"/>
            </a:endParaRPr>
          </a:p>
        </p:txBody>
      </p:sp>
      <p:sp>
        <p:nvSpPr>
          <p:cNvPr id="48" name="稻壳儿春秋广告/盗版必究        原创来源：http://chn.docer.com/works?userid=199329941#!/work_time">
            <a:extLst>
              <a:ext uri="{FF2B5EF4-FFF2-40B4-BE49-F238E27FC236}">
                <a16:creationId xmlns:a16="http://schemas.microsoft.com/office/drawing/2014/main" xmlns="" id="{BB7742D9-B4DD-B440-A864-E74095F0E4E5}"/>
              </a:ext>
            </a:extLst>
          </p:cNvPr>
          <p:cNvSpPr txBox="1"/>
          <p:nvPr/>
        </p:nvSpPr>
        <p:spPr>
          <a:xfrm>
            <a:off x="2613567" y="5533163"/>
            <a:ext cx="2655136" cy="461665"/>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400" b="1">
                <a:solidFill>
                  <a:prstClr val="black">
                    <a:lumMod val="75000"/>
                    <a:lumOff val="25000"/>
                  </a:prstClr>
                </a:solidFill>
                <a:cs typeface="+mn-ea"/>
                <a:sym typeface="+mn-lt"/>
              </a:rPr>
              <a:t>方式</a:t>
            </a:r>
            <a:endParaRPr kumimoji="0" lang="zh-CN" altLang="en-US" sz="2400" b="1" u="none" strike="noStrike" kern="1200" cap="none" spc="0" normalizeH="0" baseline="0" noProof="0">
              <a:ln>
                <a:noFill/>
              </a:ln>
              <a:solidFill>
                <a:prstClr val="black">
                  <a:lumMod val="75000"/>
                  <a:lumOff val="25000"/>
                </a:prstClr>
              </a:solidFill>
              <a:effectLst/>
              <a:uLnTx/>
              <a:uFillTx/>
              <a:cs typeface="+mn-ea"/>
              <a:sym typeface="+mn-lt"/>
            </a:endParaRPr>
          </a:p>
        </p:txBody>
      </p:sp>
    </p:spTree>
    <p:extLst>
      <p:ext uri="{BB962C8B-B14F-4D97-AF65-F5344CB8AC3E}">
        <p14:creationId xmlns:p14="http://schemas.microsoft.com/office/powerpoint/2010/main" val="915123163"/>
      </p:ext>
    </p:extLst>
  </p:cSld>
  <p:clrMapOvr>
    <a:masterClrMapping/>
  </p:clrMapOvr>
  <p:transition spd="slow" advTm="0">
    <p:wip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a:extLst>
              <a:ext uri="{FF2B5EF4-FFF2-40B4-BE49-F238E27FC236}">
                <a16:creationId xmlns:a16="http://schemas.microsoft.com/office/drawing/2014/main" xmlns="" id="{89740E0B-1FE2-6439-D684-141D9687BF82}"/>
              </a:ext>
            </a:extLst>
          </p:cNvPr>
          <p:cNvPicPr>
            <a:picLocks noChangeAspect="1"/>
          </p:cNvPicPr>
          <p:nvPr/>
        </p:nvPicPr>
        <p:blipFill>
          <a:blip r:embed="rId2"/>
          <a:stretch>
            <a:fillRect/>
          </a:stretch>
        </p:blipFill>
        <p:spPr>
          <a:xfrm>
            <a:off x="0" y="381000"/>
            <a:ext cx="12192000" cy="6096000"/>
          </a:xfrm>
          <a:prstGeom prst="rect">
            <a:avLst/>
          </a:prstGeom>
        </p:spPr>
      </p:pic>
      <p:sp>
        <p:nvSpPr>
          <p:cNvPr id="15" name="稻壳儿春秋广告/盗版必究        原创来源：http://chn.docer.com/works?userid=199329941#!/work_time"/>
          <p:cNvSpPr txBox="1"/>
          <p:nvPr/>
        </p:nvSpPr>
        <p:spPr>
          <a:xfrm>
            <a:off x="4323048" y="3132829"/>
            <a:ext cx="3545903"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4800" b="1">
                <a:solidFill>
                  <a:prstClr val="black">
                    <a:lumMod val="75000"/>
                    <a:lumOff val="25000"/>
                  </a:prstClr>
                </a:solidFill>
                <a:cs typeface="+mn-ea"/>
                <a:sym typeface="+mn-lt"/>
              </a:rPr>
              <a:t>现状调查</a:t>
            </a:r>
          </a:p>
        </p:txBody>
      </p:sp>
      <p:sp>
        <p:nvSpPr>
          <p:cNvPr id="16" name="稻壳儿春秋广告/盗版必究        原创来源：http://chn.docer.com/works?userid=199329941#!/work_time"/>
          <p:cNvSpPr txBox="1"/>
          <p:nvPr/>
        </p:nvSpPr>
        <p:spPr>
          <a:xfrm>
            <a:off x="4323048" y="2410248"/>
            <a:ext cx="3545903"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1" u="none" strike="noStrike" kern="1200" cap="none" spc="0" normalizeH="0" baseline="0" noProof="0">
                <a:ln>
                  <a:noFill/>
                </a:ln>
                <a:solidFill>
                  <a:srgbClr val="68B606"/>
                </a:solidFill>
                <a:effectLst/>
                <a:uLnTx/>
                <a:uFillTx/>
                <a:cs typeface="+mn-ea"/>
                <a:sym typeface="+mn-lt"/>
              </a:rPr>
              <a:t>PART 01</a:t>
            </a:r>
            <a:endParaRPr kumimoji="0" lang="zh-CN" altLang="en-US" sz="4000" b="1" u="none" strike="noStrike" kern="1200" cap="none" spc="0" normalizeH="0" baseline="0" noProof="0">
              <a:ln>
                <a:noFill/>
              </a:ln>
              <a:solidFill>
                <a:srgbClr val="68B606"/>
              </a:solidFill>
              <a:effectLst/>
              <a:uLnTx/>
              <a:uFillTx/>
              <a:cs typeface="+mn-ea"/>
              <a:sym typeface="+mn-lt"/>
            </a:endParaRPr>
          </a:p>
        </p:txBody>
      </p:sp>
    </p:spTree>
    <p:extLst>
      <p:ext uri="{BB962C8B-B14F-4D97-AF65-F5344CB8AC3E}">
        <p14:creationId xmlns:p14="http://schemas.microsoft.com/office/powerpoint/2010/main" val="1274750402"/>
      </p:ext>
    </p:extLst>
  </p:cSld>
  <p:clrMapOvr>
    <a:masterClrMapping/>
  </p:clrMapOvr>
  <p:transition spd="slow" advTm="0">
    <p:wip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稻壳儿春秋广告/盗版必究        原创来源：http://chn.docer.com/works?userid=199329941#!/work_time"/>
          <p:cNvSpPr txBox="1"/>
          <p:nvPr/>
        </p:nvSpPr>
        <p:spPr>
          <a:xfrm>
            <a:off x="5007221" y="325111"/>
            <a:ext cx="217755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2400" b="1">
                <a:cs typeface="+mn-ea"/>
                <a:sym typeface="+mn-lt"/>
              </a:rPr>
              <a:t>血淋淋的教训</a:t>
            </a:r>
          </a:p>
        </p:txBody>
      </p:sp>
      <p:sp>
        <p:nvSpPr>
          <p:cNvPr id="31" name="稻壳儿春秋广告/盗版必究        原创来源：http://chn.docer.com/works?userid=199329941#!/work_time"/>
          <p:cNvSpPr txBox="1"/>
          <p:nvPr/>
        </p:nvSpPr>
        <p:spPr>
          <a:xfrm>
            <a:off x="4033156" y="1498371"/>
            <a:ext cx="4125688"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000">
                <a:cs typeface="+mn-ea"/>
                <a:sym typeface="+mn-lt"/>
              </a:rPr>
              <a:t>精神病患者自杀医院被判赔</a:t>
            </a:r>
            <a:r>
              <a:rPr lang="en-US" altLang="zh-CN" sz="2000">
                <a:cs typeface="+mn-ea"/>
                <a:sym typeface="+mn-lt"/>
              </a:rPr>
              <a:t>11.5</a:t>
            </a:r>
            <a:r>
              <a:rPr lang="zh-CN" altLang="en-US" sz="2000">
                <a:cs typeface="+mn-ea"/>
                <a:sym typeface="+mn-lt"/>
              </a:rPr>
              <a:t>万</a:t>
            </a:r>
          </a:p>
        </p:txBody>
      </p:sp>
      <p:sp>
        <p:nvSpPr>
          <p:cNvPr id="2" name="文本框 1">
            <a:extLst>
              <a:ext uri="{FF2B5EF4-FFF2-40B4-BE49-F238E27FC236}">
                <a16:creationId xmlns:a16="http://schemas.microsoft.com/office/drawing/2014/main" xmlns="" id="{EA8FD4F9-D34A-8F47-B07D-E2A24A299FA4}"/>
              </a:ext>
            </a:extLst>
          </p:cNvPr>
          <p:cNvSpPr txBox="1"/>
          <p:nvPr/>
        </p:nvSpPr>
        <p:spPr>
          <a:xfrm>
            <a:off x="1840849" y="1898481"/>
            <a:ext cx="8510300" cy="411510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1600">
                <a:solidFill>
                  <a:schemeClr val="bg2">
                    <a:lumMod val="50000"/>
                  </a:schemeClr>
                </a:solidFill>
                <a:cs typeface="+mn-ea"/>
                <a:sym typeface="+mn-lt"/>
              </a:rPr>
              <a:t>XX</a:t>
            </a:r>
            <a:r>
              <a:rPr lang="zh-CN" altLang="en-US" sz="1600">
                <a:solidFill>
                  <a:schemeClr val="bg2">
                    <a:lumMod val="50000"/>
                  </a:schemeClr>
                </a:solidFill>
                <a:cs typeface="+mn-ea"/>
                <a:sym typeface="+mn-lt"/>
              </a:rPr>
              <a:t>市第二人民医院一名精神病患者跳楼自杀身亡，</a:t>
            </a:r>
            <a:r>
              <a:rPr lang="en-US" altLang="zh-CN" sz="1600">
                <a:solidFill>
                  <a:schemeClr val="bg2">
                    <a:lumMod val="50000"/>
                  </a:schemeClr>
                </a:solidFill>
                <a:cs typeface="+mn-ea"/>
                <a:sym typeface="+mn-lt"/>
              </a:rPr>
              <a:t>XX</a:t>
            </a:r>
            <a:r>
              <a:rPr lang="zh-CN" altLang="en-US" sz="1600">
                <a:solidFill>
                  <a:schemeClr val="bg2">
                    <a:lumMod val="50000"/>
                  </a:schemeClr>
                </a:solidFill>
                <a:cs typeface="+mn-ea"/>
                <a:sym typeface="+mn-lt"/>
              </a:rPr>
              <a:t>中级法院终审判决医院赔偿</a:t>
            </a:r>
            <a:r>
              <a:rPr lang="en-US" altLang="zh-CN" sz="1600">
                <a:solidFill>
                  <a:schemeClr val="bg2">
                    <a:lumMod val="50000"/>
                  </a:schemeClr>
                </a:solidFill>
                <a:cs typeface="+mn-ea"/>
                <a:sym typeface="+mn-lt"/>
              </a:rPr>
              <a:t>11 .5</a:t>
            </a:r>
            <a:r>
              <a:rPr lang="zh-CN" altLang="en-US" sz="1600">
                <a:solidFill>
                  <a:schemeClr val="bg2">
                    <a:lumMod val="50000"/>
                  </a:schemeClr>
                </a:solidFill>
                <a:cs typeface="+mn-ea"/>
                <a:sym typeface="+mn-lt"/>
              </a:rPr>
              <a:t>万余元。法院认为，患者自杀身亡的后果，与医院没有尽到密切留意和合理巡视的义务存在因果关系，因此需承担</a:t>
            </a:r>
            <a:r>
              <a:rPr lang="en-US" altLang="zh-CN" sz="1600">
                <a:solidFill>
                  <a:schemeClr val="bg2">
                    <a:lumMod val="50000"/>
                  </a:schemeClr>
                </a:solidFill>
                <a:cs typeface="+mn-ea"/>
                <a:sym typeface="+mn-lt"/>
              </a:rPr>
              <a:t>40%</a:t>
            </a:r>
            <a:r>
              <a:rPr lang="zh-CN" altLang="en-US" sz="1600">
                <a:solidFill>
                  <a:schemeClr val="bg2">
                    <a:lumMod val="50000"/>
                  </a:schemeClr>
                </a:solidFill>
                <a:cs typeface="+mn-ea"/>
                <a:sym typeface="+mn-lt"/>
              </a:rPr>
              <a:t>的次要责任。</a:t>
            </a:r>
            <a:endParaRPr lang="en-US" altLang="zh-CN" sz="1600">
              <a:solidFill>
                <a:schemeClr val="bg2">
                  <a:lumMod val="50000"/>
                </a:schemeClr>
              </a:solidFill>
              <a:cs typeface="+mn-ea"/>
              <a:sym typeface="+mn-lt"/>
            </a:endParaRPr>
          </a:p>
          <a:p>
            <a:pPr algn="just">
              <a:lnSpc>
                <a:spcPct val="150000"/>
              </a:lnSpc>
            </a:pPr>
            <a:endParaRPr lang="en-US" altLang="zh-CN" sz="1600">
              <a:solidFill>
                <a:schemeClr val="bg2">
                  <a:lumMod val="50000"/>
                </a:schemeClr>
              </a:solidFill>
              <a:cs typeface="+mn-ea"/>
              <a:sym typeface="+mn-lt"/>
            </a:endParaRPr>
          </a:p>
          <a:p>
            <a:pPr algn="just">
              <a:lnSpc>
                <a:spcPct val="150000"/>
              </a:lnSpc>
            </a:pPr>
            <a:r>
              <a:rPr lang="zh-CN" altLang="en-US" sz="1600" b="1">
                <a:cs typeface="+mn-ea"/>
                <a:sym typeface="+mn-lt"/>
              </a:rPr>
              <a:t>无人看护，患者溜出病房跳楼</a:t>
            </a:r>
          </a:p>
          <a:p>
            <a:pPr algn="just">
              <a:lnSpc>
                <a:spcPct val="150000"/>
              </a:lnSpc>
            </a:pPr>
            <a:r>
              <a:rPr lang="zh-CN" altLang="en-US" sz="1600">
                <a:solidFill>
                  <a:schemeClr val="bg2">
                    <a:lumMod val="50000"/>
                  </a:schemeClr>
                </a:solidFill>
                <a:cs typeface="+mn-ea"/>
                <a:sym typeface="+mn-lt"/>
              </a:rPr>
              <a:t>根据</a:t>
            </a:r>
            <a:r>
              <a:rPr lang="en-US" altLang="zh-CN" sz="1600">
                <a:solidFill>
                  <a:schemeClr val="bg2">
                    <a:lumMod val="50000"/>
                  </a:schemeClr>
                </a:solidFill>
                <a:cs typeface="+mn-ea"/>
                <a:sym typeface="+mn-lt"/>
              </a:rPr>
              <a:t>XX</a:t>
            </a:r>
            <a:r>
              <a:rPr lang="zh-CN" altLang="en-US" sz="1600">
                <a:solidFill>
                  <a:schemeClr val="bg2">
                    <a:lumMod val="50000"/>
                  </a:schemeClr>
                </a:solidFill>
                <a:cs typeface="+mn-ea"/>
                <a:sym typeface="+mn-lt"/>
              </a:rPr>
              <a:t>中级法院通报，原告路某夫妇是</a:t>
            </a:r>
            <a:r>
              <a:rPr lang="en-US" altLang="zh-CN" sz="1600">
                <a:solidFill>
                  <a:schemeClr val="bg2">
                    <a:lumMod val="50000"/>
                  </a:schemeClr>
                </a:solidFill>
                <a:cs typeface="+mn-ea"/>
                <a:sym typeface="+mn-lt"/>
              </a:rPr>
              <a:t>XX</a:t>
            </a:r>
            <a:r>
              <a:rPr lang="zh-CN" altLang="en-US" sz="1600">
                <a:solidFill>
                  <a:schemeClr val="bg2">
                    <a:lumMod val="50000"/>
                  </a:schemeClr>
                </a:solidFill>
                <a:cs typeface="+mn-ea"/>
                <a:sym typeface="+mn-lt"/>
              </a:rPr>
              <a:t>人，其儿子</a:t>
            </a:r>
            <a:r>
              <a:rPr lang="en-US" altLang="zh-CN" sz="1600">
                <a:solidFill>
                  <a:schemeClr val="bg2">
                    <a:lumMod val="50000"/>
                  </a:schemeClr>
                </a:solidFill>
                <a:cs typeface="+mn-ea"/>
                <a:sym typeface="+mn-lt"/>
              </a:rPr>
              <a:t>XXX</a:t>
            </a:r>
            <a:r>
              <a:rPr lang="zh-CN" altLang="en-US" sz="1600">
                <a:solidFill>
                  <a:schemeClr val="bg2">
                    <a:lumMod val="50000"/>
                  </a:schemeClr>
                </a:solidFill>
                <a:cs typeface="+mn-ea"/>
                <a:sym typeface="+mn-lt"/>
              </a:rPr>
              <a:t>因患双相障碍、无精神病性症状的抑郁，一心想自杀，表现出“晚睡、兴奋、夸大言词、自责、自伤</a:t>
            </a:r>
            <a:r>
              <a:rPr lang="en-US" altLang="zh-CN" sz="1600">
                <a:solidFill>
                  <a:schemeClr val="bg2">
                    <a:lumMod val="50000"/>
                  </a:schemeClr>
                </a:solidFill>
                <a:cs typeface="+mn-ea"/>
                <a:sym typeface="+mn-lt"/>
              </a:rPr>
              <a:t>"</a:t>
            </a:r>
            <a:r>
              <a:rPr lang="zh-CN" altLang="en-US" sz="1600">
                <a:solidFill>
                  <a:schemeClr val="bg2">
                    <a:lumMod val="50000"/>
                  </a:schemeClr>
                </a:solidFill>
                <a:cs typeface="+mn-ea"/>
                <a:sym typeface="+mn-lt"/>
              </a:rPr>
              <a:t>等症状，常常几天几夜不睡，讲话滔滔不绝，或唉声叹气，说自己活不久了，要安乐死。</a:t>
            </a:r>
            <a:r>
              <a:rPr lang="en-US" altLang="zh-CN" sz="1600">
                <a:solidFill>
                  <a:schemeClr val="bg2">
                    <a:lumMod val="50000"/>
                  </a:schemeClr>
                </a:solidFill>
                <a:cs typeface="+mn-ea"/>
                <a:sym typeface="+mn-lt"/>
              </a:rPr>
              <a:t>XXX</a:t>
            </a:r>
            <a:r>
              <a:rPr lang="zh-CN" altLang="en-US" sz="1600">
                <a:solidFill>
                  <a:schemeClr val="bg2">
                    <a:lumMod val="50000"/>
                  </a:schemeClr>
                </a:solidFill>
                <a:cs typeface="+mn-ea"/>
                <a:sym typeface="+mn-lt"/>
              </a:rPr>
              <a:t>还曾喝除草剂自杀、割脉自杀，所幸都被救治。路某夫妇把儿子送到惠州市第二人民医还表示，任院时已要永家属签暑协议，明告知家属需看护好病人，否则出现患者自伤、自杀、伤人等情况，医院将不负责。</a:t>
            </a:r>
            <a:endParaRPr lang="en-US" altLang="zh-CN" sz="1600">
              <a:solidFill>
                <a:schemeClr val="bg2">
                  <a:lumMod val="50000"/>
                </a:schemeClr>
              </a:solidFill>
              <a:cs typeface="+mn-ea"/>
              <a:sym typeface="+mn-lt"/>
            </a:endParaRPr>
          </a:p>
        </p:txBody>
      </p:sp>
    </p:spTree>
    <p:extLst>
      <p:ext uri="{BB962C8B-B14F-4D97-AF65-F5344CB8AC3E}">
        <p14:creationId xmlns:p14="http://schemas.microsoft.com/office/powerpoint/2010/main" val="3910352320"/>
      </p:ext>
    </p:extLst>
  </p:cSld>
  <p:clrMapOvr>
    <a:masterClrMapping/>
  </p:clrMapOvr>
  <p:transition spd="slow" advTm="0">
    <p:wip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稻壳儿春秋广告/盗版必究        原创来源：http://chn.docer.com/works?userid=199329941#!/work_time"/>
          <p:cNvSpPr txBox="1"/>
          <p:nvPr/>
        </p:nvSpPr>
        <p:spPr>
          <a:xfrm>
            <a:off x="2406804" y="1450137"/>
            <a:ext cx="7433882"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altLang="zh-CN" sz="2000">
                <a:cs typeface="+mn-ea"/>
                <a:sym typeface="+mn-lt"/>
              </a:rPr>
              <a:t>20XX</a:t>
            </a:r>
            <a:r>
              <a:rPr lang="zh-CN" altLang="en-US" sz="2000">
                <a:cs typeface="+mn-ea"/>
                <a:sym typeface="+mn-lt"/>
              </a:rPr>
              <a:t>年</a:t>
            </a:r>
            <a:r>
              <a:rPr lang="en-US" altLang="zh-CN" sz="2000">
                <a:cs typeface="+mn-ea"/>
                <a:sym typeface="+mn-lt"/>
              </a:rPr>
              <a:t>XX</a:t>
            </a:r>
            <a:r>
              <a:rPr lang="zh-CN" altLang="en-US" sz="2000">
                <a:cs typeface="+mn-ea"/>
                <a:sym typeface="+mn-lt"/>
              </a:rPr>
              <a:t>月</a:t>
            </a:r>
            <a:r>
              <a:rPr lang="en-US" altLang="zh-CN" sz="2000">
                <a:cs typeface="+mn-ea"/>
                <a:sym typeface="+mn-lt"/>
              </a:rPr>
              <a:t>XX</a:t>
            </a:r>
            <a:r>
              <a:rPr lang="zh-CN" altLang="en-US" sz="2000">
                <a:cs typeface="+mn-ea"/>
                <a:sym typeface="+mn-lt"/>
              </a:rPr>
              <a:t>日烟台莱阳一精神病人在住院期间脱离医护人员的护理监管，独自跑到医院的</a:t>
            </a:r>
            <a:r>
              <a:rPr lang="en-US" altLang="zh-CN" sz="2000">
                <a:cs typeface="+mn-ea"/>
                <a:sym typeface="+mn-lt"/>
              </a:rPr>
              <a:t>2</a:t>
            </a:r>
            <a:r>
              <a:rPr lang="zh-CN" altLang="en-US" sz="2000">
                <a:cs typeface="+mn-ea"/>
                <a:sym typeface="+mn-lt"/>
              </a:rPr>
              <a:t>号家属楼，并从五楼窗口跳楼身亡。</a:t>
            </a:r>
          </a:p>
        </p:txBody>
      </p:sp>
      <p:sp>
        <p:nvSpPr>
          <p:cNvPr id="2" name="文本框 1">
            <a:extLst>
              <a:ext uri="{FF2B5EF4-FFF2-40B4-BE49-F238E27FC236}">
                <a16:creationId xmlns:a16="http://schemas.microsoft.com/office/drawing/2014/main" xmlns="" id="{EA8FD4F9-D34A-8F47-B07D-E2A24A299FA4}"/>
              </a:ext>
            </a:extLst>
          </p:cNvPr>
          <p:cNvSpPr txBox="1"/>
          <p:nvPr/>
        </p:nvSpPr>
        <p:spPr>
          <a:xfrm>
            <a:off x="1073980" y="2315348"/>
            <a:ext cx="10044041" cy="370152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1600">
                <a:cs typeface="+mn-ea"/>
                <a:sym typeface="+mn-lt"/>
              </a:rPr>
              <a:t>精神病人住院期间自杀法院判处医院疏忽负主责</a:t>
            </a:r>
          </a:p>
          <a:p>
            <a:pPr algn="just">
              <a:lnSpc>
                <a:spcPct val="150000"/>
              </a:lnSpc>
            </a:pPr>
            <a:r>
              <a:rPr lang="zh-CN" altLang="en-US" sz="1400">
                <a:solidFill>
                  <a:schemeClr val="bg2">
                    <a:lumMod val="50000"/>
                  </a:schemeClr>
                </a:solidFill>
                <a:cs typeface="+mn-ea"/>
                <a:sym typeface="+mn-lt"/>
              </a:rPr>
              <a:t>莱阳王女士今年</a:t>
            </a:r>
            <a:r>
              <a:rPr lang="en-US" altLang="zh-CN" sz="1400">
                <a:solidFill>
                  <a:schemeClr val="bg2">
                    <a:lumMod val="50000"/>
                  </a:schemeClr>
                </a:solidFill>
                <a:cs typeface="+mn-ea"/>
                <a:sym typeface="+mn-lt"/>
              </a:rPr>
              <a:t>50</a:t>
            </a:r>
            <a:r>
              <a:rPr lang="zh-CN" altLang="en-US" sz="1400">
                <a:solidFill>
                  <a:schemeClr val="bg2">
                    <a:lumMod val="50000"/>
                  </a:schemeClr>
                </a:solidFill>
                <a:cs typeface="+mn-ea"/>
                <a:sym typeface="+mn-lt"/>
              </a:rPr>
              <a:t>多岁， </a:t>
            </a:r>
            <a:r>
              <a:rPr lang="en-US" altLang="zh-CN" sz="1400">
                <a:solidFill>
                  <a:schemeClr val="bg2">
                    <a:lumMod val="50000"/>
                  </a:schemeClr>
                </a:solidFill>
                <a:cs typeface="+mn-ea"/>
                <a:sym typeface="+mn-lt"/>
              </a:rPr>
              <a:t>20XX</a:t>
            </a:r>
            <a:r>
              <a:rPr lang="zh-CN" altLang="en-US" sz="1400">
                <a:solidFill>
                  <a:schemeClr val="bg2">
                    <a:lumMod val="50000"/>
                  </a:schemeClr>
                </a:solidFill>
                <a:cs typeface="+mn-ea"/>
                <a:sym typeface="+mn-lt"/>
              </a:rPr>
              <a:t>年，王女士家人发现她出现了精神恍惚的症状，医院诊断是“复发性抑郁症”， </a:t>
            </a:r>
            <a:r>
              <a:rPr lang="en-US" altLang="zh-CN" sz="1400">
                <a:solidFill>
                  <a:schemeClr val="bg2">
                    <a:lumMod val="50000"/>
                  </a:schemeClr>
                </a:solidFill>
                <a:cs typeface="+mn-ea"/>
                <a:sym typeface="+mn-lt"/>
              </a:rPr>
              <a:t>20XX</a:t>
            </a:r>
            <a:r>
              <a:rPr lang="zh-CN" altLang="en-US" sz="1400">
                <a:solidFill>
                  <a:schemeClr val="bg2">
                    <a:lumMod val="50000"/>
                  </a:schemeClr>
                </a:solidFill>
                <a:cs typeface="+mn-ea"/>
                <a:sym typeface="+mn-lt"/>
              </a:rPr>
              <a:t>年</a:t>
            </a:r>
            <a:r>
              <a:rPr lang="en-US" altLang="zh-CN" sz="1400">
                <a:solidFill>
                  <a:schemeClr val="bg2">
                    <a:lumMod val="50000"/>
                  </a:schemeClr>
                </a:solidFill>
                <a:cs typeface="+mn-ea"/>
                <a:sym typeface="+mn-lt"/>
              </a:rPr>
              <a:t>XX</a:t>
            </a:r>
            <a:r>
              <a:rPr lang="zh-CN" altLang="en-US" sz="1400">
                <a:solidFill>
                  <a:schemeClr val="bg2">
                    <a:lumMod val="50000"/>
                  </a:schemeClr>
                </a:solidFill>
                <a:cs typeface="+mn-ea"/>
                <a:sym typeface="+mn-lt"/>
              </a:rPr>
              <a:t>月和</a:t>
            </a:r>
            <a:r>
              <a:rPr lang="en-US" altLang="zh-CN" sz="1400">
                <a:solidFill>
                  <a:schemeClr val="bg2">
                    <a:lumMod val="50000"/>
                  </a:schemeClr>
                </a:solidFill>
                <a:cs typeface="+mn-ea"/>
                <a:sym typeface="+mn-lt"/>
              </a:rPr>
              <a:t>20XX</a:t>
            </a:r>
            <a:r>
              <a:rPr lang="zh-CN" altLang="en-US" sz="1400">
                <a:solidFill>
                  <a:schemeClr val="bg2">
                    <a:lumMod val="50000"/>
                  </a:schemeClr>
                </a:solidFill>
                <a:cs typeface="+mn-ea"/>
                <a:sym typeface="+mn-lt"/>
              </a:rPr>
              <a:t>年</a:t>
            </a:r>
            <a:r>
              <a:rPr lang="en-US" altLang="zh-CN" sz="1400">
                <a:solidFill>
                  <a:schemeClr val="bg2">
                    <a:lumMod val="50000"/>
                  </a:schemeClr>
                </a:solidFill>
                <a:cs typeface="+mn-ea"/>
                <a:sym typeface="+mn-lt"/>
              </a:rPr>
              <a:t>XX</a:t>
            </a:r>
            <a:r>
              <a:rPr lang="zh-CN" altLang="en-US" sz="1400">
                <a:solidFill>
                  <a:schemeClr val="bg2">
                    <a:lumMod val="50000"/>
                  </a:schemeClr>
                </a:solidFill>
                <a:cs typeface="+mn-ea"/>
                <a:sym typeface="+mn-lt"/>
              </a:rPr>
              <a:t>月，王女士两次被送进一家精神病医院治疗， </a:t>
            </a:r>
            <a:r>
              <a:rPr lang="en-US" altLang="zh-CN" sz="1400">
                <a:solidFill>
                  <a:schemeClr val="bg2">
                    <a:lumMod val="50000"/>
                  </a:schemeClr>
                </a:solidFill>
                <a:cs typeface="+mn-ea"/>
                <a:sym typeface="+mn-lt"/>
              </a:rPr>
              <a:t>20XX</a:t>
            </a:r>
            <a:r>
              <a:rPr lang="zh-CN" altLang="en-US" sz="1400">
                <a:solidFill>
                  <a:schemeClr val="bg2">
                    <a:lumMod val="50000"/>
                  </a:schemeClr>
                </a:solidFill>
                <a:cs typeface="+mn-ea"/>
                <a:sym typeface="+mn-lt"/>
              </a:rPr>
              <a:t>年</a:t>
            </a:r>
            <a:r>
              <a:rPr lang="en-US" altLang="zh-CN" sz="1400">
                <a:solidFill>
                  <a:schemeClr val="bg2">
                    <a:lumMod val="50000"/>
                  </a:schemeClr>
                </a:solidFill>
                <a:cs typeface="+mn-ea"/>
                <a:sym typeface="+mn-lt"/>
              </a:rPr>
              <a:t>XX</a:t>
            </a:r>
            <a:r>
              <a:rPr lang="zh-CN" altLang="en-US" sz="1400">
                <a:solidFill>
                  <a:schemeClr val="bg2">
                    <a:lumMod val="50000"/>
                  </a:schemeClr>
                </a:solidFill>
                <a:cs typeface="+mn-ea"/>
                <a:sym typeface="+mn-lt"/>
              </a:rPr>
              <a:t>月，王女士因精神病复发第三次住进这家医院，并被安排住在了神经内科病房接受治疗。</a:t>
            </a:r>
            <a:r>
              <a:rPr lang="en-US" altLang="zh-CN" sz="1400">
                <a:solidFill>
                  <a:schemeClr val="bg2">
                    <a:lumMod val="50000"/>
                  </a:schemeClr>
                </a:solidFill>
                <a:cs typeface="+mn-ea"/>
                <a:sym typeface="+mn-lt"/>
              </a:rPr>
              <a:t>20XX</a:t>
            </a:r>
            <a:r>
              <a:rPr lang="zh-CN" altLang="en-US" sz="1400">
                <a:solidFill>
                  <a:schemeClr val="bg2">
                    <a:lumMod val="50000"/>
                  </a:schemeClr>
                </a:solidFill>
                <a:cs typeface="+mn-ea"/>
                <a:sym typeface="+mn-lt"/>
              </a:rPr>
              <a:t>年</a:t>
            </a:r>
            <a:r>
              <a:rPr lang="en-US" altLang="zh-CN" sz="1400">
                <a:solidFill>
                  <a:schemeClr val="bg2">
                    <a:lumMod val="50000"/>
                  </a:schemeClr>
                </a:solidFill>
                <a:cs typeface="+mn-ea"/>
                <a:sym typeface="+mn-lt"/>
              </a:rPr>
              <a:t>XX</a:t>
            </a:r>
            <a:r>
              <a:rPr lang="zh-CN" altLang="en-US" sz="1400">
                <a:solidFill>
                  <a:schemeClr val="bg2">
                    <a:lumMod val="50000"/>
                  </a:schemeClr>
                </a:solidFill>
                <a:cs typeface="+mn-ea"/>
                <a:sym typeface="+mn-lt"/>
              </a:rPr>
              <a:t>月</a:t>
            </a:r>
            <a:r>
              <a:rPr lang="en-US" altLang="zh-CN" sz="1400">
                <a:solidFill>
                  <a:schemeClr val="bg2">
                    <a:lumMod val="50000"/>
                  </a:schemeClr>
                </a:solidFill>
                <a:cs typeface="+mn-ea"/>
                <a:sym typeface="+mn-lt"/>
              </a:rPr>
              <a:t>XX</a:t>
            </a:r>
            <a:r>
              <a:rPr lang="zh-CN" altLang="en-US" sz="1400">
                <a:solidFill>
                  <a:schemeClr val="bg2">
                    <a:lumMod val="50000"/>
                  </a:schemeClr>
                </a:solidFill>
                <a:cs typeface="+mn-ea"/>
                <a:sym typeface="+mn-lt"/>
              </a:rPr>
              <a:t>日，王女士在住院期间脱离医护人员的护理监管，独自跑到医院的</a:t>
            </a:r>
            <a:r>
              <a:rPr lang="en-US" altLang="zh-CN" sz="1400">
                <a:solidFill>
                  <a:schemeClr val="bg2">
                    <a:lumMod val="50000"/>
                  </a:schemeClr>
                </a:solidFill>
                <a:cs typeface="+mn-ea"/>
                <a:sym typeface="+mn-lt"/>
              </a:rPr>
              <a:t>2</a:t>
            </a:r>
            <a:r>
              <a:rPr lang="zh-CN" altLang="en-US" sz="1400">
                <a:solidFill>
                  <a:schemeClr val="bg2">
                    <a:lumMod val="50000"/>
                  </a:schemeClr>
                </a:solidFill>
                <a:cs typeface="+mn-ea"/>
                <a:sym typeface="+mn-lt"/>
              </a:rPr>
              <a:t>号家属楼，并从五楼窗口跳楼身亡。王女士的家属认为，王女士的跳楼自杀是医院没有对她采取必要护理措施导致的。王女士家属找到医院要求赔偿，但遭到了医院的拒绝，于是，王女士家属把这家精神病医院告上法庭，要求赔偿损失</a:t>
            </a:r>
            <a:r>
              <a:rPr lang="en-US" altLang="zh-CN" sz="1400">
                <a:solidFill>
                  <a:schemeClr val="bg2">
                    <a:lumMod val="50000"/>
                  </a:schemeClr>
                </a:solidFill>
                <a:cs typeface="+mn-ea"/>
                <a:sym typeface="+mn-lt"/>
              </a:rPr>
              <a:t>267947. 5</a:t>
            </a:r>
            <a:r>
              <a:rPr lang="zh-CN" altLang="en-US" sz="1400">
                <a:solidFill>
                  <a:schemeClr val="bg2">
                    <a:lumMod val="50000"/>
                  </a:schemeClr>
                </a:solidFill>
                <a:cs typeface="+mn-ea"/>
                <a:sym typeface="+mn-lt"/>
              </a:rPr>
              <a:t>元。</a:t>
            </a:r>
          </a:p>
          <a:p>
            <a:pPr algn="just">
              <a:lnSpc>
                <a:spcPct val="150000"/>
              </a:lnSpc>
            </a:pPr>
            <a:r>
              <a:rPr lang="zh-CN" altLang="en-US" sz="1400">
                <a:solidFill>
                  <a:schemeClr val="bg2">
                    <a:lumMod val="50000"/>
                  </a:schemeClr>
                </a:solidFill>
                <a:cs typeface="+mn-ea"/>
                <a:sym typeface="+mn-lt"/>
              </a:rPr>
              <a:t>庭审中，被告医院辩称，王女士的病具有复发性，院方难以防范。而且，王女士入住的神经内科病房是开放式管理，附有家属陪护，因此，病人的自杀与医院行为没有因果关系。依照医院的申请，法院委托鉴定机构对此作出了司法鉴定，医院安排王女士入住开放式病房存在过错，而且病人住院期间的护理义务属于医院一方。因此，法院判定医院应该对病人的自杀承担主要赔偿责任。病人家属作为陪护人实际履行了医院的监督陪护责任，这间接导致了医院的疏忽，也具有一定过错，法院判定死者家属对此也承担部分责任。</a:t>
            </a:r>
          </a:p>
        </p:txBody>
      </p:sp>
      <p:sp>
        <p:nvSpPr>
          <p:cNvPr id="13" name="稻壳儿春秋广告/盗版必究        原创来源：http://chn.docer.com/works?userid=199329941#!/work_time">
            <a:extLst>
              <a:ext uri="{FF2B5EF4-FFF2-40B4-BE49-F238E27FC236}">
                <a16:creationId xmlns:a16="http://schemas.microsoft.com/office/drawing/2014/main" xmlns="" id="{A734FA4E-FBDA-4943-A79E-C3219E6C306A}"/>
              </a:ext>
            </a:extLst>
          </p:cNvPr>
          <p:cNvSpPr txBox="1"/>
          <p:nvPr/>
        </p:nvSpPr>
        <p:spPr>
          <a:xfrm>
            <a:off x="5007221" y="325111"/>
            <a:ext cx="217755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2400" b="1">
                <a:solidFill>
                  <a:srgbClr val="3E8D66"/>
                </a:solidFill>
                <a:cs typeface="+mn-ea"/>
                <a:sym typeface="+mn-lt"/>
              </a:rPr>
              <a:t>血淋淋的教训</a:t>
            </a:r>
          </a:p>
        </p:txBody>
      </p:sp>
    </p:spTree>
    <p:extLst>
      <p:ext uri="{BB962C8B-B14F-4D97-AF65-F5344CB8AC3E}">
        <p14:creationId xmlns:p14="http://schemas.microsoft.com/office/powerpoint/2010/main" val="4155980597"/>
      </p:ext>
    </p:extLst>
  </p:cSld>
  <p:clrMapOvr>
    <a:masterClrMapping/>
  </p:clrMapOvr>
  <p:transition spd="slow" advTm="0">
    <p:wip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稻壳儿春秋广告/盗版必究        原创来源：http://chn.docer.com/works?userid=199329941#!/work_time"/>
          <p:cNvSpPr txBox="1"/>
          <p:nvPr/>
        </p:nvSpPr>
        <p:spPr>
          <a:xfrm>
            <a:off x="2558447" y="1120892"/>
            <a:ext cx="7075106"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altLang="zh-CN" sz="2000">
                <a:cs typeface="+mn-ea"/>
                <a:sym typeface="+mn-lt"/>
              </a:rPr>
              <a:t>20XX</a:t>
            </a:r>
            <a:r>
              <a:rPr lang="zh-CN" altLang="en-US" sz="2000">
                <a:cs typeface="+mn-ea"/>
                <a:sym typeface="+mn-lt"/>
              </a:rPr>
              <a:t>年</a:t>
            </a:r>
            <a:r>
              <a:rPr lang="en-US" altLang="zh-CN" sz="2000">
                <a:cs typeface="+mn-ea"/>
                <a:sym typeface="+mn-lt"/>
              </a:rPr>
              <a:t>XX</a:t>
            </a:r>
            <a:r>
              <a:rPr lang="zh-CN" altLang="en-US" sz="2000">
                <a:cs typeface="+mn-ea"/>
                <a:sym typeface="+mn-lt"/>
              </a:rPr>
              <a:t>月</a:t>
            </a:r>
            <a:r>
              <a:rPr lang="en-US" altLang="zh-CN" sz="2000">
                <a:cs typeface="+mn-ea"/>
                <a:sym typeface="+mn-lt"/>
              </a:rPr>
              <a:t>XX</a:t>
            </a:r>
            <a:r>
              <a:rPr lang="zh-CN" altLang="en-US" sz="2000">
                <a:cs typeface="+mn-ea"/>
                <a:sym typeface="+mn-lt"/>
              </a:rPr>
              <a:t>日云南省精神病医院一名酒依赖患者在出院前一天，中午午休时间在卫生间用鞋带上吊身亡，家属索赔</a:t>
            </a:r>
            <a:r>
              <a:rPr lang="en-US" altLang="zh-CN" sz="2000">
                <a:cs typeface="+mn-ea"/>
                <a:sym typeface="+mn-lt"/>
              </a:rPr>
              <a:t>43</a:t>
            </a:r>
            <a:r>
              <a:rPr lang="zh-CN" altLang="en-US" sz="2000">
                <a:cs typeface="+mn-ea"/>
                <a:sym typeface="+mn-lt"/>
              </a:rPr>
              <a:t>万。</a:t>
            </a:r>
          </a:p>
        </p:txBody>
      </p:sp>
      <p:sp>
        <p:nvSpPr>
          <p:cNvPr id="2" name="文本框 1">
            <a:extLst>
              <a:ext uri="{FF2B5EF4-FFF2-40B4-BE49-F238E27FC236}">
                <a16:creationId xmlns:a16="http://schemas.microsoft.com/office/drawing/2014/main" xmlns="" id="{EA8FD4F9-D34A-8F47-B07D-E2A24A299FA4}"/>
              </a:ext>
            </a:extLst>
          </p:cNvPr>
          <p:cNvSpPr txBox="1"/>
          <p:nvPr/>
        </p:nvSpPr>
        <p:spPr>
          <a:xfrm>
            <a:off x="651190" y="1643286"/>
            <a:ext cx="10905159" cy="47118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1600">
                <a:cs typeface="+mn-ea"/>
                <a:sym typeface="+mn-lt"/>
              </a:rPr>
              <a:t>妻子：丈夫见酒就想喝</a:t>
            </a:r>
          </a:p>
          <a:p>
            <a:pPr algn="just">
              <a:lnSpc>
                <a:spcPct val="150000"/>
              </a:lnSpc>
            </a:pPr>
            <a:r>
              <a:rPr lang="zh-CN" altLang="en-US" sz="1400">
                <a:solidFill>
                  <a:schemeClr val="bg2">
                    <a:lumMod val="50000"/>
                  </a:schemeClr>
                </a:solidFill>
                <a:cs typeface="+mn-ea"/>
                <a:sym typeface="+mn-lt"/>
              </a:rPr>
              <a:t>死者普先生的妻子杨女士说，她丈夫是易门县某政府部门的一位工作人员，只要一见酒就要喝，一喝酒就会骂人，根本控制不住自己。他的领导建议去云南省精神病医院治疗，说那里有个酒依赖的治疗部门。于是，丈夫前两次都去了这家医院戒酒，这次已经是第三次来到云南省精神病医院进行酒依赖的治疗了。治疗效果也不差，而且没有发生什么事。</a:t>
            </a:r>
            <a:r>
              <a:rPr lang="en-US" altLang="zh-CN" sz="1400">
                <a:solidFill>
                  <a:schemeClr val="bg2">
                    <a:lumMod val="50000"/>
                  </a:schemeClr>
                </a:solidFill>
                <a:cs typeface="+mn-ea"/>
                <a:sym typeface="+mn-lt"/>
              </a:rPr>
              <a:t>XX</a:t>
            </a:r>
            <a:r>
              <a:rPr lang="zh-CN" altLang="en-US" sz="1400">
                <a:solidFill>
                  <a:schemeClr val="bg2">
                    <a:lumMod val="50000"/>
                  </a:schemeClr>
                </a:solidFill>
                <a:cs typeface="+mn-ea"/>
                <a:sym typeface="+mn-lt"/>
              </a:rPr>
              <a:t>月</a:t>
            </a:r>
            <a:r>
              <a:rPr lang="en-US" altLang="zh-CN" sz="1400">
                <a:solidFill>
                  <a:schemeClr val="bg2">
                    <a:lumMod val="50000"/>
                  </a:schemeClr>
                </a:solidFill>
                <a:cs typeface="+mn-ea"/>
                <a:sym typeface="+mn-lt"/>
              </a:rPr>
              <a:t>XX</a:t>
            </a:r>
            <a:r>
              <a:rPr lang="zh-CN" altLang="en-US" sz="1400">
                <a:solidFill>
                  <a:schemeClr val="bg2">
                    <a:lumMod val="50000"/>
                  </a:schemeClr>
                </a:solidFill>
                <a:cs typeface="+mn-ea"/>
                <a:sym typeface="+mn-lt"/>
              </a:rPr>
              <a:t>日，杨女士陪着丈夫来到了这家医院治疗，</a:t>
            </a:r>
            <a:r>
              <a:rPr lang="en-US" altLang="zh-CN" sz="1400">
                <a:solidFill>
                  <a:schemeClr val="bg2">
                    <a:lumMod val="50000"/>
                  </a:schemeClr>
                </a:solidFill>
                <a:cs typeface="+mn-ea"/>
                <a:sym typeface="+mn-lt"/>
              </a:rPr>
              <a:t>XX</a:t>
            </a:r>
            <a:r>
              <a:rPr lang="zh-CN" altLang="en-US" sz="1400">
                <a:solidFill>
                  <a:schemeClr val="bg2">
                    <a:lumMod val="50000"/>
                  </a:schemeClr>
                </a:solidFill>
                <a:cs typeface="+mn-ea"/>
                <a:sym typeface="+mn-lt"/>
              </a:rPr>
              <a:t>月</a:t>
            </a:r>
            <a:r>
              <a:rPr lang="en-US" altLang="zh-CN" sz="1400">
                <a:solidFill>
                  <a:schemeClr val="bg2">
                    <a:lumMod val="50000"/>
                  </a:schemeClr>
                </a:solidFill>
                <a:cs typeface="+mn-ea"/>
                <a:sym typeface="+mn-lt"/>
              </a:rPr>
              <a:t>XX</a:t>
            </a:r>
            <a:r>
              <a:rPr lang="zh-CN" altLang="en-US" sz="1400">
                <a:solidFill>
                  <a:schemeClr val="bg2">
                    <a:lumMod val="50000"/>
                  </a:schemeClr>
                </a:solidFill>
                <a:cs typeface="+mn-ea"/>
                <a:sym typeface="+mn-lt"/>
              </a:rPr>
              <a:t>日就要出院了，丈夫却于头一天死了。杨女士说： </a:t>
            </a:r>
            <a:r>
              <a:rPr lang="en-US" altLang="zh-CN" sz="1400">
                <a:solidFill>
                  <a:schemeClr val="bg2">
                    <a:lumMod val="50000"/>
                  </a:schemeClr>
                </a:solidFill>
                <a:cs typeface="+mn-ea"/>
                <a:sym typeface="+mn-lt"/>
              </a:rPr>
              <a:t>"</a:t>
            </a:r>
            <a:r>
              <a:rPr lang="zh-CN" altLang="en-US" sz="1400">
                <a:solidFill>
                  <a:schemeClr val="bg2">
                    <a:lumMod val="50000"/>
                  </a:schemeClr>
                </a:solidFill>
                <a:cs typeface="+mn-ea"/>
                <a:sym typeface="+mn-lt"/>
              </a:rPr>
              <a:t>我们谁也没有想到会发生这样的事，快出院的前一天，人死了。</a:t>
            </a:r>
            <a:endParaRPr lang="en-US" altLang="zh-CN" sz="1400">
              <a:solidFill>
                <a:schemeClr val="bg2">
                  <a:lumMod val="50000"/>
                </a:schemeClr>
              </a:solidFill>
              <a:cs typeface="+mn-ea"/>
              <a:sym typeface="+mn-lt"/>
            </a:endParaRPr>
          </a:p>
          <a:p>
            <a:pPr algn="just">
              <a:lnSpc>
                <a:spcPct val="150000"/>
              </a:lnSpc>
            </a:pPr>
            <a:r>
              <a:rPr lang="zh-CN" altLang="en-US" sz="1600">
                <a:cs typeface="+mn-ea"/>
                <a:sym typeface="+mn-lt"/>
              </a:rPr>
              <a:t>噩耗：接到丈夫死亡电话</a:t>
            </a:r>
          </a:p>
          <a:p>
            <a:pPr algn="just">
              <a:lnSpc>
                <a:spcPct val="150000"/>
              </a:lnSpc>
            </a:pPr>
            <a:r>
              <a:rPr lang="zh-CN" altLang="en-US" sz="1400">
                <a:solidFill>
                  <a:schemeClr val="bg2">
                    <a:lumMod val="50000"/>
                  </a:schemeClr>
                </a:solidFill>
                <a:cs typeface="+mn-ea"/>
                <a:sym typeface="+mn-lt"/>
              </a:rPr>
              <a:t>杨女士哭着说， </a:t>
            </a:r>
            <a:r>
              <a:rPr lang="en-US" altLang="zh-CN" sz="1400">
                <a:solidFill>
                  <a:schemeClr val="bg2">
                    <a:lumMod val="50000"/>
                  </a:schemeClr>
                </a:solidFill>
                <a:cs typeface="+mn-ea"/>
                <a:sym typeface="+mn-lt"/>
              </a:rPr>
              <a:t>XX</a:t>
            </a:r>
            <a:r>
              <a:rPr lang="zh-CN" altLang="en-US" sz="1400">
                <a:solidFill>
                  <a:schemeClr val="bg2">
                    <a:lumMod val="50000"/>
                  </a:schemeClr>
                </a:solidFill>
                <a:cs typeface="+mn-ea"/>
                <a:sym typeface="+mn-lt"/>
              </a:rPr>
              <a:t>月</a:t>
            </a:r>
            <a:r>
              <a:rPr lang="en-US" altLang="zh-CN" sz="1400">
                <a:solidFill>
                  <a:schemeClr val="bg2">
                    <a:lumMod val="50000"/>
                  </a:schemeClr>
                </a:solidFill>
                <a:cs typeface="+mn-ea"/>
                <a:sym typeface="+mn-lt"/>
              </a:rPr>
              <a:t>XX</a:t>
            </a:r>
            <a:r>
              <a:rPr lang="zh-CN" altLang="en-US" sz="1400">
                <a:solidFill>
                  <a:schemeClr val="bg2">
                    <a:lumMod val="50000"/>
                  </a:schemeClr>
                </a:solidFill>
                <a:cs typeface="+mn-ea"/>
                <a:sym typeface="+mn-lt"/>
              </a:rPr>
              <a:t>日晚上，丈夫从医院打电话给她。“他说他可以出院了， </a:t>
            </a:r>
            <a:r>
              <a:rPr lang="en-US" altLang="zh-CN" sz="1400">
                <a:solidFill>
                  <a:schemeClr val="bg2">
                    <a:lumMod val="50000"/>
                  </a:schemeClr>
                </a:solidFill>
                <a:cs typeface="+mn-ea"/>
                <a:sym typeface="+mn-lt"/>
              </a:rPr>
              <a:t>XX</a:t>
            </a:r>
            <a:r>
              <a:rPr lang="zh-CN" altLang="en-US" sz="1400">
                <a:solidFill>
                  <a:schemeClr val="bg2">
                    <a:lumMod val="50000"/>
                  </a:schemeClr>
                </a:solidFill>
                <a:cs typeface="+mn-ea"/>
                <a:sym typeface="+mn-lt"/>
              </a:rPr>
              <a:t>日来接他。”次日早上，她到丈夫的单位办理了医保手续，准备到医院办出院手续。然而， </a:t>
            </a:r>
            <a:r>
              <a:rPr lang="en-US" altLang="zh-CN" sz="1400">
                <a:solidFill>
                  <a:schemeClr val="bg2">
                    <a:lumMod val="50000"/>
                  </a:schemeClr>
                </a:solidFill>
                <a:cs typeface="+mn-ea"/>
                <a:sym typeface="+mn-lt"/>
              </a:rPr>
              <a:t>"</a:t>
            </a:r>
            <a:r>
              <a:rPr lang="zh-CN" altLang="en-US" sz="1400">
                <a:solidFill>
                  <a:schemeClr val="bg2">
                    <a:lumMod val="50000"/>
                  </a:schemeClr>
                </a:solidFill>
                <a:cs typeface="+mn-ea"/>
                <a:sym typeface="+mn-lt"/>
              </a:rPr>
              <a:t>中午的时候，我接到医生的电话，说我爱人在医院的卫生间滑倒了，正在抢救，过了一会儿，又告诉我说，人死了。听说丈夫死了，杨女士很焦急，她和亲人当天晚上</a:t>
            </a:r>
            <a:r>
              <a:rPr lang="en-US" altLang="zh-CN" sz="1400">
                <a:solidFill>
                  <a:schemeClr val="bg2">
                    <a:lumMod val="50000"/>
                  </a:schemeClr>
                </a:solidFill>
                <a:cs typeface="+mn-ea"/>
                <a:sym typeface="+mn-lt"/>
              </a:rPr>
              <a:t>9</a:t>
            </a:r>
            <a:r>
              <a:rPr lang="zh-CN" altLang="en-US" sz="1400">
                <a:solidFill>
                  <a:schemeClr val="bg2">
                    <a:lumMod val="50000"/>
                  </a:schemeClr>
                </a:solidFill>
                <a:cs typeface="+mn-ea"/>
                <a:sym typeface="+mn-lt"/>
              </a:rPr>
              <a:t>点赶到了医院。“我们见到了他，他躺在床上，脖子上有一道非常明显的红黑色痕迹，很明显是被勒的，怎么说是他在卫生间滑倒的呢？</a:t>
            </a:r>
            <a:r>
              <a:rPr lang="en-US" altLang="zh-CN" sz="1400">
                <a:solidFill>
                  <a:schemeClr val="bg2">
                    <a:lumMod val="50000"/>
                  </a:schemeClr>
                </a:solidFill>
                <a:cs typeface="+mn-ea"/>
                <a:sym typeface="+mn-lt"/>
              </a:rPr>
              <a:t>"</a:t>
            </a:r>
            <a:r>
              <a:rPr lang="zh-CN" altLang="en-US" sz="1400">
                <a:solidFill>
                  <a:schemeClr val="bg2">
                    <a:lumMod val="50000"/>
                  </a:schemeClr>
                </a:solidFill>
                <a:cs typeface="+mn-ea"/>
                <a:sym typeface="+mn-lt"/>
              </a:rPr>
              <a:t>杨女士和家人随后询问院方， </a:t>
            </a:r>
            <a:r>
              <a:rPr lang="en-US" altLang="zh-CN" sz="1400">
                <a:solidFill>
                  <a:schemeClr val="bg2">
                    <a:lumMod val="50000"/>
                  </a:schemeClr>
                </a:solidFill>
                <a:cs typeface="+mn-ea"/>
                <a:sym typeface="+mn-lt"/>
              </a:rPr>
              <a:t>"</a:t>
            </a:r>
            <a:r>
              <a:rPr lang="zh-CN" altLang="en-US" sz="1400">
                <a:solidFill>
                  <a:schemeClr val="bg2">
                    <a:lumMod val="50000"/>
                  </a:schemeClr>
                </a:solidFill>
                <a:cs typeface="+mn-ea"/>
                <a:sym typeface="+mn-lt"/>
              </a:rPr>
              <a:t>他们说我听错了，他是用鞋带上吊自杀死的。杨女士说： </a:t>
            </a:r>
            <a:r>
              <a:rPr lang="en-US" altLang="zh-CN" sz="1400">
                <a:solidFill>
                  <a:schemeClr val="bg2">
                    <a:lumMod val="50000"/>
                  </a:schemeClr>
                </a:solidFill>
                <a:cs typeface="+mn-ea"/>
                <a:sym typeface="+mn-lt"/>
              </a:rPr>
              <a:t>"</a:t>
            </a:r>
            <a:r>
              <a:rPr lang="zh-CN" altLang="en-US" sz="1400">
                <a:solidFill>
                  <a:schemeClr val="bg2">
                    <a:lumMod val="50000"/>
                  </a:schemeClr>
                </a:solidFill>
                <a:cs typeface="+mn-ea"/>
                <a:sym typeface="+mn-lt"/>
              </a:rPr>
              <a:t>自己无论如何也想不通，去医院时好端端的一个人，不到</a:t>
            </a:r>
            <a:r>
              <a:rPr lang="en-US" altLang="zh-CN" sz="1400">
                <a:solidFill>
                  <a:schemeClr val="bg2">
                    <a:lumMod val="50000"/>
                  </a:schemeClr>
                </a:solidFill>
                <a:cs typeface="+mn-ea"/>
                <a:sym typeface="+mn-lt"/>
              </a:rPr>
              <a:t>3</a:t>
            </a:r>
            <a:r>
              <a:rPr lang="zh-CN" altLang="en-US" sz="1400">
                <a:solidFill>
                  <a:schemeClr val="bg2">
                    <a:lumMod val="50000"/>
                  </a:schemeClr>
                </a:solidFill>
                <a:cs typeface="+mn-ea"/>
                <a:sym typeface="+mn-lt"/>
              </a:rPr>
              <a:t>个月却和自己阴阳相隔。我们觉得疑点重重，就算是自杀，精神病院不同于别的普通医院，全部是封闭式的，他们是怎么监控和看护的？我丈夫的死他们负有不可推卸的全部责任！昨日，杨女士一家与院方进行了协商，他们提出了</a:t>
            </a:r>
            <a:r>
              <a:rPr lang="en-US" altLang="zh-CN" sz="1400">
                <a:solidFill>
                  <a:schemeClr val="bg2">
                    <a:lumMod val="50000"/>
                  </a:schemeClr>
                </a:solidFill>
                <a:cs typeface="+mn-ea"/>
                <a:sym typeface="+mn-lt"/>
              </a:rPr>
              <a:t>43</a:t>
            </a:r>
            <a:r>
              <a:rPr lang="zh-CN" altLang="en-US" sz="1400">
                <a:solidFill>
                  <a:schemeClr val="bg2">
                    <a:lumMod val="50000"/>
                  </a:schemeClr>
                </a:solidFill>
                <a:cs typeface="+mn-ea"/>
                <a:sym typeface="+mn-lt"/>
              </a:rPr>
              <a:t>万元的赔偿，院方给出了</a:t>
            </a:r>
            <a:r>
              <a:rPr lang="en-US" altLang="zh-CN" sz="1400">
                <a:solidFill>
                  <a:schemeClr val="bg2">
                    <a:lumMod val="50000"/>
                  </a:schemeClr>
                </a:solidFill>
                <a:cs typeface="+mn-ea"/>
                <a:sym typeface="+mn-lt"/>
              </a:rPr>
              <a:t>5</a:t>
            </a:r>
            <a:r>
              <a:rPr lang="zh-CN" altLang="en-US" sz="1400">
                <a:solidFill>
                  <a:schemeClr val="bg2">
                    <a:lumMod val="50000"/>
                  </a:schemeClr>
                </a:solidFill>
                <a:cs typeface="+mn-ea"/>
                <a:sym typeface="+mn-lt"/>
              </a:rPr>
              <a:t>万的赔偿，双方没有达成协议。</a:t>
            </a:r>
          </a:p>
          <a:p>
            <a:pPr algn="just">
              <a:lnSpc>
                <a:spcPct val="150000"/>
              </a:lnSpc>
            </a:pPr>
            <a:r>
              <a:rPr lang="zh-CN" altLang="en-US" sz="1600">
                <a:cs typeface="+mn-ea"/>
                <a:sym typeface="+mn-lt"/>
              </a:rPr>
              <a:t>医院：初步确定系上吊自杀</a:t>
            </a:r>
          </a:p>
        </p:txBody>
      </p:sp>
      <p:sp>
        <p:nvSpPr>
          <p:cNvPr id="13" name="稻壳儿春秋广告/盗版必究        原创来源：http://chn.docer.com/works?userid=199329941#!/work_time">
            <a:extLst>
              <a:ext uri="{FF2B5EF4-FFF2-40B4-BE49-F238E27FC236}">
                <a16:creationId xmlns:a16="http://schemas.microsoft.com/office/drawing/2014/main" xmlns="" id="{55E6D6BF-2922-B944-B234-840FB4690398}"/>
              </a:ext>
            </a:extLst>
          </p:cNvPr>
          <p:cNvSpPr txBox="1"/>
          <p:nvPr/>
        </p:nvSpPr>
        <p:spPr>
          <a:xfrm>
            <a:off x="5007221" y="325111"/>
            <a:ext cx="217755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2400" b="1">
                <a:solidFill>
                  <a:srgbClr val="3E8D66"/>
                </a:solidFill>
                <a:cs typeface="+mn-ea"/>
                <a:sym typeface="+mn-lt"/>
              </a:rPr>
              <a:t>血淋淋的教训</a:t>
            </a:r>
          </a:p>
        </p:txBody>
      </p:sp>
    </p:spTree>
    <p:extLst>
      <p:ext uri="{BB962C8B-B14F-4D97-AF65-F5344CB8AC3E}">
        <p14:creationId xmlns:p14="http://schemas.microsoft.com/office/powerpoint/2010/main" val="3988196741"/>
      </p:ext>
    </p:extLst>
  </p:cSld>
  <p:clrMapOvr>
    <a:masterClrMapping/>
  </p:clrMapOvr>
  <p:transition spd="slow" advTm="0">
    <p:wip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稻壳儿春秋广告/盗版必究        原创来源：http://chn.docer.com/works?userid=199329941#!/work_time"/>
          <p:cNvSpPr txBox="1"/>
          <p:nvPr/>
        </p:nvSpPr>
        <p:spPr>
          <a:xfrm>
            <a:off x="3267075" y="1286025"/>
            <a:ext cx="5657851"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000">
                <a:cs typeface="+mn-ea"/>
                <a:sym typeface="+mn-lt"/>
              </a:rPr>
              <a:t>我国抑郁症患者超过三千万病人自杀率高达</a:t>
            </a:r>
            <a:r>
              <a:rPr lang="en-US" altLang="zh-CN" sz="2000">
                <a:cs typeface="+mn-ea"/>
                <a:sym typeface="+mn-lt"/>
              </a:rPr>
              <a:t>15%</a:t>
            </a:r>
          </a:p>
        </p:txBody>
      </p:sp>
      <p:sp>
        <p:nvSpPr>
          <p:cNvPr id="2" name="文本框 1">
            <a:extLst>
              <a:ext uri="{FF2B5EF4-FFF2-40B4-BE49-F238E27FC236}">
                <a16:creationId xmlns:a16="http://schemas.microsoft.com/office/drawing/2014/main" xmlns="" id="{EA8FD4F9-D34A-8F47-B07D-E2A24A299FA4}"/>
              </a:ext>
            </a:extLst>
          </p:cNvPr>
          <p:cNvSpPr txBox="1"/>
          <p:nvPr/>
        </p:nvSpPr>
        <p:spPr>
          <a:xfrm>
            <a:off x="796008" y="1826214"/>
            <a:ext cx="10615524" cy="434785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1600">
                <a:cs typeface="+mn-ea"/>
                <a:sym typeface="+mn-lt"/>
              </a:rPr>
              <a:t>我国抑郁症患者逾</a:t>
            </a:r>
            <a:r>
              <a:rPr lang="en-US" altLang="zh-CN" sz="1600">
                <a:cs typeface="+mn-ea"/>
                <a:sym typeface="+mn-lt"/>
              </a:rPr>
              <a:t>3</a:t>
            </a:r>
            <a:r>
              <a:rPr lang="zh-CN" altLang="en-US" sz="1600">
                <a:cs typeface="+mn-ea"/>
                <a:sym typeface="+mn-lt"/>
              </a:rPr>
              <a:t>千万九成病人缺乏专业治疗</a:t>
            </a:r>
          </a:p>
          <a:p>
            <a:pPr algn="just">
              <a:lnSpc>
                <a:spcPct val="150000"/>
              </a:lnSpc>
            </a:pPr>
            <a:r>
              <a:rPr lang="zh-CN" altLang="en-US" sz="1400">
                <a:solidFill>
                  <a:schemeClr val="bg2">
                    <a:lumMod val="50000"/>
                  </a:schemeClr>
                </a:solidFill>
                <a:cs typeface="+mn-ea"/>
                <a:sym typeface="+mn-lt"/>
              </a:rPr>
              <a:t>中原网讯“我国抑郁症发病率约为</a:t>
            </a:r>
            <a:r>
              <a:rPr lang="en-US" altLang="zh-CN" sz="1400">
                <a:solidFill>
                  <a:schemeClr val="bg2">
                    <a:lumMod val="50000"/>
                  </a:schemeClr>
                </a:solidFill>
                <a:cs typeface="+mn-ea"/>
                <a:sym typeface="+mn-lt"/>
              </a:rPr>
              <a:t>2%—5%</a:t>
            </a:r>
            <a:r>
              <a:rPr lang="zh-CN" altLang="en-US" sz="1400">
                <a:solidFill>
                  <a:schemeClr val="bg2">
                    <a:lumMod val="50000"/>
                  </a:schemeClr>
                </a:solidFill>
                <a:cs typeface="+mn-ea"/>
                <a:sym typeface="+mn-lt"/>
              </a:rPr>
              <a:t>，由于得不到及时专业的治疗，抑郁症病的复发率高达</a:t>
            </a:r>
            <a:r>
              <a:rPr lang="en-US" altLang="zh-CN" sz="1400">
                <a:solidFill>
                  <a:schemeClr val="bg2">
                    <a:lumMod val="50000"/>
                  </a:schemeClr>
                </a:solidFill>
                <a:cs typeface="+mn-ea"/>
                <a:sym typeface="+mn-lt"/>
              </a:rPr>
              <a:t>85%</a:t>
            </a:r>
            <a:r>
              <a:rPr lang="zh-CN" altLang="en-US" sz="1400">
                <a:solidFill>
                  <a:schemeClr val="bg2">
                    <a:lumMod val="50000"/>
                  </a:schemeClr>
                </a:solidFill>
                <a:cs typeface="+mn-ea"/>
                <a:sym typeface="+mn-lt"/>
              </a:rPr>
              <a:t>，抑郁症病人自杀率高达</a:t>
            </a:r>
            <a:r>
              <a:rPr lang="en-US" altLang="zh-CN" sz="1400">
                <a:solidFill>
                  <a:schemeClr val="bg2">
                    <a:lumMod val="50000"/>
                  </a:schemeClr>
                </a:solidFill>
                <a:cs typeface="+mn-ea"/>
                <a:sym typeface="+mn-lt"/>
              </a:rPr>
              <a:t>15%</a:t>
            </a:r>
            <a:r>
              <a:rPr lang="zh-CN" altLang="en-US" sz="1400">
                <a:solidFill>
                  <a:schemeClr val="bg2">
                    <a:lumMod val="50000"/>
                  </a:schemeClr>
                </a:solidFill>
                <a:cs typeface="+mn-ea"/>
                <a:sym typeface="+mn-lt"/>
              </a:rPr>
              <a:t>！ ”昨日，在郑州参加市八院举行的“精神卫生新进展学术研讨会”的专家们呼吁，抑郁症问题已上升为公共卫生问题，公众必须重视抑郁症的危害，提高对抑郁症的关注度，及时采取有效措施，让更多的抑郁症患者能得到及时专业的治疗。</a:t>
            </a:r>
          </a:p>
          <a:p>
            <a:pPr algn="just">
              <a:lnSpc>
                <a:spcPct val="150000"/>
              </a:lnSpc>
            </a:pPr>
            <a:r>
              <a:rPr lang="zh-CN" altLang="en-US" sz="1600">
                <a:cs typeface="+mn-ea"/>
                <a:sym typeface="+mn-lt"/>
              </a:rPr>
              <a:t>抑郁症患者与日俱增</a:t>
            </a:r>
          </a:p>
          <a:p>
            <a:pPr algn="just">
              <a:lnSpc>
                <a:spcPct val="150000"/>
              </a:lnSpc>
            </a:pPr>
            <a:r>
              <a:rPr lang="zh-CN" altLang="en-US" sz="1400">
                <a:solidFill>
                  <a:schemeClr val="bg2">
                    <a:lumMod val="50000"/>
                  </a:schemeClr>
                </a:solidFill>
                <a:cs typeface="+mn-ea"/>
                <a:sym typeface="+mn-lt"/>
              </a:rPr>
              <a:t>抑郁症是精神科领域的常见疾病，是以情绪低落为主要特征的一类心理疾病，轻型病人外表如常，内心有痛苦体验。稍重的人可表现为情绪低落、愁眉苦脸、唉声叹气、自卑等，有些患者常常伴有神经官能症症状，如：记忆力减退、失眠多梦等症状。重性抑郁症患者会出现悲观厌世、绝望、自责自罪、幻觉妄想、食欲不振、体重锐减并伴有严重的自杀企图。</a:t>
            </a:r>
          </a:p>
          <a:p>
            <a:pPr algn="just">
              <a:lnSpc>
                <a:spcPct val="150000"/>
              </a:lnSpc>
            </a:pPr>
            <a:r>
              <a:rPr lang="zh-CN" altLang="en-US" sz="1400">
                <a:solidFill>
                  <a:schemeClr val="bg2">
                    <a:lumMod val="50000"/>
                  </a:schemeClr>
                </a:solidFill>
                <a:cs typeface="+mn-ea"/>
                <a:sym typeface="+mn-lt"/>
              </a:rPr>
              <a:t>吉中孚提醒，随着现代社会竞争压力的进一步加大，遭受抑郁症困扰的人数与日俱增。据世界卫生组织统计，全球抑郁症的发病率约为</a:t>
            </a:r>
            <a:r>
              <a:rPr lang="en-US" altLang="zh-CN" sz="1400">
                <a:solidFill>
                  <a:schemeClr val="bg2">
                    <a:lumMod val="50000"/>
                  </a:schemeClr>
                </a:solidFill>
                <a:cs typeface="+mn-ea"/>
                <a:sym typeface="+mn-lt"/>
              </a:rPr>
              <a:t>2%—5%</a:t>
            </a:r>
            <a:r>
              <a:rPr lang="zh-CN" altLang="en-US" sz="1400">
                <a:solidFill>
                  <a:schemeClr val="bg2">
                    <a:lumMod val="50000"/>
                  </a:schemeClr>
                </a:solidFill>
                <a:cs typeface="+mn-ea"/>
                <a:sym typeface="+mn-lt"/>
              </a:rPr>
              <a:t>，已成为世界第四大疾病，预计到</a:t>
            </a:r>
            <a:r>
              <a:rPr lang="en-US" altLang="zh-CN" sz="1400">
                <a:solidFill>
                  <a:schemeClr val="bg2">
                    <a:lumMod val="50000"/>
                  </a:schemeClr>
                </a:solidFill>
                <a:cs typeface="+mn-ea"/>
                <a:sym typeface="+mn-lt"/>
              </a:rPr>
              <a:t>2020</a:t>
            </a:r>
            <a:r>
              <a:rPr lang="zh-CN" altLang="en-US" sz="1400">
                <a:solidFill>
                  <a:schemeClr val="bg2">
                    <a:lumMod val="50000"/>
                  </a:schemeClr>
                </a:solidFill>
                <a:cs typeface="+mn-ea"/>
                <a:sym typeface="+mn-lt"/>
              </a:rPr>
              <a:t>年可能成为仅次于心血管疾病的人类第二大疾患。在我国，目前估计有超过</a:t>
            </a:r>
            <a:r>
              <a:rPr lang="en-US" altLang="zh-CN" sz="1400">
                <a:solidFill>
                  <a:schemeClr val="bg2">
                    <a:lumMod val="50000"/>
                  </a:schemeClr>
                </a:solidFill>
                <a:cs typeface="+mn-ea"/>
                <a:sym typeface="+mn-lt"/>
              </a:rPr>
              <a:t>3000</a:t>
            </a:r>
            <a:r>
              <a:rPr lang="zh-CN" altLang="en-US" sz="1400">
                <a:solidFill>
                  <a:schemeClr val="bg2">
                    <a:lumMod val="50000"/>
                  </a:schemeClr>
                </a:solidFill>
                <a:cs typeface="+mn-ea"/>
                <a:sym typeface="+mn-lt"/>
              </a:rPr>
              <a:t>万人患病，由于没有得到及时专业的治疗，有</a:t>
            </a:r>
            <a:r>
              <a:rPr lang="en-US" altLang="zh-CN" sz="1400">
                <a:solidFill>
                  <a:schemeClr val="bg2">
                    <a:lumMod val="50000"/>
                  </a:schemeClr>
                </a:solidFill>
                <a:cs typeface="+mn-ea"/>
                <a:sym typeface="+mn-lt"/>
              </a:rPr>
              <a:t>85%</a:t>
            </a:r>
            <a:r>
              <a:rPr lang="zh-CN" altLang="en-US" sz="1400">
                <a:solidFill>
                  <a:schemeClr val="bg2">
                    <a:lumMod val="50000"/>
                  </a:schemeClr>
                </a:solidFill>
                <a:cs typeface="+mn-ea"/>
                <a:sym typeface="+mn-lt"/>
              </a:rPr>
              <a:t>的抑郁症患者病情会复发，有</a:t>
            </a:r>
            <a:r>
              <a:rPr lang="en-US" altLang="zh-CN" sz="1400">
                <a:solidFill>
                  <a:schemeClr val="bg2">
                    <a:lumMod val="50000"/>
                  </a:schemeClr>
                </a:solidFill>
                <a:cs typeface="+mn-ea"/>
                <a:sym typeface="+mn-lt"/>
              </a:rPr>
              <a:t>10%—15%</a:t>
            </a:r>
            <a:r>
              <a:rPr lang="zh-CN" altLang="en-US" sz="1400">
                <a:solidFill>
                  <a:schemeClr val="bg2">
                    <a:lumMod val="50000"/>
                  </a:schemeClr>
                </a:solidFill>
                <a:cs typeface="+mn-ea"/>
                <a:sym typeface="+mn-lt"/>
              </a:rPr>
              <a:t>的患者最终有可能死于自杀， </a:t>
            </a:r>
            <a:r>
              <a:rPr lang="en-US" altLang="zh-CN" sz="1400">
                <a:solidFill>
                  <a:schemeClr val="bg2">
                    <a:lumMod val="50000"/>
                  </a:schemeClr>
                </a:solidFill>
                <a:cs typeface="+mn-ea"/>
                <a:sym typeface="+mn-lt"/>
              </a:rPr>
              <a:t>50%—70%</a:t>
            </a:r>
            <a:r>
              <a:rPr lang="zh-CN" altLang="en-US" sz="1400">
                <a:solidFill>
                  <a:schemeClr val="bg2">
                    <a:lumMod val="50000"/>
                  </a:schemeClr>
                </a:solidFill>
                <a:cs typeface="+mn-ea"/>
                <a:sym typeface="+mn-lt"/>
              </a:rPr>
              <a:t>的自杀者存在精神问题。吉中孚教授忧虑地说，由于就业、工作、学习压力等因素，近年来抑郁症呈年轻化的趋势， 白领、大学生等患病率也在持续升高。</a:t>
            </a:r>
          </a:p>
        </p:txBody>
      </p:sp>
      <p:sp>
        <p:nvSpPr>
          <p:cNvPr id="13" name="稻壳儿春秋广告/盗版必究        原创来源：http://chn.docer.com/works?userid=199329941#!/work_time">
            <a:extLst>
              <a:ext uri="{FF2B5EF4-FFF2-40B4-BE49-F238E27FC236}">
                <a16:creationId xmlns:a16="http://schemas.microsoft.com/office/drawing/2014/main" xmlns="" id="{70CB5523-7774-6042-9976-F6D9CAA48584}"/>
              </a:ext>
            </a:extLst>
          </p:cNvPr>
          <p:cNvSpPr txBox="1"/>
          <p:nvPr/>
        </p:nvSpPr>
        <p:spPr>
          <a:xfrm>
            <a:off x="5007221" y="325111"/>
            <a:ext cx="217755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2400" b="1">
                <a:solidFill>
                  <a:srgbClr val="3E8D66"/>
                </a:solidFill>
                <a:cs typeface="+mn-ea"/>
                <a:sym typeface="+mn-lt"/>
              </a:rPr>
              <a:t>血淋淋的教训</a:t>
            </a:r>
          </a:p>
        </p:txBody>
      </p:sp>
    </p:spTree>
    <p:extLst>
      <p:ext uri="{BB962C8B-B14F-4D97-AF65-F5344CB8AC3E}">
        <p14:creationId xmlns:p14="http://schemas.microsoft.com/office/powerpoint/2010/main" val="546152466"/>
      </p:ext>
    </p:extLst>
  </p:cSld>
  <p:clrMapOvr>
    <a:masterClrMapping/>
  </p:clrMapOvr>
  <p:transition spd="slow" advTm="0">
    <p:wipe/>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稻壳儿春秋广告/盗版必究        原创来源：http://chn.docer.com/works?userid=199329941#!/work_time"/>
          <p:cNvSpPr txBox="1"/>
          <p:nvPr/>
        </p:nvSpPr>
        <p:spPr>
          <a:xfrm flipH="1">
            <a:off x="3280863" y="1880558"/>
            <a:ext cx="6222497" cy="923330"/>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defRPr/>
            </a:pPr>
            <a:r>
              <a:rPr lang="zh-CN" altLang="en-US">
                <a:solidFill>
                  <a:prstClr val="black">
                    <a:lumMod val="75000"/>
                    <a:lumOff val="25000"/>
                  </a:prstClr>
                </a:solidFill>
                <a:cs typeface="+mn-ea"/>
                <a:sym typeface="+mn-lt"/>
              </a:rPr>
              <a:t>自杀自伤行为是人类有意自我毁灭而采取伤害自身的一种行为，常导致躯体受伤，甚至造成死亡，严重威胁人类健康和社会安全。</a:t>
            </a:r>
          </a:p>
        </p:txBody>
      </p:sp>
      <p:sp>
        <p:nvSpPr>
          <p:cNvPr id="18" name="稻壳儿春秋广告/盗版必究        原创来源：http://chn.docer.com/works?userid=199329941#!/work_time"/>
          <p:cNvSpPr txBox="1"/>
          <p:nvPr/>
        </p:nvSpPr>
        <p:spPr>
          <a:xfrm flipH="1">
            <a:off x="3320215" y="4011097"/>
            <a:ext cx="6222498" cy="923330"/>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defRPr/>
            </a:pPr>
            <a:r>
              <a:rPr lang="zh-CN" altLang="en-US">
                <a:solidFill>
                  <a:prstClr val="black">
                    <a:lumMod val="75000"/>
                    <a:lumOff val="25000"/>
                  </a:prstClr>
                </a:solidFill>
                <a:cs typeface="+mn-ea"/>
                <a:sym typeface="+mn-lt"/>
              </a:rPr>
              <a:t>自杀是一种伤害行为，自杀的原因很多，但大多数病人在自杀前都有一定的表现，护理人员应严密观察病情，防患于未然，一旦发生自杀行为的，应争分夺秒抢救病人的生命。</a:t>
            </a:r>
          </a:p>
        </p:txBody>
      </p:sp>
      <p:grpSp>
        <p:nvGrpSpPr>
          <p:cNvPr id="2" name="组合 1">
            <a:extLst>
              <a:ext uri="{FF2B5EF4-FFF2-40B4-BE49-F238E27FC236}">
                <a16:creationId xmlns:a16="http://schemas.microsoft.com/office/drawing/2014/main" xmlns="" id="{98B370DB-00B3-D541-B43F-3362788A36B1}"/>
              </a:ext>
            </a:extLst>
          </p:cNvPr>
          <p:cNvGrpSpPr/>
          <p:nvPr/>
        </p:nvGrpSpPr>
        <p:grpSpPr>
          <a:xfrm>
            <a:off x="1745429" y="1654192"/>
            <a:ext cx="1215010" cy="1215010"/>
            <a:chOff x="2366390" y="1726409"/>
            <a:chExt cx="1419792" cy="1419792"/>
          </a:xfrm>
        </p:grpSpPr>
        <p:sp>
          <p:nvSpPr>
            <p:cNvPr id="13" name="稻壳儿春秋广告/盗版必究        原创来源：http://chn.docer.com/works?userid=199329941#!/work_time"/>
            <p:cNvSpPr/>
            <p:nvPr/>
          </p:nvSpPr>
          <p:spPr>
            <a:xfrm>
              <a:off x="2366390" y="1726409"/>
              <a:ext cx="1419792" cy="1419792"/>
            </a:xfrm>
            <a:prstGeom prst="diamond">
              <a:avLst/>
            </a:prstGeom>
            <a:solidFill>
              <a:srgbClr val="3E8D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28" name="稻壳儿春秋广告/盗版必究        原创来源：http://chn.docer.com/works?userid=199329941#!/work_time"/>
            <p:cNvSpPr/>
            <p:nvPr/>
          </p:nvSpPr>
          <p:spPr bwMode="auto">
            <a:xfrm>
              <a:off x="2811956" y="2162822"/>
              <a:ext cx="495436" cy="495436"/>
            </a:xfrm>
            <a:custGeom>
              <a:gdLst>
                <a:gd name="T0" fmla="+- 0 10799 113"/>
                <a:gd name="T1" fmla="*/ T0 w 21373"/>
                <a:gd name="T2" fmla="*/ 10800 h 21600"/>
                <a:gd name="T3" fmla="+- 0 10799 113"/>
                <a:gd name="T4" fmla="*/ T3 w 21373"/>
                <a:gd name="T5" fmla="*/ 10800 h 21600"/>
                <a:gd name="T6" fmla="+- 0 10799 113"/>
                <a:gd name="T7" fmla="*/ T6 w 21373"/>
                <a:gd name="T8" fmla="*/ 10800 h 21600"/>
                <a:gd name="T9" fmla="+- 0 10799 113"/>
                <a:gd name="T10" fmla="*/ T9 w 21373"/>
                <a:gd name="T11" fmla="*/ 10800 h 21600"/>
              </a:gdLst>
              <a:cxnLst>
                <a:cxn ang="0">
                  <a:pos x="T1" y="T2"/>
                </a:cxn>
                <a:cxn ang="0">
                  <a:pos x="T4" y="T5"/>
                </a:cxn>
                <a:cxn ang="0">
                  <a:pos x="T7" y="T8"/>
                </a:cxn>
                <a:cxn ang="0">
                  <a:pos x="T10" y="T11"/>
                </a:cxn>
              </a:cxnLst>
              <a:rect l="0" t="0" r="r" b="b"/>
              <a:pathLst>
                <a:path w="21373" h="21600">
                  <a:moveTo>
                    <a:pt x="1336" y="20249"/>
                  </a:moveTo>
                  <a:cubicBezTo>
                    <a:pt x="1428" y="20188"/>
                    <a:pt x="3691" y="18688"/>
                    <a:pt x="7070" y="17950"/>
                  </a:cubicBezTo>
                  <a:lnTo>
                    <a:pt x="8729" y="17587"/>
                  </a:lnTo>
                  <a:cubicBezTo>
                    <a:pt x="9321" y="17980"/>
                    <a:pt x="9972" y="18225"/>
                    <a:pt x="10686" y="18225"/>
                  </a:cubicBezTo>
                  <a:cubicBezTo>
                    <a:pt x="11401" y="18225"/>
                    <a:pt x="12052" y="17980"/>
                    <a:pt x="12644" y="17587"/>
                  </a:cubicBezTo>
                  <a:lnTo>
                    <a:pt x="14303" y="17950"/>
                  </a:lnTo>
                  <a:cubicBezTo>
                    <a:pt x="17656" y="18682"/>
                    <a:pt x="19911" y="20165"/>
                    <a:pt x="20037" y="20249"/>
                  </a:cubicBezTo>
                  <a:cubicBezTo>
                    <a:pt x="20037" y="20249"/>
                    <a:pt x="1336" y="20249"/>
                    <a:pt x="1336" y="20249"/>
                  </a:cubicBezTo>
                  <a:close/>
                  <a:moveTo>
                    <a:pt x="13537" y="15793"/>
                  </a:moveTo>
                  <a:lnTo>
                    <a:pt x="13317" y="16073"/>
                  </a:lnTo>
                  <a:cubicBezTo>
                    <a:pt x="11725" y="17923"/>
                    <a:pt x="9648" y="17923"/>
                    <a:pt x="8056" y="16073"/>
                  </a:cubicBezTo>
                  <a:lnTo>
                    <a:pt x="7836" y="15793"/>
                  </a:lnTo>
                  <a:cubicBezTo>
                    <a:pt x="5977" y="13411"/>
                    <a:pt x="5053" y="10261"/>
                    <a:pt x="5451" y="7255"/>
                  </a:cubicBezTo>
                  <a:cubicBezTo>
                    <a:pt x="5815" y="4367"/>
                    <a:pt x="7453" y="1350"/>
                    <a:pt x="10686" y="1350"/>
                  </a:cubicBezTo>
                  <a:cubicBezTo>
                    <a:pt x="13920" y="1350"/>
                    <a:pt x="15558" y="4367"/>
                    <a:pt x="15922" y="7255"/>
                  </a:cubicBezTo>
                  <a:cubicBezTo>
                    <a:pt x="16318" y="10262"/>
                    <a:pt x="15398" y="13411"/>
                    <a:pt x="13537" y="15793"/>
                  </a:cubicBezTo>
                  <a:moveTo>
                    <a:pt x="20778" y="19126"/>
                  </a:moveTo>
                  <a:cubicBezTo>
                    <a:pt x="20644" y="19037"/>
                    <a:pt x="18209" y="17422"/>
                    <a:pt x="14585" y="16630"/>
                  </a:cubicBezTo>
                  <a:cubicBezTo>
                    <a:pt x="15914" y="14927"/>
                    <a:pt x="16767" y="12639"/>
                    <a:pt x="17130" y="11115"/>
                  </a:cubicBezTo>
                  <a:cubicBezTo>
                    <a:pt x="17633" y="9004"/>
                    <a:pt x="17438" y="4873"/>
                    <a:pt x="15431" y="2299"/>
                  </a:cubicBezTo>
                  <a:cubicBezTo>
                    <a:pt x="14259" y="795"/>
                    <a:pt x="12618" y="0"/>
                    <a:pt x="10686" y="0"/>
                  </a:cubicBezTo>
                  <a:cubicBezTo>
                    <a:pt x="8755" y="0"/>
                    <a:pt x="7114" y="795"/>
                    <a:pt x="5942" y="2299"/>
                  </a:cubicBezTo>
                  <a:cubicBezTo>
                    <a:pt x="3935" y="4873"/>
                    <a:pt x="3740" y="9004"/>
                    <a:pt x="4243" y="11115"/>
                  </a:cubicBezTo>
                  <a:cubicBezTo>
                    <a:pt x="4606" y="12639"/>
                    <a:pt x="5459" y="14927"/>
                    <a:pt x="6788" y="16630"/>
                  </a:cubicBezTo>
                  <a:cubicBezTo>
                    <a:pt x="3164" y="17422"/>
                    <a:pt x="729" y="19037"/>
                    <a:pt x="595" y="19126"/>
                  </a:cubicBezTo>
                  <a:cubicBezTo>
                    <a:pt x="105" y="19457"/>
                    <a:pt x="-113" y="20071"/>
                    <a:pt x="57" y="20640"/>
                  </a:cubicBezTo>
                  <a:cubicBezTo>
                    <a:pt x="228" y="21210"/>
                    <a:pt x="747" y="21599"/>
                    <a:pt x="1336" y="21599"/>
                  </a:cubicBezTo>
                  <a:lnTo>
                    <a:pt x="20037" y="21599"/>
                  </a:lnTo>
                  <a:cubicBezTo>
                    <a:pt x="20626" y="21599"/>
                    <a:pt x="21145" y="21210"/>
                    <a:pt x="21316" y="20640"/>
                  </a:cubicBezTo>
                  <a:cubicBezTo>
                    <a:pt x="21487" y="20071"/>
                    <a:pt x="21268" y="19457"/>
                    <a:pt x="20778" y="19126"/>
                  </a:cubicBezTo>
                </a:path>
              </a:pathLst>
            </a:custGeom>
            <a:solidFill>
              <a:schemeClr val="bg1"/>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8965" rtl="0" eaLnBrk="1" fontAlgn="auto" latinLnBrk="0" hangingPunct="1">
                <a:lnSpc>
                  <a:spcPct val="100000"/>
                </a:lnSpc>
                <a:spcBef>
                  <a:spcPct val="0"/>
                </a:spcBef>
                <a:spcAft>
                  <a:spcPct val="0"/>
                </a:spcAft>
                <a:buClrTx/>
                <a:buSzTx/>
                <a:buFontTx/>
                <a:buNone/>
                <a:defRPr/>
              </a:pPr>
              <a:endParaRPr kumimoji="0" lang="en-US" sz="4000" b="0" i="0" u="none" strike="noStrike" kern="1200" cap="none" spc="0" normalizeH="0" baseline="0" noProof="0">
                <a:ln>
                  <a:noFill/>
                </a:ln>
                <a:solidFill>
                  <a:prstClr val="black">
                    <a:lumMod val="75000"/>
                    <a:lumOff val="25000"/>
                  </a:prstClr>
                </a:solidFill>
                <a:effectLst>
                  <a:outerShdw blurRad="38100" dist="38100" dir="2700000" algn="tl">
                    <a:srgbClr val="000000"/>
                  </a:outerShdw>
                </a:effectLst>
                <a:uLnTx/>
                <a:uFillTx/>
                <a:cs typeface="+mn-ea"/>
                <a:sym typeface="+mn-lt"/>
              </a:endParaRPr>
            </a:p>
          </p:txBody>
        </p:sp>
      </p:grpSp>
      <p:grpSp>
        <p:nvGrpSpPr>
          <p:cNvPr id="3" name="组合 2">
            <a:extLst>
              <a:ext uri="{FF2B5EF4-FFF2-40B4-BE49-F238E27FC236}">
                <a16:creationId xmlns:a16="http://schemas.microsoft.com/office/drawing/2014/main" xmlns="" id="{597DFEE1-AB32-6444-AD66-9B3DF405E510}"/>
              </a:ext>
            </a:extLst>
          </p:cNvPr>
          <p:cNvGrpSpPr/>
          <p:nvPr/>
        </p:nvGrpSpPr>
        <p:grpSpPr>
          <a:xfrm>
            <a:off x="1745429" y="3811656"/>
            <a:ext cx="1215010" cy="1215010"/>
            <a:chOff x="2366390" y="4295939"/>
            <a:chExt cx="1419792" cy="1419792"/>
          </a:xfrm>
        </p:grpSpPr>
        <p:sp>
          <p:nvSpPr>
            <p:cNvPr id="17" name="稻壳儿春秋广告/盗版必究        原创来源：http://chn.docer.com/works?userid=199329941#!/work_time"/>
            <p:cNvSpPr/>
            <p:nvPr/>
          </p:nvSpPr>
          <p:spPr>
            <a:xfrm>
              <a:off x="2366390" y="4295939"/>
              <a:ext cx="1419792" cy="1419792"/>
            </a:xfrm>
            <a:prstGeom prst="diamond">
              <a:avLst/>
            </a:prstGeom>
            <a:solidFill>
              <a:srgbClr val="123C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32" name="稻壳儿春秋广告/盗版必究        原创来源：http://chn.docer.com/works?userid=199329941#!/work_time">
              <a:extLst>
                <a:ext uri="{FF2B5EF4-FFF2-40B4-BE49-F238E27FC236}">
                  <a16:creationId xmlns:a16="http://schemas.microsoft.com/office/drawing/2014/main" xmlns="" id="{1C9D4274-FFF3-F54B-B139-C5B1CF2D69E4}"/>
                </a:ext>
              </a:extLst>
            </p:cNvPr>
            <p:cNvSpPr/>
            <p:nvPr/>
          </p:nvSpPr>
          <p:spPr bwMode="auto">
            <a:xfrm>
              <a:off x="2786804" y="4738934"/>
              <a:ext cx="495436" cy="495436"/>
            </a:xfrm>
            <a:custGeom>
              <a:gdLst>
                <a:gd name="T0" fmla="+- 0 10799 113"/>
                <a:gd name="T1" fmla="*/ T0 w 21373"/>
                <a:gd name="T2" fmla="*/ 10800 h 21600"/>
                <a:gd name="T3" fmla="+- 0 10799 113"/>
                <a:gd name="T4" fmla="*/ T3 w 21373"/>
                <a:gd name="T5" fmla="*/ 10800 h 21600"/>
                <a:gd name="T6" fmla="+- 0 10799 113"/>
                <a:gd name="T7" fmla="*/ T6 w 21373"/>
                <a:gd name="T8" fmla="*/ 10800 h 21600"/>
                <a:gd name="T9" fmla="+- 0 10799 113"/>
                <a:gd name="T10" fmla="*/ T9 w 21373"/>
                <a:gd name="T11" fmla="*/ 10800 h 21600"/>
              </a:gdLst>
              <a:cxnLst>
                <a:cxn ang="0">
                  <a:pos x="T1" y="T2"/>
                </a:cxn>
                <a:cxn ang="0">
                  <a:pos x="T4" y="T5"/>
                </a:cxn>
                <a:cxn ang="0">
                  <a:pos x="T7" y="T8"/>
                </a:cxn>
                <a:cxn ang="0">
                  <a:pos x="T10" y="T11"/>
                </a:cxn>
              </a:cxnLst>
              <a:rect l="0" t="0" r="r" b="b"/>
              <a:pathLst>
                <a:path w="21373" h="21600">
                  <a:moveTo>
                    <a:pt x="1336" y="20249"/>
                  </a:moveTo>
                  <a:cubicBezTo>
                    <a:pt x="1428" y="20188"/>
                    <a:pt x="3691" y="18688"/>
                    <a:pt x="7070" y="17950"/>
                  </a:cubicBezTo>
                  <a:lnTo>
                    <a:pt x="8729" y="17587"/>
                  </a:lnTo>
                  <a:cubicBezTo>
                    <a:pt x="9321" y="17980"/>
                    <a:pt x="9972" y="18225"/>
                    <a:pt x="10686" y="18225"/>
                  </a:cubicBezTo>
                  <a:cubicBezTo>
                    <a:pt x="11401" y="18225"/>
                    <a:pt x="12052" y="17980"/>
                    <a:pt x="12644" y="17587"/>
                  </a:cubicBezTo>
                  <a:lnTo>
                    <a:pt x="14303" y="17950"/>
                  </a:lnTo>
                  <a:cubicBezTo>
                    <a:pt x="17656" y="18682"/>
                    <a:pt x="19911" y="20165"/>
                    <a:pt x="20037" y="20249"/>
                  </a:cubicBezTo>
                  <a:cubicBezTo>
                    <a:pt x="20037" y="20249"/>
                    <a:pt x="1336" y="20249"/>
                    <a:pt x="1336" y="20249"/>
                  </a:cubicBezTo>
                  <a:close/>
                  <a:moveTo>
                    <a:pt x="13537" y="15793"/>
                  </a:moveTo>
                  <a:lnTo>
                    <a:pt x="13317" y="16073"/>
                  </a:lnTo>
                  <a:cubicBezTo>
                    <a:pt x="11725" y="17923"/>
                    <a:pt x="9648" y="17923"/>
                    <a:pt x="8056" y="16073"/>
                  </a:cubicBezTo>
                  <a:lnTo>
                    <a:pt x="7836" y="15793"/>
                  </a:lnTo>
                  <a:cubicBezTo>
                    <a:pt x="5977" y="13411"/>
                    <a:pt x="5053" y="10261"/>
                    <a:pt x="5451" y="7255"/>
                  </a:cubicBezTo>
                  <a:cubicBezTo>
                    <a:pt x="5815" y="4367"/>
                    <a:pt x="7453" y="1350"/>
                    <a:pt x="10686" y="1350"/>
                  </a:cubicBezTo>
                  <a:cubicBezTo>
                    <a:pt x="13920" y="1350"/>
                    <a:pt x="15558" y="4367"/>
                    <a:pt x="15922" y="7255"/>
                  </a:cubicBezTo>
                  <a:cubicBezTo>
                    <a:pt x="16318" y="10262"/>
                    <a:pt x="15398" y="13411"/>
                    <a:pt x="13537" y="15793"/>
                  </a:cubicBezTo>
                  <a:moveTo>
                    <a:pt x="20778" y="19126"/>
                  </a:moveTo>
                  <a:cubicBezTo>
                    <a:pt x="20644" y="19037"/>
                    <a:pt x="18209" y="17422"/>
                    <a:pt x="14585" y="16630"/>
                  </a:cubicBezTo>
                  <a:cubicBezTo>
                    <a:pt x="15914" y="14927"/>
                    <a:pt x="16767" y="12639"/>
                    <a:pt x="17130" y="11115"/>
                  </a:cubicBezTo>
                  <a:cubicBezTo>
                    <a:pt x="17633" y="9004"/>
                    <a:pt x="17438" y="4873"/>
                    <a:pt x="15431" y="2299"/>
                  </a:cubicBezTo>
                  <a:cubicBezTo>
                    <a:pt x="14259" y="795"/>
                    <a:pt x="12618" y="0"/>
                    <a:pt x="10686" y="0"/>
                  </a:cubicBezTo>
                  <a:cubicBezTo>
                    <a:pt x="8755" y="0"/>
                    <a:pt x="7114" y="795"/>
                    <a:pt x="5942" y="2299"/>
                  </a:cubicBezTo>
                  <a:cubicBezTo>
                    <a:pt x="3935" y="4873"/>
                    <a:pt x="3740" y="9004"/>
                    <a:pt x="4243" y="11115"/>
                  </a:cubicBezTo>
                  <a:cubicBezTo>
                    <a:pt x="4606" y="12639"/>
                    <a:pt x="5459" y="14927"/>
                    <a:pt x="6788" y="16630"/>
                  </a:cubicBezTo>
                  <a:cubicBezTo>
                    <a:pt x="3164" y="17422"/>
                    <a:pt x="729" y="19037"/>
                    <a:pt x="595" y="19126"/>
                  </a:cubicBezTo>
                  <a:cubicBezTo>
                    <a:pt x="105" y="19457"/>
                    <a:pt x="-113" y="20071"/>
                    <a:pt x="57" y="20640"/>
                  </a:cubicBezTo>
                  <a:cubicBezTo>
                    <a:pt x="228" y="21210"/>
                    <a:pt x="747" y="21599"/>
                    <a:pt x="1336" y="21599"/>
                  </a:cubicBezTo>
                  <a:lnTo>
                    <a:pt x="20037" y="21599"/>
                  </a:lnTo>
                  <a:cubicBezTo>
                    <a:pt x="20626" y="21599"/>
                    <a:pt x="21145" y="21210"/>
                    <a:pt x="21316" y="20640"/>
                  </a:cubicBezTo>
                  <a:cubicBezTo>
                    <a:pt x="21487" y="20071"/>
                    <a:pt x="21268" y="19457"/>
                    <a:pt x="20778" y="19126"/>
                  </a:cubicBezTo>
                </a:path>
              </a:pathLst>
            </a:custGeom>
            <a:solidFill>
              <a:schemeClr val="bg1"/>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8965" rtl="0" eaLnBrk="1" fontAlgn="auto" latinLnBrk="0" hangingPunct="1">
                <a:lnSpc>
                  <a:spcPct val="100000"/>
                </a:lnSpc>
                <a:spcBef>
                  <a:spcPct val="0"/>
                </a:spcBef>
                <a:spcAft>
                  <a:spcPct val="0"/>
                </a:spcAft>
                <a:buClrTx/>
                <a:buSzTx/>
                <a:buFontTx/>
                <a:buNone/>
                <a:defRPr/>
              </a:pPr>
              <a:endParaRPr kumimoji="0" lang="en-US" sz="4000" b="0" i="0" u="none" strike="noStrike" kern="1200" cap="none" spc="0" normalizeH="0" baseline="0" noProof="0">
                <a:ln>
                  <a:noFill/>
                </a:ln>
                <a:solidFill>
                  <a:prstClr val="black">
                    <a:lumMod val="75000"/>
                    <a:lumOff val="25000"/>
                  </a:prstClr>
                </a:solidFill>
                <a:effectLst>
                  <a:outerShdw blurRad="38100" dist="38100" dir="2700000" algn="tl">
                    <a:srgbClr val="000000"/>
                  </a:outerShdw>
                </a:effectLst>
                <a:uLnTx/>
                <a:uFillTx/>
                <a:cs typeface="+mn-ea"/>
                <a:sym typeface="+mn-lt"/>
              </a:endParaRPr>
            </a:p>
          </p:txBody>
        </p:sp>
      </p:grpSp>
      <p:sp>
        <p:nvSpPr>
          <p:cNvPr id="33" name="稻壳儿春秋广告/盗版必究        原创来源：http://chn.docer.com/works?userid=199329941#!/work_time">
            <a:extLst>
              <a:ext uri="{FF2B5EF4-FFF2-40B4-BE49-F238E27FC236}">
                <a16:creationId xmlns:a16="http://schemas.microsoft.com/office/drawing/2014/main" xmlns="" id="{8E374310-BAC6-0644-8F43-047A6BDA54A0}"/>
              </a:ext>
            </a:extLst>
          </p:cNvPr>
          <p:cNvSpPr txBox="1"/>
          <p:nvPr/>
        </p:nvSpPr>
        <p:spPr>
          <a:xfrm>
            <a:off x="5007221" y="325111"/>
            <a:ext cx="217755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2400" b="1">
                <a:solidFill>
                  <a:srgbClr val="3E8D66"/>
                </a:solidFill>
                <a:cs typeface="+mn-ea"/>
                <a:sym typeface="+mn-lt"/>
              </a:rPr>
              <a:t>自杀概念</a:t>
            </a:r>
          </a:p>
        </p:txBody>
      </p:sp>
    </p:spTree>
    <p:extLst>
      <p:ext uri="{BB962C8B-B14F-4D97-AF65-F5344CB8AC3E}">
        <p14:creationId xmlns:p14="http://schemas.microsoft.com/office/powerpoint/2010/main" val="586355698"/>
      </p:ext>
    </p:extLst>
  </p:cSld>
  <p:clrMapOvr>
    <a:masterClrMapping/>
  </p:clrMapOvr>
  <p:transition spd="slow" advTm="0">
    <p:wip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xmlns="" id="{CD7BD355-F4FD-194B-A8B9-4B470511EB22}"/>
              </a:ext>
            </a:extLst>
          </p:cNvPr>
          <p:cNvGrpSpPr/>
          <p:nvPr/>
        </p:nvGrpSpPr>
        <p:grpSpPr>
          <a:xfrm>
            <a:off x="2883478" y="1846476"/>
            <a:ext cx="968073" cy="968073"/>
            <a:chOff x="6851923" y="3238649"/>
            <a:chExt cx="1419792" cy="1419792"/>
          </a:xfrm>
        </p:grpSpPr>
        <p:sp>
          <p:nvSpPr>
            <p:cNvPr id="20" name="稻壳儿春秋广告/盗版必究        原创来源：http://chn.docer.com/works?userid=199329941#!/work_time"/>
            <p:cNvSpPr/>
            <p:nvPr/>
          </p:nvSpPr>
          <p:spPr>
            <a:xfrm>
              <a:off x="6851923" y="3238649"/>
              <a:ext cx="1419792" cy="1419792"/>
            </a:xfrm>
            <a:prstGeom prst="diamond">
              <a:avLst/>
            </a:prstGeom>
            <a:solidFill>
              <a:srgbClr val="3175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28" name="稻壳儿春秋广告/盗版必究        原创来源：http://chn.docer.com/works?userid=199329941#!/work_time"/>
            <p:cNvSpPr/>
            <p:nvPr/>
          </p:nvSpPr>
          <p:spPr bwMode="auto">
            <a:xfrm>
              <a:off x="7314101" y="3700839"/>
              <a:ext cx="495436" cy="495436"/>
            </a:xfrm>
            <a:custGeom>
              <a:gdLst>
                <a:gd name="T0" fmla="+- 0 10799 113"/>
                <a:gd name="T1" fmla="*/ T0 w 21373"/>
                <a:gd name="T2" fmla="*/ 10800 h 21600"/>
                <a:gd name="T3" fmla="+- 0 10799 113"/>
                <a:gd name="T4" fmla="*/ T3 w 21373"/>
                <a:gd name="T5" fmla="*/ 10800 h 21600"/>
                <a:gd name="T6" fmla="+- 0 10799 113"/>
                <a:gd name="T7" fmla="*/ T6 w 21373"/>
                <a:gd name="T8" fmla="*/ 10800 h 21600"/>
                <a:gd name="T9" fmla="+- 0 10799 113"/>
                <a:gd name="T10" fmla="*/ T9 w 21373"/>
                <a:gd name="T11" fmla="*/ 10800 h 21600"/>
              </a:gdLst>
              <a:cxnLst>
                <a:cxn ang="0">
                  <a:pos x="T1" y="T2"/>
                </a:cxn>
                <a:cxn ang="0">
                  <a:pos x="T4" y="T5"/>
                </a:cxn>
                <a:cxn ang="0">
                  <a:pos x="T7" y="T8"/>
                </a:cxn>
                <a:cxn ang="0">
                  <a:pos x="T10" y="T11"/>
                </a:cxn>
              </a:cxnLst>
              <a:rect l="0" t="0" r="r" b="b"/>
              <a:pathLst>
                <a:path w="21373" h="21600">
                  <a:moveTo>
                    <a:pt x="1336" y="20249"/>
                  </a:moveTo>
                  <a:cubicBezTo>
                    <a:pt x="1428" y="20188"/>
                    <a:pt x="3691" y="18688"/>
                    <a:pt x="7070" y="17950"/>
                  </a:cubicBezTo>
                  <a:lnTo>
                    <a:pt x="8729" y="17587"/>
                  </a:lnTo>
                  <a:cubicBezTo>
                    <a:pt x="9321" y="17980"/>
                    <a:pt x="9972" y="18225"/>
                    <a:pt x="10686" y="18225"/>
                  </a:cubicBezTo>
                  <a:cubicBezTo>
                    <a:pt x="11401" y="18225"/>
                    <a:pt x="12052" y="17980"/>
                    <a:pt x="12644" y="17587"/>
                  </a:cubicBezTo>
                  <a:lnTo>
                    <a:pt x="14303" y="17950"/>
                  </a:lnTo>
                  <a:cubicBezTo>
                    <a:pt x="17656" y="18682"/>
                    <a:pt x="19911" y="20165"/>
                    <a:pt x="20037" y="20249"/>
                  </a:cubicBezTo>
                  <a:cubicBezTo>
                    <a:pt x="20037" y="20249"/>
                    <a:pt x="1336" y="20249"/>
                    <a:pt x="1336" y="20249"/>
                  </a:cubicBezTo>
                  <a:close/>
                  <a:moveTo>
                    <a:pt x="13537" y="15793"/>
                  </a:moveTo>
                  <a:lnTo>
                    <a:pt x="13317" y="16073"/>
                  </a:lnTo>
                  <a:cubicBezTo>
                    <a:pt x="11725" y="17923"/>
                    <a:pt x="9648" y="17923"/>
                    <a:pt x="8056" y="16073"/>
                  </a:cubicBezTo>
                  <a:lnTo>
                    <a:pt x="7836" y="15793"/>
                  </a:lnTo>
                  <a:cubicBezTo>
                    <a:pt x="5977" y="13411"/>
                    <a:pt x="5053" y="10261"/>
                    <a:pt x="5451" y="7255"/>
                  </a:cubicBezTo>
                  <a:cubicBezTo>
                    <a:pt x="5815" y="4367"/>
                    <a:pt x="7453" y="1350"/>
                    <a:pt x="10686" y="1350"/>
                  </a:cubicBezTo>
                  <a:cubicBezTo>
                    <a:pt x="13920" y="1350"/>
                    <a:pt x="15558" y="4367"/>
                    <a:pt x="15922" y="7255"/>
                  </a:cubicBezTo>
                  <a:cubicBezTo>
                    <a:pt x="16318" y="10262"/>
                    <a:pt x="15398" y="13411"/>
                    <a:pt x="13537" y="15793"/>
                  </a:cubicBezTo>
                  <a:moveTo>
                    <a:pt x="20778" y="19126"/>
                  </a:moveTo>
                  <a:cubicBezTo>
                    <a:pt x="20644" y="19037"/>
                    <a:pt x="18209" y="17422"/>
                    <a:pt x="14585" y="16630"/>
                  </a:cubicBezTo>
                  <a:cubicBezTo>
                    <a:pt x="15914" y="14927"/>
                    <a:pt x="16767" y="12639"/>
                    <a:pt x="17130" y="11115"/>
                  </a:cubicBezTo>
                  <a:cubicBezTo>
                    <a:pt x="17633" y="9004"/>
                    <a:pt x="17438" y="4873"/>
                    <a:pt x="15431" y="2299"/>
                  </a:cubicBezTo>
                  <a:cubicBezTo>
                    <a:pt x="14259" y="795"/>
                    <a:pt x="12618" y="0"/>
                    <a:pt x="10686" y="0"/>
                  </a:cubicBezTo>
                  <a:cubicBezTo>
                    <a:pt x="8755" y="0"/>
                    <a:pt x="7114" y="795"/>
                    <a:pt x="5942" y="2299"/>
                  </a:cubicBezTo>
                  <a:cubicBezTo>
                    <a:pt x="3935" y="4873"/>
                    <a:pt x="3740" y="9004"/>
                    <a:pt x="4243" y="11115"/>
                  </a:cubicBezTo>
                  <a:cubicBezTo>
                    <a:pt x="4606" y="12639"/>
                    <a:pt x="5459" y="14927"/>
                    <a:pt x="6788" y="16630"/>
                  </a:cubicBezTo>
                  <a:cubicBezTo>
                    <a:pt x="3164" y="17422"/>
                    <a:pt x="729" y="19037"/>
                    <a:pt x="595" y="19126"/>
                  </a:cubicBezTo>
                  <a:cubicBezTo>
                    <a:pt x="105" y="19457"/>
                    <a:pt x="-113" y="20071"/>
                    <a:pt x="57" y="20640"/>
                  </a:cubicBezTo>
                  <a:cubicBezTo>
                    <a:pt x="228" y="21210"/>
                    <a:pt x="747" y="21599"/>
                    <a:pt x="1336" y="21599"/>
                  </a:cubicBezTo>
                  <a:lnTo>
                    <a:pt x="20037" y="21599"/>
                  </a:lnTo>
                  <a:cubicBezTo>
                    <a:pt x="20626" y="21599"/>
                    <a:pt x="21145" y="21210"/>
                    <a:pt x="21316" y="20640"/>
                  </a:cubicBezTo>
                  <a:cubicBezTo>
                    <a:pt x="21487" y="20071"/>
                    <a:pt x="21268" y="19457"/>
                    <a:pt x="20778" y="19126"/>
                  </a:cubicBezTo>
                </a:path>
              </a:pathLst>
            </a:custGeom>
            <a:solidFill>
              <a:schemeClr val="bg1"/>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8965" rtl="0" eaLnBrk="1" fontAlgn="auto" latinLnBrk="0" hangingPunct="1">
                <a:lnSpc>
                  <a:spcPct val="100000"/>
                </a:lnSpc>
                <a:spcBef>
                  <a:spcPct val="0"/>
                </a:spcBef>
                <a:spcAft>
                  <a:spcPct val="0"/>
                </a:spcAft>
                <a:buClrTx/>
                <a:buSzTx/>
                <a:buFontTx/>
                <a:buNone/>
                <a:defRPr/>
              </a:pPr>
              <a:endParaRPr kumimoji="0" lang="en-US" sz="4000" b="0" i="0" u="none" strike="noStrike" kern="1200" cap="none" spc="0" normalizeH="0" baseline="0" noProof="0">
                <a:ln>
                  <a:noFill/>
                </a:ln>
                <a:solidFill>
                  <a:prstClr val="black">
                    <a:lumMod val="75000"/>
                    <a:lumOff val="25000"/>
                  </a:prstClr>
                </a:solidFill>
                <a:effectLst>
                  <a:outerShdw blurRad="38100" dist="38100" dir="2700000" algn="tl">
                    <a:srgbClr val="000000"/>
                  </a:outerShdw>
                </a:effectLst>
                <a:uLnTx/>
                <a:uFillTx/>
                <a:cs typeface="+mn-ea"/>
                <a:sym typeface="+mn-lt"/>
              </a:endParaRPr>
            </a:p>
          </p:txBody>
        </p:sp>
      </p:grpSp>
      <p:grpSp>
        <p:nvGrpSpPr>
          <p:cNvPr id="3" name="组合 2">
            <a:extLst>
              <a:ext uri="{FF2B5EF4-FFF2-40B4-BE49-F238E27FC236}">
                <a16:creationId xmlns:a16="http://schemas.microsoft.com/office/drawing/2014/main" xmlns="" id="{E0C08FB5-15B7-4943-AC7F-5C327E45804C}"/>
              </a:ext>
            </a:extLst>
          </p:cNvPr>
          <p:cNvGrpSpPr/>
          <p:nvPr/>
        </p:nvGrpSpPr>
        <p:grpSpPr>
          <a:xfrm>
            <a:off x="2883478" y="3240479"/>
            <a:ext cx="968073" cy="968073"/>
            <a:chOff x="9783560" y="4037610"/>
            <a:chExt cx="1419792" cy="1419792"/>
          </a:xfrm>
        </p:grpSpPr>
        <p:sp>
          <p:nvSpPr>
            <p:cNvPr id="23" name="稻壳儿春秋广告/盗版必究        原创来源：http://chn.docer.com/works?userid=199329941#!/work_time"/>
            <p:cNvSpPr/>
            <p:nvPr/>
          </p:nvSpPr>
          <p:spPr>
            <a:xfrm>
              <a:off x="9783560" y="4037610"/>
              <a:ext cx="1419792" cy="1419792"/>
            </a:xfrm>
            <a:prstGeom prst="diamond">
              <a:avLst/>
            </a:prstGeom>
            <a:solidFill>
              <a:srgbClr val="63C0C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32" name="稻壳儿春秋广告/盗版必究        原创来源：http://chn.docer.com/works?userid=199329941#!/work_time">
              <a:extLst>
                <a:ext uri="{FF2B5EF4-FFF2-40B4-BE49-F238E27FC236}">
                  <a16:creationId xmlns:a16="http://schemas.microsoft.com/office/drawing/2014/main" xmlns="" id="{84C394CE-9BCB-4C4A-9973-10FB7728CA6E}"/>
                </a:ext>
              </a:extLst>
            </p:cNvPr>
            <p:cNvSpPr/>
            <p:nvPr/>
          </p:nvSpPr>
          <p:spPr bwMode="auto">
            <a:xfrm>
              <a:off x="10245738" y="4499788"/>
              <a:ext cx="495436" cy="495436"/>
            </a:xfrm>
            <a:custGeom>
              <a:gdLst>
                <a:gd name="T0" fmla="+- 0 10799 113"/>
                <a:gd name="T1" fmla="*/ T0 w 21373"/>
                <a:gd name="T2" fmla="*/ 10800 h 21600"/>
                <a:gd name="T3" fmla="+- 0 10799 113"/>
                <a:gd name="T4" fmla="*/ T3 w 21373"/>
                <a:gd name="T5" fmla="*/ 10800 h 21600"/>
                <a:gd name="T6" fmla="+- 0 10799 113"/>
                <a:gd name="T7" fmla="*/ T6 w 21373"/>
                <a:gd name="T8" fmla="*/ 10800 h 21600"/>
                <a:gd name="T9" fmla="+- 0 10799 113"/>
                <a:gd name="T10" fmla="*/ T9 w 21373"/>
                <a:gd name="T11" fmla="*/ 10800 h 21600"/>
              </a:gdLst>
              <a:cxnLst>
                <a:cxn ang="0">
                  <a:pos x="T1" y="T2"/>
                </a:cxn>
                <a:cxn ang="0">
                  <a:pos x="T4" y="T5"/>
                </a:cxn>
                <a:cxn ang="0">
                  <a:pos x="T7" y="T8"/>
                </a:cxn>
                <a:cxn ang="0">
                  <a:pos x="T10" y="T11"/>
                </a:cxn>
              </a:cxnLst>
              <a:rect l="0" t="0" r="r" b="b"/>
              <a:pathLst>
                <a:path w="21373" h="21600">
                  <a:moveTo>
                    <a:pt x="1336" y="20249"/>
                  </a:moveTo>
                  <a:cubicBezTo>
                    <a:pt x="1428" y="20188"/>
                    <a:pt x="3691" y="18688"/>
                    <a:pt x="7070" y="17950"/>
                  </a:cubicBezTo>
                  <a:lnTo>
                    <a:pt x="8729" y="17587"/>
                  </a:lnTo>
                  <a:cubicBezTo>
                    <a:pt x="9321" y="17980"/>
                    <a:pt x="9972" y="18225"/>
                    <a:pt x="10686" y="18225"/>
                  </a:cubicBezTo>
                  <a:cubicBezTo>
                    <a:pt x="11401" y="18225"/>
                    <a:pt x="12052" y="17980"/>
                    <a:pt x="12644" y="17587"/>
                  </a:cubicBezTo>
                  <a:lnTo>
                    <a:pt x="14303" y="17950"/>
                  </a:lnTo>
                  <a:cubicBezTo>
                    <a:pt x="17656" y="18682"/>
                    <a:pt x="19911" y="20165"/>
                    <a:pt x="20037" y="20249"/>
                  </a:cubicBezTo>
                  <a:cubicBezTo>
                    <a:pt x="20037" y="20249"/>
                    <a:pt x="1336" y="20249"/>
                    <a:pt x="1336" y="20249"/>
                  </a:cubicBezTo>
                  <a:close/>
                  <a:moveTo>
                    <a:pt x="13537" y="15793"/>
                  </a:moveTo>
                  <a:lnTo>
                    <a:pt x="13317" y="16073"/>
                  </a:lnTo>
                  <a:cubicBezTo>
                    <a:pt x="11725" y="17923"/>
                    <a:pt x="9648" y="17923"/>
                    <a:pt x="8056" y="16073"/>
                  </a:cubicBezTo>
                  <a:lnTo>
                    <a:pt x="7836" y="15793"/>
                  </a:lnTo>
                  <a:cubicBezTo>
                    <a:pt x="5977" y="13411"/>
                    <a:pt x="5053" y="10261"/>
                    <a:pt x="5451" y="7255"/>
                  </a:cubicBezTo>
                  <a:cubicBezTo>
                    <a:pt x="5815" y="4367"/>
                    <a:pt x="7453" y="1350"/>
                    <a:pt x="10686" y="1350"/>
                  </a:cubicBezTo>
                  <a:cubicBezTo>
                    <a:pt x="13920" y="1350"/>
                    <a:pt x="15558" y="4367"/>
                    <a:pt x="15922" y="7255"/>
                  </a:cubicBezTo>
                  <a:cubicBezTo>
                    <a:pt x="16318" y="10262"/>
                    <a:pt x="15398" y="13411"/>
                    <a:pt x="13537" y="15793"/>
                  </a:cubicBezTo>
                  <a:moveTo>
                    <a:pt x="20778" y="19126"/>
                  </a:moveTo>
                  <a:cubicBezTo>
                    <a:pt x="20644" y="19037"/>
                    <a:pt x="18209" y="17422"/>
                    <a:pt x="14585" y="16630"/>
                  </a:cubicBezTo>
                  <a:cubicBezTo>
                    <a:pt x="15914" y="14927"/>
                    <a:pt x="16767" y="12639"/>
                    <a:pt x="17130" y="11115"/>
                  </a:cubicBezTo>
                  <a:cubicBezTo>
                    <a:pt x="17633" y="9004"/>
                    <a:pt x="17438" y="4873"/>
                    <a:pt x="15431" y="2299"/>
                  </a:cubicBezTo>
                  <a:cubicBezTo>
                    <a:pt x="14259" y="795"/>
                    <a:pt x="12618" y="0"/>
                    <a:pt x="10686" y="0"/>
                  </a:cubicBezTo>
                  <a:cubicBezTo>
                    <a:pt x="8755" y="0"/>
                    <a:pt x="7114" y="795"/>
                    <a:pt x="5942" y="2299"/>
                  </a:cubicBezTo>
                  <a:cubicBezTo>
                    <a:pt x="3935" y="4873"/>
                    <a:pt x="3740" y="9004"/>
                    <a:pt x="4243" y="11115"/>
                  </a:cubicBezTo>
                  <a:cubicBezTo>
                    <a:pt x="4606" y="12639"/>
                    <a:pt x="5459" y="14927"/>
                    <a:pt x="6788" y="16630"/>
                  </a:cubicBezTo>
                  <a:cubicBezTo>
                    <a:pt x="3164" y="17422"/>
                    <a:pt x="729" y="19037"/>
                    <a:pt x="595" y="19126"/>
                  </a:cubicBezTo>
                  <a:cubicBezTo>
                    <a:pt x="105" y="19457"/>
                    <a:pt x="-113" y="20071"/>
                    <a:pt x="57" y="20640"/>
                  </a:cubicBezTo>
                  <a:cubicBezTo>
                    <a:pt x="228" y="21210"/>
                    <a:pt x="747" y="21599"/>
                    <a:pt x="1336" y="21599"/>
                  </a:cubicBezTo>
                  <a:lnTo>
                    <a:pt x="20037" y="21599"/>
                  </a:lnTo>
                  <a:cubicBezTo>
                    <a:pt x="20626" y="21599"/>
                    <a:pt x="21145" y="21210"/>
                    <a:pt x="21316" y="20640"/>
                  </a:cubicBezTo>
                  <a:cubicBezTo>
                    <a:pt x="21487" y="20071"/>
                    <a:pt x="21268" y="19457"/>
                    <a:pt x="20778" y="19126"/>
                  </a:cubicBezTo>
                </a:path>
              </a:pathLst>
            </a:custGeom>
            <a:solidFill>
              <a:schemeClr val="bg1"/>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8965" rtl="0" eaLnBrk="1" fontAlgn="auto" latinLnBrk="0" hangingPunct="1">
                <a:lnSpc>
                  <a:spcPct val="100000"/>
                </a:lnSpc>
                <a:spcBef>
                  <a:spcPct val="0"/>
                </a:spcBef>
                <a:spcAft>
                  <a:spcPct val="0"/>
                </a:spcAft>
                <a:buClrTx/>
                <a:buSzTx/>
                <a:buFontTx/>
                <a:buNone/>
                <a:defRPr/>
              </a:pPr>
              <a:endParaRPr kumimoji="0" lang="en-US" sz="4000" b="0" i="0" u="none" strike="noStrike" kern="1200" cap="none" spc="0" normalizeH="0" baseline="0" noProof="0">
                <a:ln>
                  <a:noFill/>
                </a:ln>
                <a:solidFill>
                  <a:prstClr val="black">
                    <a:lumMod val="75000"/>
                    <a:lumOff val="25000"/>
                  </a:prstClr>
                </a:solidFill>
                <a:effectLst>
                  <a:outerShdw blurRad="38100" dist="38100" dir="2700000" algn="tl">
                    <a:srgbClr val="000000"/>
                  </a:outerShdw>
                </a:effectLst>
                <a:uLnTx/>
                <a:uFillTx/>
                <a:cs typeface="+mn-ea"/>
                <a:sym typeface="+mn-lt"/>
              </a:endParaRPr>
            </a:p>
          </p:txBody>
        </p:sp>
      </p:grpSp>
      <p:sp>
        <p:nvSpPr>
          <p:cNvPr id="33" name="稻壳儿春秋广告/盗版必究        原创来源：http://chn.docer.com/works?userid=199329941#!/work_time">
            <a:extLst>
              <a:ext uri="{FF2B5EF4-FFF2-40B4-BE49-F238E27FC236}">
                <a16:creationId xmlns:a16="http://schemas.microsoft.com/office/drawing/2014/main" xmlns="" id="{7B0ADD8B-F461-494E-8853-A2BD60F2C98F}"/>
              </a:ext>
            </a:extLst>
          </p:cNvPr>
          <p:cNvSpPr txBox="1"/>
          <p:nvPr/>
        </p:nvSpPr>
        <p:spPr>
          <a:xfrm flipH="1">
            <a:off x="4099780" y="2115048"/>
            <a:ext cx="6222497" cy="369332"/>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b="1">
                <a:cs typeface="+mn-ea"/>
                <a:sym typeface="+mn-lt"/>
              </a:rPr>
              <a:t>自杀意念：</a:t>
            </a:r>
            <a:r>
              <a:rPr lang="zh-CN" altLang="en-US">
                <a:solidFill>
                  <a:prstClr val="black">
                    <a:lumMod val="75000"/>
                    <a:lumOff val="25000"/>
                  </a:prstClr>
                </a:solidFill>
                <a:cs typeface="+mn-ea"/>
                <a:sym typeface="+mn-lt"/>
              </a:rPr>
              <a:t>有自杀的想法，但未采取行动</a:t>
            </a:r>
          </a:p>
        </p:txBody>
      </p:sp>
      <p:sp>
        <p:nvSpPr>
          <p:cNvPr id="34" name="稻壳儿春秋广告/盗版必究        原创来源：http://chn.docer.com/works?userid=199329941#!/work_time">
            <a:extLst>
              <a:ext uri="{FF2B5EF4-FFF2-40B4-BE49-F238E27FC236}">
                <a16:creationId xmlns:a16="http://schemas.microsoft.com/office/drawing/2014/main" xmlns="" id="{1FDA87B0-6B28-134C-81AE-D030615D6285}"/>
              </a:ext>
            </a:extLst>
          </p:cNvPr>
          <p:cNvSpPr txBox="1"/>
          <p:nvPr/>
        </p:nvSpPr>
        <p:spPr>
          <a:xfrm flipH="1">
            <a:off x="4099780" y="3541883"/>
            <a:ext cx="6222497" cy="369332"/>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b="1">
                <a:solidFill>
                  <a:prstClr val="black">
                    <a:lumMod val="75000"/>
                    <a:lumOff val="25000"/>
                  </a:prstClr>
                </a:solidFill>
                <a:cs typeface="+mn-ea"/>
                <a:sym typeface="+mn-lt"/>
              </a:rPr>
              <a:t>自杀企图：</a:t>
            </a:r>
            <a:r>
              <a:rPr lang="zh-CN" altLang="en-US">
                <a:solidFill>
                  <a:prstClr val="black">
                    <a:lumMod val="75000"/>
                    <a:lumOff val="25000"/>
                  </a:prstClr>
                </a:solidFill>
                <a:cs typeface="+mn-ea"/>
                <a:sym typeface="+mn-lt"/>
              </a:rPr>
              <a:t>已准备采取行动</a:t>
            </a:r>
          </a:p>
        </p:txBody>
      </p:sp>
      <p:grpSp>
        <p:nvGrpSpPr>
          <p:cNvPr id="35" name="组合 34">
            <a:extLst>
              <a:ext uri="{FF2B5EF4-FFF2-40B4-BE49-F238E27FC236}">
                <a16:creationId xmlns:a16="http://schemas.microsoft.com/office/drawing/2014/main" xmlns="" id="{5D96F1EE-B4F4-1A43-AC30-E6B025DE0992}"/>
              </a:ext>
            </a:extLst>
          </p:cNvPr>
          <p:cNvGrpSpPr/>
          <p:nvPr/>
        </p:nvGrpSpPr>
        <p:grpSpPr>
          <a:xfrm>
            <a:off x="2883478" y="4634481"/>
            <a:ext cx="968073" cy="968073"/>
            <a:chOff x="6851923" y="3238649"/>
            <a:chExt cx="1419792" cy="1419792"/>
          </a:xfrm>
        </p:grpSpPr>
        <p:sp>
          <p:nvSpPr>
            <p:cNvPr id="36" name="稻壳儿春秋广告/盗版必究        原创来源：http://chn.docer.com/works?userid=199329941#!/work_time">
              <a:extLst>
                <a:ext uri="{FF2B5EF4-FFF2-40B4-BE49-F238E27FC236}">
                  <a16:creationId xmlns:a16="http://schemas.microsoft.com/office/drawing/2014/main" xmlns="" id="{BFF80BA8-CB47-8B46-B3CE-141FF1FB0C3E}"/>
                </a:ext>
              </a:extLst>
            </p:cNvPr>
            <p:cNvSpPr/>
            <p:nvPr/>
          </p:nvSpPr>
          <p:spPr>
            <a:xfrm>
              <a:off x="6851923" y="3238649"/>
              <a:ext cx="1419792" cy="1419792"/>
            </a:xfrm>
            <a:prstGeom prst="diamond">
              <a:avLst/>
            </a:prstGeom>
            <a:solidFill>
              <a:srgbClr val="3175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37" name="稻壳儿春秋广告/盗版必究        原创来源：http://chn.docer.com/works?userid=199329941#!/work_time">
              <a:extLst>
                <a:ext uri="{FF2B5EF4-FFF2-40B4-BE49-F238E27FC236}">
                  <a16:creationId xmlns:a16="http://schemas.microsoft.com/office/drawing/2014/main" xmlns="" id="{C33F5EA2-2DE7-F343-A33D-29CAF3053D92}"/>
                </a:ext>
              </a:extLst>
            </p:cNvPr>
            <p:cNvSpPr/>
            <p:nvPr/>
          </p:nvSpPr>
          <p:spPr bwMode="auto">
            <a:xfrm>
              <a:off x="7314101" y="3700839"/>
              <a:ext cx="495436" cy="495436"/>
            </a:xfrm>
            <a:custGeom>
              <a:gdLst>
                <a:gd name="T0" fmla="+- 0 10799 113"/>
                <a:gd name="T1" fmla="*/ T0 w 21373"/>
                <a:gd name="T2" fmla="*/ 10800 h 21600"/>
                <a:gd name="T3" fmla="+- 0 10799 113"/>
                <a:gd name="T4" fmla="*/ T3 w 21373"/>
                <a:gd name="T5" fmla="*/ 10800 h 21600"/>
                <a:gd name="T6" fmla="+- 0 10799 113"/>
                <a:gd name="T7" fmla="*/ T6 w 21373"/>
                <a:gd name="T8" fmla="*/ 10800 h 21600"/>
                <a:gd name="T9" fmla="+- 0 10799 113"/>
                <a:gd name="T10" fmla="*/ T9 w 21373"/>
                <a:gd name="T11" fmla="*/ 10800 h 21600"/>
              </a:gdLst>
              <a:cxnLst>
                <a:cxn ang="0">
                  <a:pos x="T1" y="T2"/>
                </a:cxn>
                <a:cxn ang="0">
                  <a:pos x="T4" y="T5"/>
                </a:cxn>
                <a:cxn ang="0">
                  <a:pos x="T7" y="T8"/>
                </a:cxn>
                <a:cxn ang="0">
                  <a:pos x="T10" y="T11"/>
                </a:cxn>
              </a:cxnLst>
              <a:rect l="0" t="0" r="r" b="b"/>
              <a:pathLst>
                <a:path w="21373" h="21600">
                  <a:moveTo>
                    <a:pt x="1336" y="20249"/>
                  </a:moveTo>
                  <a:cubicBezTo>
                    <a:pt x="1428" y="20188"/>
                    <a:pt x="3691" y="18688"/>
                    <a:pt x="7070" y="17950"/>
                  </a:cubicBezTo>
                  <a:lnTo>
                    <a:pt x="8729" y="17587"/>
                  </a:lnTo>
                  <a:cubicBezTo>
                    <a:pt x="9321" y="17980"/>
                    <a:pt x="9972" y="18225"/>
                    <a:pt x="10686" y="18225"/>
                  </a:cubicBezTo>
                  <a:cubicBezTo>
                    <a:pt x="11401" y="18225"/>
                    <a:pt x="12052" y="17980"/>
                    <a:pt x="12644" y="17587"/>
                  </a:cubicBezTo>
                  <a:lnTo>
                    <a:pt x="14303" y="17950"/>
                  </a:lnTo>
                  <a:cubicBezTo>
                    <a:pt x="17656" y="18682"/>
                    <a:pt x="19911" y="20165"/>
                    <a:pt x="20037" y="20249"/>
                  </a:cubicBezTo>
                  <a:cubicBezTo>
                    <a:pt x="20037" y="20249"/>
                    <a:pt x="1336" y="20249"/>
                    <a:pt x="1336" y="20249"/>
                  </a:cubicBezTo>
                  <a:close/>
                  <a:moveTo>
                    <a:pt x="13537" y="15793"/>
                  </a:moveTo>
                  <a:lnTo>
                    <a:pt x="13317" y="16073"/>
                  </a:lnTo>
                  <a:cubicBezTo>
                    <a:pt x="11725" y="17923"/>
                    <a:pt x="9648" y="17923"/>
                    <a:pt x="8056" y="16073"/>
                  </a:cubicBezTo>
                  <a:lnTo>
                    <a:pt x="7836" y="15793"/>
                  </a:lnTo>
                  <a:cubicBezTo>
                    <a:pt x="5977" y="13411"/>
                    <a:pt x="5053" y="10261"/>
                    <a:pt x="5451" y="7255"/>
                  </a:cubicBezTo>
                  <a:cubicBezTo>
                    <a:pt x="5815" y="4367"/>
                    <a:pt x="7453" y="1350"/>
                    <a:pt x="10686" y="1350"/>
                  </a:cubicBezTo>
                  <a:cubicBezTo>
                    <a:pt x="13920" y="1350"/>
                    <a:pt x="15558" y="4367"/>
                    <a:pt x="15922" y="7255"/>
                  </a:cubicBezTo>
                  <a:cubicBezTo>
                    <a:pt x="16318" y="10262"/>
                    <a:pt x="15398" y="13411"/>
                    <a:pt x="13537" y="15793"/>
                  </a:cubicBezTo>
                  <a:moveTo>
                    <a:pt x="20778" y="19126"/>
                  </a:moveTo>
                  <a:cubicBezTo>
                    <a:pt x="20644" y="19037"/>
                    <a:pt x="18209" y="17422"/>
                    <a:pt x="14585" y="16630"/>
                  </a:cubicBezTo>
                  <a:cubicBezTo>
                    <a:pt x="15914" y="14927"/>
                    <a:pt x="16767" y="12639"/>
                    <a:pt x="17130" y="11115"/>
                  </a:cubicBezTo>
                  <a:cubicBezTo>
                    <a:pt x="17633" y="9004"/>
                    <a:pt x="17438" y="4873"/>
                    <a:pt x="15431" y="2299"/>
                  </a:cubicBezTo>
                  <a:cubicBezTo>
                    <a:pt x="14259" y="795"/>
                    <a:pt x="12618" y="0"/>
                    <a:pt x="10686" y="0"/>
                  </a:cubicBezTo>
                  <a:cubicBezTo>
                    <a:pt x="8755" y="0"/>
                    <a:pt x="7114" y="795"/>
                    <a:pt x="5942" y="2299"/>
                  </a:cubicBezTo>
                  <a:cubicBezTo>
                    <a:pt x="3935" y="4873"/>
                    <a:pt x="3740" y="9004"/>
                    <a:pt x="4243" y="11115"/>
                  </a:cubicBezTo>
                  <a:cubicBezTo>
                    <a:pt x="4606" y="12639"/>
                    <a:pt x="5459" y="14927"/>
                    <a:pt x="6788" y="16630"/>
                  </a:cubicBezTo>
                  <a:cubicBezTo>
                    <a:pt x="3164" y="17422"/>
                    <a:pt x="729" y="19037"/>
                    <a:pt x="595" y="19126"/>
                  </a:cubicBezTo>
                  <a:cubicBezTo>
                    <a:pt x="105" y="19457"/>
                    <a:pt x="-113" y="20071"/>
                    <a:pt x="57" y="20640"/>
                  </a:cubicBezTo>
                  <a:cubicBezTo>
                    <a:pt x="228" y="21210"/>
                    <a:pt x="747" y="21599"/>
                    <a:pt x="1336" y="21599"/>
                  </a:cubicBezTo>
                  <a:lnTo>
                    <a:pt x="20037" y="21599"/>
                  </a:lnTo>
                  <a:cubicBezTo>
                    <a:pt x="20626" y="21599"/>
                    <a:pt x="21145" y="21210"/>
                    <a:pt x="21316" y="20640"/>
                  </a:cubicBezTo>
                  <a:cubicBezTo>
                    <a:pt x="21487" y="20071"/>
                    <a:pt x="21268" y="19457"/>
                    <a:pt x="20778" y="19126"/>
                  </a:cubicBezTo>
                </a:path>
              </a:pathLst>
            </a:custGeom>
            <a:solidFill>
              <a:schemeClr val="bg1"/>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8965" rtl="0" eaLnBrk="1" fontAlgn="auto" latinLnBrk="0" hangingPunct="1">
                <a:lnSpc>
                  <a:spcPct val="100000"/>
                </a:lnSpc>
                <a:spcBef>
                  <a:spcPct val="0"/>
                </a:spcBef>
                <a:spcAft>
                  <a:spcPct val="0"/>
                </a:spcAft>
                <a:buClrTx/>
                <a:buSzTx/>
                <a:buFontTx/>
                <a:buNone/>
                <a:defRPr/>
              </a:pPr>
              <a:endParaRPr kumimoji="0" lang="en-US" sz="4000" b="0" i="0" u="none" strike="noStrike" kern="1200" cap="none" spc="0" normalizeH="0" baseline="0" noProof="0">
                <a:ln>
                  <a:noFill/>
                </a:ln>
                <a:solidFill>
                  <a:prstClr val="black">
                    <a:lumMod val="75000"/>
                    <a:lumOff val="25000"/>
                  </a:prstClr>
                </a:solidFill>
                <a:effectLst>
                  <a:outerShdw blurRad="38100" dist="38100" dir="2700000" algn="tl">
                    <a:srgbClr val="000000"/>
                  </a:outerShdw>
                </a:effectLst>
                <a:uLnTx/>
                <a:uFillTx/>
                <a:cs typeface="+mn-ea"/>
                <a:sym typeface="+mn-lt"/>
              </a:endParaRPr>
            </a:p>
          </p:txBody>
        </p:sp>
      </p:grpSp>
      <p:sp>
        <p:nvSpPr>
          <p:cNvPr id="38" name="稻壳儿春秋广告/盗版必究        原创来源：http://chn.docer.com/works?userid=199329941#!/work_time">
            <a:extLst>
              <a:ext uri="{FF2B5EF4-FFF2-40B4-BE49-F238E27FC236}">
                <a16:creationId xmlns:a16="http://schemas.microsoft.com/office/drawing/2014/main" xmlns="" id="{4656FC39-DC58-0548-8897-A006AB2E0369}"/>
              </a:ext>
            </a:extLst>
          </p:cNvPr>
          <p:cNvSpPr txBox="1"/>
          <p:nvPr/>
        </p:nvSpPr>
        <p:spPr>
          <a:xfrm flipH="1">
            <a:off x="4099780" y="4968717"/>
            <a:ext cx="6222497" cy="369332"/>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b="1">
                <a:solidFill>
                  <a:prstClr val="black">
                    <a:lumMod val="75000"/>
                    <a:lumOff val="25000"/>
                  </a:prstClr>
                </a:solidFill>
                <a:cs typeface="+mn-ea"/>
                <a:sym typeface="+mn-lt"/>
              </a:rPr>
              <a:t>自杀未遂：</a:t>
            </a:r>
            <a:r>
              <a:rPr lang="zh-CN" altLang="en-US">
                <a:solidFill>
                  <a:prstClr val="black">
                    <a:lumMod val="75000"/>
                    <a:lumOff val="25000"/>
                  </a:prstClr>
                </a:solidFill>
                <a:cs typeface="+mn-ea"/>
                <a:sym typeface="+mn-lt"/>
              </a:rPr>
              <a:t>有自杀举动，但未导致死亡结局</a:t>
            </a:r>
          </a:p>
        </p:txBody>
      </p:sp>
      <p:sp>
        <p:nvSpPr>
          <p:cNvPr id="39" name="稻壳儿春秋广告/盗版必究        原创来源：http://chn.docer.com/works?userid=199329941#!/work_time">
            <a:extLst>
              <a:ext uri="{FF2B5EF4-FFF2-40B4-BE49-F238E27FC236}">
                <a16:creationId xmlns:a16="http://schemas.microsoft.com/office/drawing/2014/main" xmlns="" id="{7CACF0EA-02E5-2D44-9499-84C43BDC7C76}"/>
              </a:ext>
            </a:extLst>
          </p:cNvPr>
          <p:cNvSpPr txBox="1"/>
          <p:nvPr/>
        </p:nvSpPr>
        <p:spPr>
          <a:xfrm>
            <a:off x="4713410" y="205006"/>
            <a:ext cx="2765179"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2400" b="1">
                <a:solidFill>
                  <a:srgbClr val="3E8D66"/>
                </a:solidFill>
                <a:cs typeface="+mn-ea"/>
                <a:sym typeface="+mn-lt"/>
              </a:rPr>
              <a:t>与自杀有关的名词</a:t>
            </a:r>
          </a:p>
        </p:txBody>
      </p:sp>
    </p:spTree>
    <p:extLst>
      <p:ext uri="{BB962C8B-B14F-4D97-AF65-F5344CB8AC3E}">
        <p14:creationId xmlns:p14="http://schemas.microsoft.com/office/powerpoint/2010/main" val="3717674125"/>
      </p:ext>
    </p:extLst>
  </p:cSld>
  <p:clrMapOvr>
    <a:masterClrMapping/>
  </p:clrMapOvr>
  <p:transition spd="slow" advTm="0">
    <p:wipe/>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稻壳儿春秋广告/盗版必究        原创来源：http://chn.docer.com/works?userid=199329941#!/work_time"/>
          <p:cNvSpPr/>
          <p:nvPr/>
        </p:nvSpPr>
        <p:spPr>
          <a:xfrm>
            <a:off x="2449419" y="1696629"/>
            <a:ext cx="794586" cy="794586"/>
          </a:xfrm>
          <a:prstGeom prst="ellipse">
            <a:avLst/>
          </a:prstGeom>
          <a:solidFill>
            <a:srgbClr val="3E8D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white"/>
              </a:solidFill>
              <a:effectLst/>
              <a:uLnTx/>
              <a:uFillTx/>
              <a:cs typeface="+mn-ea"/>
              <a:sym typeface="+mn-lt"/>
            </a:endParaRPr>
          </a:p>
        </p:txBody>
      </p:sp>
      <p:sp>
        <p:nvSpPr>
          <p:cNvPr id="16" name="稻壳儿春秋广告/盗版必究        原创来源：http://chn.docer.com/works?userid=199329941#!/work_time"/>
          <p:cNvSpPr/>
          <p:nvPr/>
        </p:nvSpPr>
        <p:spPr>
          <a:xfrm>
            <a:off x="2449419" y="3073884"/>
            <a:ext cx="794586" cy="794586"/>
          </a:xfrm>
          <a:prstGeom prst="ellipse">
            <a:avLst/>
          </a:prstGeom>
          <a:solidFill>
            <a:srgbClr val="63C0C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white"/>
              </a:solidFill>
              <a:effectLst/>
              <a:uLnTx/>
              <a:uFillTx/>
              <a:cs typeface="+mn-ea"/>
              <a:sym typeface="+mn-lt"/>
            </a:endParaRPr>
          </a:p>
        </p:txBody>
      </p:sp>
      <p:sp>
        <p:nvSpPr>
          <p:cNvPr id="20" name="稻壳儿春秋广告/盗版必究        原创来源：http://chn.docer.com/works?userid=199329941#!/work_time"/>
          <p:cNvSpPr/>
          <p:nvPr/>
        </p:nvSpPr>
        <p:spPr>
          <a:xfrm>
            <a:off x="2449419" y="4451139"/>
            <a:ext cx="794586" cy="794586"/>
          </a:xfrm>
          <a:prstGeom prst="ellipse">
            <a:avLst/>
          </a:prstGeom>
          <a:solidFill>
            <a:srgbClr val="3175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white"/>
              </a:solidFill>
              <a:effectLst/>
              <a:uLnTx/>
              <a:uFillTx/>
              <a:cs typeface="+mn-ea"/>
              <a:sym typeface="+mn-lt"/>
            </a:endParaRPr>
          </a:p>
        </p:txBody>
      </p:sp>
      <p:grpSp>
        <p:nvGrpSpPr>
          <p:cNvPr id="29" name="稻壳儿春秋广告/盗版必究        原创来源：http://chn.docer.com/works?userid=199329941#!/work_time"/>
          <p:cNvGrpSpPr/>
          <p:nvPr/>
        </p:nvGrpSpPr>
        <p:grpSpPr>
          <a:xfrm>
            <a:off x="6789874" y="2656862"/>
            <a:ext cx="563884" cy="391506"/>
            <a:chOff x="5533573" y="812792"/>
            <a:chExt cx="400733" cy="278229"/>
          </a:xfrm>
          <a:solidFill>
            <a:schemeClr val="bg1"/>
          </a:solidFill>
        </p:grpSpPr>
        <p:sp>
          <p:nvSpPr>
            <p:cNvPr id="30" name="稻壳儿春秋广告/盗版必究        原创来源：http://chn.docer.com/works?userid=199329941#!/work_time"/>
            <p:cNvSpPr/>
            <p:nvPr/>
          </p:nvSpPr>
          <p:spPr bwMode="auto">
            <a:xfrm>
              <a:off x="5730826" y="962288"/>
              <a:ext cx="93436" cy="128733"/>
            </a:xfrm>
            <a:custGeom>
              <a:cxnLst>
                <a:cxn ang="0">
                  <a:pos x="0" y="34"/>
                </a:cxn>
                <a:cxn ang="0">
                  <a:pos x="0" y="34"/>
                </a:cxn>
                <a:cxn ang="0">
                  <a:pos x="14" y="52"/>
                </a:cxn>
                <a:cxn ang="0">
                  <a:pos x="23" y="74"/>
                </a:cxn>
                <a:cxn ang="0">
                  <a:pos x="30" y="96"/>
                </a:cxn>
                <a:cxn ang="0">
                  <a:pos x="30" y="109"/>
                </a:cxn>
                <a:cxn ang="0">
                  <a:pos x="32" y="120"/>
                </a:cxn>
                <a:cxn ang="0">
                  <a:pos x="32" y="120"/>
                </a:cxn>
                <a:cxn ang="0">
                  <a:pos x="32" y="123"/>
                </a:cxn>
                <a:cxn ang="0">
                  <a:pos x="32" y="123"/>
                </a:cxn>
                <a:cxn ang="0">
                  <a:pos x="34" y="123"/>
                </a:cxn>
                <a:cxn ang="0">
                  <a:pos x="87" y="123"/>
                </a:cxn>
                <a:cxn ang="0">
                  <a:pos x="87" y="123"/>
                </a:cxn>
                <a:cxn ang="0">
                  <a:pos x="88" y="121"/>
                </a:cxn>
                <a:cxn ang="0">
                  <a:pos x="90" y="120"/>
                </a:cxn>
                <a:cxn ang="0">
                  <a:pos x="90" y="120"/>
                </a:cxn>
                <a:cxn ang="0">
                  <a:pos x="88" y="103"/>
                </a:cxn>
                <a:cxn ang="0">
                  <a:pos x="87" y="87"/>
                </a:cxn>
                <a:cxn ang="0">
                  <a:pos x="83" y="71"/>
                </a:cxn>
                <a:cxn ang="0">
                  <a:pos x="78" y="54"/>
                </a:cxn>
                <a:cxn ang="0">
                  <a:pos x="72" y="40"/>
                </a:cxn>
                <a:cxn ang="0">
                  <a:pos x="65" y="25"/>
                </a:cxn>
                <a:cxn ang="0">
                  <a:pos x="56" y="13"/>
                </a:cxn>
                <a:cxn ang="0">
                  <a:pos x="47" y="0"/>
                </a:cxn>
                <a:cxn ang="0">
                  <a:pos x="47" y="0"/>
                </a:cxn>
                <a:cxn ang="0">
                  <a:pos x="34" y="5"/>
                </a:cxn>
                <a:cxn ang="0">
                  <a:pos x="21" y="14"/>
                </a:cxn>
                <a:cxn ang="0">
                  <a:pos x="10" y="23"/>
                </a:cxn>
                <a:cxn ang="0">
                  <a:pos x="0" y="34"/>
                </a:cxn>
                <a:cxn ang="0">
                  <a:pos x="0" y="34"/>
                </a:cxn>
              </a:cxnLst>
              <a:rect l="0" t="0" r="r" b="b"/>
              <a:pathLst>
                <a:path w="90" h="123">
                  <a:moveTo>
                    <a:pt x="0" y="34"/>
                  </a:moveTo>
                  <a:lnTo>
                    <a:pt x="0" y="34"/>
                  </a:lnTo>
                  <a:lnTo>
                    <a:pt x="14" y="52"/>
                  </a:lnTo>
                  <a:lnTo>
                    <a:pt x="23" y="74"/>
                  </a:lnTo>
                  <a:lnTo>
                    <a:pt x="30" y="96"/>
                  </a:lnTo>
                  <a:lnTo>
                    <a:pt x="30" y="109"/>
                  </a:lnTo>
                  <a:lnTo>
                    <a:pt x="32" y="120"/>
                  </a:lnTo>
                  <a:lnTo>
                    <a:pt x="32" y="120"/>
                  </a:lnTo>
                  <a:lnTo>
                    <a:pt x="32" y="123"/>
                  </a:lnTo>
                  <a:lnTo>
                    <a:pt x="32" y="123"/>
                  </a:lnTo>
                  <a:lnTo>
                    <a:pt x="34" y="123"/>
                  </a:lnTo>
                  <a:lnTo>
                    <a:pt x="87" y="123"/>
                  </a:lnTo>
                  <a:lnTo>
                    <a:pt x="87" y="123"/>
                  </a:lnTo>
                  <a:lnTo>
                    <a:pt x="88" y="121"/>
                  </a:lnTo>
                  <a:lnTo>
                    <a:pt x="90" y="120"/>
                  </a:lnTo>
                  <a:lnTo>
                    <a:pt x="90" y="120"/>
                  </a:lnTo>
                  <a:lnTo>
                    <a:pt x="88" y="103"/>
                  </a:lnTo>
                  <a:lnTo>
                    <a:pt x="87" y="87"/>
                  </a:lnTo>
                  <a:lnTo>
                    <a:pt x="83" y="71"/>
                  </a:lnTo>
                  <a:lnTo>
                    <a:pt x="78" y="54"/>
                  </a:lnTo>
                  <a:lnTo>
                    <a:pt x="72" y="40"/>
                  </a:lnTo>
                  <a:lnTo>
                    <a:pt x="65" y="25"/>
                  </a:lnTo>
                  <a:lnTo>
                    <a:pt x="56" y="13"/>
                  </a:lnTo>
                  <a:lnTo>
                    <a:pt x="47" y="0"/>
                  </a:lnTo>
                  <a:lnTo>
                    <a:pt x="47" y="0"/>
                  </a:lnTo>
                  <a:lnTo>
                    <a:pt x="34" y="5"/>
                  </a:lnTo>
                  <a:lnTo>
                    <a:pt x="21" y="14"/>
                  </a:lnTo>
                  <a:lnTo>
                    <a:pt x="10" y="23"/>
                  </a:lnTo>
                  <a:lnTo>
                    <a:pt x="0" y="34"/>
                  </a:lnTo>
                  <a:lnTo>
                    <a:pt x="0" y="34"/>
                  </a:lnTo>
                  <a:close/>
                </a:path>
              </a:pathLst>
            </a:custGeom>
            <a:grpFill/>
            <a:ln w="9525">
              <a:noFill/>
              <a:round/>
            </a:ln>
          </p:spPr>
          <p:txBody>
            <a:bodyPr lIns="121920" tIns="60960" rIns="121920" bIns="6096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3200" b="0" i="0" u="none" strike="noStrike" kern="1200" cap="none" spc="0" normalizeH="0" baseline="0" noProof="0">
                <a:ln>
                  <a:noFill/>
                </a:ln>
                <a:solidFill>
                  <a:prstClr val="black"/>
                </a:solidFill>
                <a:effectLst/>
                <a:uLnTx/>
                <a:uFillTx/>
                <a:cs typeface="+mn-ea"/>
                <a:sym typeface="+mn-lt"/>
              </a:endParaRPr>
            </a:p>
          </p:txBody>
        </p:sp>
        <p:sp>
          <p:nvSpPr>
            <p:cNvPr id="31" name="稻壳儿春秋广告/盗版必究        原创来源：http://chn.docer.com/works?userid=199329941#!/work_time"/>
            <p:cNvSpPr/>
            <p:nvPr/>
          </p:nvSpPr>
          <p:spPr bwMode="auto">
            <a:xfrm>
              <a:off x="5533573" y="814869"/>
              <a:ext cx="182717" cy="151573"/>
            </a:xfrm>
            <a:custGeom>
              <a:cxnLst>
                <a:cxn ang="0">
                  <a:pos x="178" y="71"/>
                </a:cxn>
                <a:cxn ang="0">
                  <a:pos x="178" y="71"/>
                </a:cxn>
                <a:cxn ang="0">
                  <a:pos x="154" y="58"/>
                </a:cxn>
                <a:cxn ang="0">
                  <a:pos x="131" y="49"/>
                </a:cxn>
                <a:cxn ang="0">
                  <a:pos x="104" y="44"/>
                </a:cxn>
                <a:cxn ang="0">
                  <a:pos x="76" y="42"/>
                </a:cxn>
                <a:cxn ang="0">
                  <a:pos x="76" y="2"/>
                </a:cxn>
                <a:cxn ang="0">
                  <a:pos x="76" y="2"/>
                </a:cxn>
                <a:cxn ang="0">
                  <a:pos x="75" y="0"/>
                </a:cxn>
                <a:cxn ang="0">
                  <a:pos x="75" y="0"/>
                </a:cxn>
                <a:cxn ang="0">
                  <a:pos x="73" y="0"/>
                </a:cxn>
                <a:cxn ang="0">
                  <a:pos x="2" y="71"/>
                </a:cxn>
                <a:cxn ang="0">
                  <a:pos x="2" y="71"/>
                </a:cxn>
                <a:cxn ang="0">
                  <a:pos x="0" y="73"/>
                </a:cxn>
                <a:cxn ang="0">
                  <a:pos x="2" y="75"/>
                </a:cxn>
                <a:cxn ang="0">
                  <a:pos x="73" y="145"/>
                </a:cxn>
                <a:cxn ang="0">
                  <a:pos x="73" y="145"/>
                </a:cxn>
                <a:cxn ang="0">
                  <a:pos x="75" y="145"/>
                </a:cxn>
                <a:cxn ang="0">
                  <a:pos x="75" y="145"/>
                </a:cxn>
                <a:cxn ang="0">
                  <a:pos x="76" y="144"/>
                </a:cxn>
                <a:cxn ang="0">
                  <a:pos x="76" y="100"/>
                </a:cxn>
                <a:cxn ang="0">
                  <a:pos x="76" y="100"/>
                </a:cxn>
                <a:cxn ang="0">
                  <a:pos x="91" y="100"/>
                </a:cxn>
                <a:cxn ang="0">
                  <a:pos x="105" y="102"/>
                </a:cxn>
                <a:cxn ang="0">
                  <a:pos x="118" y="107"/>
                </a:cxn>
                <a:cxn ang="0">
                  <a:pos x="133" y="113"/>
                </a:cxn>
                <a:cxn ang="0">
                  <a:pos x="133" y="113"/>
                </a:cxn>
                <a:cxn ang="0">
                  <a:pos x="142" y="100"/>
                </a:cxn>
                <a:cxn ang="0">
                  <a:pos x="153" y="89"/>
                </a:cxn>
                <a:cxn ang="0">
                  <a:pos x="165" y="80"/>
                </a:cxn>
                <a:cxn ang="0">
                  <a:pos x="178" y="71"/>
                </a:cxn>
                <a:cxn ang="0">
                  <a:pos x="178" y="71"/>
                </a:cxn>
              </a:cxnLst>
              <a:rect l="0" t="0" r="r" b="b"/>
              <a:pathLst>
                <a:path w="178" h="145">
                  <a:moveTo>
                    <a:pt x="178" y="71"/>
                  </a:moveTo>
                  <a:lnTo>
                    <a:pt x="178" y="71"/>
                  </a:lnTo>
                  <a:lnTo>
                    <a:pt x="154" y="58"/>
                  </a:lnTo>
                  <a:lnTo>
                    <a:pt x="131" y="49"/>
                  </a:lnTo>
                  <a:lnTo>
                    <a:pt x="104" y="44"/>
                  </a:lnTo>
                  <a:lnTo>
                    <a:pt x="76" y="42"/>
                  </a:lnTo>
                  <a:lnTo>
                    <a:pt x="76" y="2"/>
                  </a:lnTo>
                  <a:lnTo>
                    <a:pt x="76" y="2"/>
                  </a:lnTo>
                  <a:lnTo>
                    <a:pt x="75" y="0"/>
                  </a:lnTo>
                  <a:lnTo>
                    <a:pt x="75" y="0"/>
                  </a:lnTo>
                  <a:lnTo>
                    <a:pt x="73" y="0"/>
                  </a:lnTo>
                  <a:lnTo>
                    <a:pt x="2" y="71"/>
                  </a:lnTo>
                  <a:lnTo>
                    <a:pt x="2" y="71"/>
                  </a:lnTo>
                  <a:lnTo>
                    <a:pt x="0" y="73"/>
                  </a:lnTo>
                  <a:lnTo>
                    <a:pt x="2" y="75"/>
                  </a:lnTo>
                  <a:lnTo>
                    <a:pt x="73" y="145"/>
                  </a:lnTo>
                  <a:lnTo>
                    <a:pt x="73" y="145"/>
                  </a:lnTo>
                  <a:lnTo>
                    <a:pt x="75" y="145"/>
                  </a:lnTo>
                  <a:lnTo>
                    <a:pt x="75" y="145"/>
                  </a:lnTo>
                  <a:lnTo>
                    <a:pt x="76" y="144"/>
                  </a:lnTo>
                  <a:lnTo>
                    <a:pt x="76" y="100"/>
                  </a:lnTo>
                  <a:lnTo>
                    <a:pt x="76" y="100"/>
                  </a:lnTo>
                  <a:lnTo>
                    <a:pt x="91" y="100"/>
                  </a:lnTo>
                  <a:lnTo>
                    <a:pt x="105" y="102"/>
                  </a:lnTo>
                  <a:lnTo>
                    <a:pt x="118" y="107"/>
                  </a:lnTo>
                  <a:lnTo>
                    <a:pt x="133" y="113"/>
                  </a:lnTo>
                  <a:lnTo>
                    <a:pt x="133" y="113"/>
                  </a:lnTo>
                  <a:lnTo>
                    <a:pt x="142" y="100"/>
                  </a:lnTo>
                  <a:lnTo>
                    <a:pt x="153" y="89"/>
                  </a:lnTo>
                  <a:lnTo>
                    <a:pt x="165" y="80"/>
                  </a:lnTo>
                  <a:lnTo>
                    <a:pt x="178" y="71"/>
                  </a:lnTo>
                  <a:lnTo>
                    <a:pt x="178" y="71"/>
                  </a:lnTo>
                  <a:close/>
                </a:path>
              </a:pathLst>
            </a:custGeom>
            <a:grpFill/>
            <a:ln w="9525">
              <a:noFill/>
              <a:round/>
            </a:ln>
          </p:spPr>
          <p:txBody>
            <a:bodyPr lIns="121920" tIns="60960" rIns="121920" bIns="6096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3200" b="0" i="0" u="none" strike="noStrike" kern="1200" cap="none" spc="0" normalizeH="0" baseline="0" noProof="0">
                <a:ln>
                  <a:noFill/>
                </a:ln>
                <a:solidFill>
                  <a:prstClr val="black"/>
                </a:solidFill>
                <a:effectLst/>
                <a:uLnTx/>
                <a:uFillTx/>
                <a:cs typeface="+mn-ea"/>
                <a:sym typeface="+mn-lt"/>
              </a:endParaRPr>
            </a:p>
          </p:txBody>
        </p:sp>
        <p:sp>
          <p:nvSpPr>
            <p:cNvPr id="32" name="稻壳儿春秋广告/盗版必究        原创来源：http://chn.docer.com/works?userid=199329941#!/work_time"/>
            <p:cNvSpPr/>
            <p:nvPr/>
          </p:nvSpPr>
          <p:spPr bwMode="auto">
            <a:xfrm>
              <a:off x="5620779" y="812792"/>
              <a:ext cx="313527" cy="278228"/>
            </a:xfrm>
            <a:custGeom>
              <a:cxnLst>
                <a:cxn ang="0">
                  <a:pos x="300" y="79"/>
                </a:cxn>
                <a:cxn ang="0">
                  <a:pos x="220" y="1"/>
                </a:cxn>
                <a:cxn ang="0">
                  <a:pos x="220" y="1"/>
                </a:cxn>
                <a:cxn ang="0">
                  <a:pos x="218" y="0"/>
                </a:cxn>
                <a:cxn ang="0">
                  <a:pos x="218" y="0"/>
                </a:cxn>
                <a:cxn ang="0">
                  <a:pos x="216" y="3"/>
                </a:cxn>
                <a:cxn ang="0">
                  <a:pos x="216" y="47"/>
                </a:cxn>
                <a:cxn ang="0">
                  <a:pos x="216" y="47"/>
                </a:cxn>
                <a:cxn ang="0">
                  <a:pos x="200" y="49"/>
                </a:cxn>
                <a:cxn ang="0">
                  <a:pos x="185" y="50"/>
                </a:cxn>
                <a:cxn ang="0">
                  <a:pos x="155" y="56"/>
                </a:cxn>
                <a:cxn ang="0">
                  <a:pos x="127" y="67"/>
                </a:cxn>
                <a:cxn ang="0">
                  <a:pos x="102" y="81"/>
                </a:cxn>
                <a:cxn ang="0">
                  <a:pos x="102" y="81"/>
                </a:cxn>
                <a:cxn ang="0">
                  <a:pos x="87" y="90"/>
                </a:cxn>
                <a:cxn ang="0">
                  <a:pos x="75" y="101"/>
                </a:cxn>
                <a:cxn ang="0">
                  <a:pos x="62" y="114"/>
                </a:cxn>
                <a:cxn ang="0">
                  <a:pos x="49" y="127"/>
                </a:cxn>
                <a:cxn ang="0">
                  <a:pos x="49" y="127"/>
                </a:cxn>
                <a:cxn ang="0">
                  <a:pos x="39" y="141"/>
                </a:cxn>
                <a:cxn ang="0">
                  <a:pos x="29" y="157"/>
                </a:cxn>
                <a:cxn ang="0">
                  <a:pos x="20" y="172"/>
                </a:cxn>
                <a:cxn ang="0">
                  <a:pos x="15" y="190"/>
                </a:cxn>
                <a:cxn ang="0">
                  <a:pos x="10" y="206"/>
                </a:cxn>
                <a:cxn ang="0">
                  <a:pos x="4" y="224"/>
                </a:cxn>
                <a:cxn ang="0">
                  <a:pos x="2" y="244"/>
                </a:cxn>
                <a:cxn ang="0">
                  <a:pos x="0" y="263"/>
                </a:cxn>
                <a:cxn ang="0">
                  <a:pos x="0" y="263"/>
                </a:cxn>
                <a:cxn ang="0">
                  <a:pos x="2" y="266"/>
                </a:cxn>
                <a:cxn ang="0">
                  <a:pos x="4" y="266"/>
                </a:cxn>
                <a:cxn ang="0">
                  <a:pos x="64" y="266"/>
                </a:cxn>
                <a:cxn ang="0">
                  <a:pos x="64" y="266"/>
                </a:cxn>
                <a:cxn ang="0">
                  <a:pos x="66" y="266"/>
                </a:cxn>
                <a:cxn ang="0">
                  <a:pos x="66" y="266"/>
                </a:cxn>
                <a:cxn ang="0">
                  <a:pos x="66" y="263"/>
                </a:cxn>
                <a:cxn ang="0">
                  <a:pos x="66" y="263"/>
                </a:cxn>
                <a:cxn ang="0">
                  <a:pos x="68" y="250"/>
                </a:cxn>
                <a:cxn ang="0">
                  <a:pos x="69" y="237"/>
                </a:cxn>
                <a:cxn ang="0">
                  <a:pos x="71" y="223"/>
                </a:cxn>
                <a:cxn ang="0">
                  <a:pos x="77" y="212"/>
                </a:cxn>
                <a:cxn ang="0">
                  <a:pos x="80" y="199"/>
                </a:cxn>
                <a:cxn ang="0">
                  <a:pos x="87" y="188"/>
                </a:cxn>
                <a:cxn ang="0">
                  <a:pos x="102" y="166"/>
                </a:cxn>
                <a:cxn ang="0">
                  <a:pos x="102" y="166"/>
                </a:cxn>
                <a:cxn ang="0">
                  <a:pos x="113" y="154"/>
                </a:cxn>
                <a:cxn ang="0">
                  <a:pos x="126" y="145"/>
                </a:cxn>
                <a:cxn ang="0">
                  <a:pos x="138" y="134"/>
                </a:cxn>
                <a:cxn ang="0">
                  <a:pos x="153" y="127"/>
                </a:cxn>
                <a:cxn ang="0">
                  <a:pos x="153" y="127"/>
                </a:cxn>
                <a:cxn ang="0">
                  <a:pos x="167" y="121"/>
                </a:cxn>
                <a:cxn ang="0">
                  <a:pos x="184" y="116"/>
                </a:cxn>
                <a:cxn ang="0">
                  <a:pos x="198" y="114"/>
                </a:cxn>
                <a:cxn ang="0">
                  <a:pos x="216" y="112"/>
                </a:cxn>
                <a:cxn ang="0">
                  <a:pos x="216" y="161"/>
                </a:cxn>
                <a:cxn ang="0">
                  <a:pos x="216" y="161"/>
                </a:cxn>
                <a:cxn ang="0">
                  <a:pos x="218" y="165"/>
                </a:cxn>
                <a:cxn ang="0">
                  <a:pos x="218" y="165"/>
                </a:cxn>
                <a:cxn ang="0">
                  <a:pos x="220" y="165"/>
                </a:cxn>
                <a:cxn ang="0">
                  <a:pos x="300" y="85"/>
                </a:cxn>
                <a:cxn ang="0">
                  <a:pos x="300" y="85"/>
                </a:cxn>
                <a:cxn ang="0">
                  <a:pos x="301" y="83"/>
                </a:cxn>
                <a:cxn ang="0">
                  <a:pos x="300" y="79"/>
                </a:cxn>
                <a:cxn ang="0">
                  <a:pos x="300" y="79"/>
                </a:cxn>
              </a:cxnLst>
              <a:rect l="0" t="0" r="r" b="b"/>
              <a:pathLst>
                <a:path w="301" h="266">
                  <a:moveTo>
                    <a:pt x="300" y="79"/>
                  </a:moveTo>
                  <a:lnTo>
                    <a:pt x="220" y="1"/>
                  </a:lnTo>
                  <a:lnTo>
                    <a:pt x="220" y="1"/>
                  </a:lnTo>
                  <a:lnTo>
                    <a:pt x="218" y="0"/>
                  </a:lnTo>
                  <a:lnTo>
                    <a:pt x="218" y="0"/>
                  </a:lnTo>
                  <a:lnTo>
                    <a:pt x="216" y="3"/>
                  </a:lnTo>
                  <a:lnTo>
                    <a:pt x="216" y="47"/>
                  </a:lnTo>
                  <a:lnTo>
                    <a:pt x="216" y="47"/>
                  </a:lnTo>
                  <a:lnTo>
                    <a:pt x="200" y="49"/>
                  </a:lnTo>
                  <a:lnTo>
                    <a:pt x="185" y="50"/>
                  </a:lnTo>
                  <a:lnTo>
                    <a:pt x="155" y="56"/>
                  </a:lnTo>
                  <a:lnTo>
                    <a:pt x="127" y="67"/>
                  </a:lnTo>
                  <a:lnTo>
                    <a:pt x="102" y="81"/>
                  </a:lnTo>
                  <a:lnTo>
                    <a:pt x="102" y="81"/>
                  </a:lnTo>
                  <a:lnTo>
                    <a:pt x="87" y="90"/>
                  </a:lnTo>
                  <a:lnTo>
                    <a:pt x="75" y="101"/>
                  </a:lnTo>
                  <a:lnTo>
                    <a:pt x="62" y="114"/>
                  </a:lnTo>
                  <a:lnTo>
                    <a:pt x="49" y="127"/>
                  </a:lnTo>
                  <a:lnTo>
                    <a:pt x="49" y="127"/>
                  </a:lnTo>
                  <a:lnTo>
                    <a:pt x="39" y="141"/>
                  </a:lnTo>
                  <a:lnTo>
                    <a:pt x="29" y="157"/>
                  </a:lnTo>
                  <a:lnTo>
                    <a:pt x="20" y="172"/>
                  </a:lnTo>
                  <a:lnTo>
                    <a:pt x="15" y="190"/>
                  </a:lnTo>
                  <a:lnTo>
                    <a:pt x="10" y="206"/>
                  </a:lnTo>
                  <a:lnTo>
                    <a:pt x="4" y="224"/>
                  </a:lnTo>
                  <a:lnTo>
                    <a:pt x="2" y="244"/>
                  </a:lnTo>
                  <a:lnTo>
                    <a:pt x="0" y="263"/>
                  </a:lnTo>
                  <a:lnTo>
                    <a:pt x="0" y="263"/>
                  </a:lnTo>
                  <a:lnTo>
                    <a:pt x="2" y="266"/>
                  </a:lnTo>
                  <a:lnTo>
                    <a:pt x="4" y="266"/>
                  </a:lnTo>
                  <a:lnTo>
                    <a:pt x="64" y="266"/>
                  </a:lnTo>
                  <a:lnTo>
                    <a:pt x="64" y="266"/>
                  </a:lnTo>
                  <a:lnTo>
                    <a:pt x="66" y="266"/>
                  </a:lnTo>
                  <a:lnTo>
                    <a:pt x="66" y="266"/>
                  </a:lnTo>
                  <a:lnTo>
                    <a:pt x="66" y="263"/>
                  </a:lnTo>
                  <a:lnTo>
                    <a:pt x="66" y="263"/>
                  </a:lnTo>
                  <a:lnTo>
                    <a:pt x="68" y="250"/>
                  </a:lnTo>
                  <a:lnTo>
                    <a:pt x="69" y="237"/>
                  </a:lnTo>
                  <a:lnTo>
                    <a:pt x="71" y="223"/>
                  </a:lnTo>
                  <a:lnTo>
                    <a:pt x="77" y="212"/>
                  </a:lnTo>
                  <a:lnTo>
                    <a:pt x="80" y="199"/>
                  </a:lnTo>
                  <a:lnTo>
                    <a:pt x="87" y="188"/>
                  </a:lnTo>
                  <a:lnTo>
                    <a:pt x="102" y="166"/>
                  </a:lnTo>
                  <a:lnTo>
                    <a:pt x="102" y="166"/>
                  </a:lnTo>
                  <a:lnTo>
                    <a:pt x="113" y="154"/>
                  </a:lnTo>
                  <a:lnTo>
                    <a:pt x="126" y="145"/>
                  </a:lnTo>
                  <a:lnTo>
                    <a:pt x="138" y="134"/>
                  </a:lnTo>
                  <a:lnTo>
                    <a:pt x="153" y="127"/>
                  </a:lnTo>
                  <a:lnTo>
                    <a:pt x="153" y="127"/>
                  </a:lnTo>
                  <a:lnTo>
                    <a:pt x="167" y="121"/>
                  </a:lnTo>
                  <a:lnTo>
                    <a:pt x="184" y="116"/>
                  </a:lnTo>
                  <a:lnTo>
                    <a:pt x="198" y="114"/>
                  </a:lnTo>
                  <a:lnTo>
                    <a:pt x="216" y="112"/>
                  </a:lnTo>
                  <a:lnTo>
                    <a:pt x="216" y="161"/>
                  </a:lnTo>
                  <a:lnTo>
                    <a:pt x="216" y="161"/>
                  </a:lnTo>
                  <a:lnTo>
                    <a:pt x="218" y="165"/>
                  </a:lnTo>
                  <a:lnTo>
                    <a:pt x="218" y="165"/>
                  </a:lnTo>
                  <a:lnTo>
                    <a:pt x="220" y="165"/>
                  </a:lnTo>
                  <a:lnTo>
                    <a:pt x="300" y="85"/>
                  </a:lnTo>
                  <a:lnTo>
                    <a:pt x="300" y="85"/>
                  </a:lnTo>
                  <a:lnTo>
                    <a:pt x="301" y="83"/>
                  </a:lnTo>
                  <a:lnTo>
                    <a:pt x="300" y="79"/>
                  </a:lnTo>
                  <a:lnTo>
                    <a:pt x="300" y="79"/>
                  </a:lnTo>
                  <a:close/>
                </a:path>
              </a:pathLst>
            </a:custGeom>
            <a:grpFill/>
            <a:ln w="9525">
              <a:noFill/>
              <a:round/>
            </a:ln>
          </p:spPr>
          <p:txBody>
            <a:bodyPr lIns="121920" tIns="60960" rIns="121920" bIns="6096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3200" b="0" i="0" u="none" strike="noStrike" kern="1200" cap="none" spc="0" normalizeH="0" baseline="0" noProof="0">
                <a:ln>
                  <a:noFill/>
                </a:ln>
                <a:solidFill>
                  <a:prstClr val="black"/>
                </a:solidFill>
                <a:effectLst/>
                <a:uLnTx/>
                <a:uFillTx/>
                <a:cs typeface="+mn-ea"/>
                <a:sym typeface="+mn-lt"/>
              </a:endParaRPr>
            </a:p>
          </p:txBody>
        </p:sp>
      </p:grpSp>
      <p:sp>
        <p:nvSpPr>
          <p:cNvPr id="36" name="稻壳儿春秋广告/盗版必究        原创来源：http://chn.docer.com/works?userid=199329941#!/work_time">
            <a:extLst>
              <a:ext uri="{FF2B5EF4-FFF2-40B4-BE49-F238E27FC236}">
                <a16:creationId xmlns:a16="http://schemas.microsoft.com/office/drawing/2014/main" xmlns="" id="{3D0365E4-3C3A-CF48-93B5-9AB71A38A9FD}"/>
              </a:ext>
            </a:extLst>
          </p:cNvPr>
          <p:cNvSpPr txBox="1"/>
          <p:nvPr/>
        </p:nvSpPr>
        <p:spPr>
          <a:xfrm flipH="1">
            <a:off x="3363758" y="1732563"/>
            <a:ext cx="6222497" cy="646331"/>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defRPr/>
            </a:pPr>
            <a:r>
              <a:rPr lang="zh-CN" altLang="en-US">
                <a:solidFill>
                  <a:prstClr val="black">
                    <a:lumMod val="75000"/>
                    <a:lumOff val="25000"/>
                  </a:prstClr>
                </a:solidFill>
                <a:cs typeface="+mn-ea"/>
                <a:sym typeface="+mn-lt"/>
              </a:rPr>
              <a:t>自杀患者中有精神障碍的占</a:t>
            </a:r>
            <a:r>
              <a:rPr lang="en-US" altLang="zh-CN">
                <a:solidFill>
                  <a:prstClr val="black">
                    <a:lumMod val="75000"/>
                    <a:lumOff val="25000"/>
                  </a:prstClr>
                </a:solidFill>
                <a:cs typeface="+mn-ea"/>
                <a:sym typeface="+mn-lt"/>
              </a:rPr>
              <a:t>38%</a:t>
            </a:r>
            <a:r>
              <a:rPr lang="zh-CN" altLang="en-US">
                <a:solidFill>
                  <a:prstClr val="black">
                    <a:lumMod val="75000"/>
                    <a:lumOff val="25000"/>
                  </a:prstClr>
                </a:solidFill>
                <a:cs typeface="+mn-ea"/>
                <a:sym typeface="+mn-lt"/>
              </a:rPr>
              <a:t>，以抑郁症自杀最常见。抑郁症患者一生中</a:t>
            </a:r>
            <a:r>
              <a:rPr lang="en-US" altLang="zh-CN">
                <a:solidFill>
                  <a:prstClr val="black">
                    <a:lumMod val="75000"/>
                    <a:lumOff val="25000"/>
                  </a:prstClr>
                </a:solidFill>
                <a:cs typeface="+mn-ea"/>
                <a:sym typeface="+mn-lt"/>
              </a:rPr>
              <a:t>25%</a:t>
            </a:r>
            <a:r>
              <a:rPr lang="zh-CN" altLang="en-US">
                <a:solidFill>
                  <a:prstClr val="black">
                    <a:lumMod val="75000"/>
                    <a:lumOff val="25000"/>
                  </a:prstClr>
                </a:solidFill>
                <a:cs typeface="+mn-ea"/>
                <a:sym typeface="+mn-lt"/>
              </a:rPr>
              <a:t>的人有过自杀未遂。</a:t>
            </a:r>
          </a:p>
        </p:txBody>
      </p:sp>
      <p:sp>
        <p:nvSpPr>
          <p:cNvPr id="37" name="稻壳儿春秋广告/盗版必究        原创来源：http://chn.docer.com/works?userid=199329941#!/work_time">
            <a:extLst>
              <a:ext uri="{FF2B5EF4-FFF2-40B4-BE49-F238E27FC236}">
                <a16:creationId xmlns:a16="http://schemas.microsoft.com/office/drawing/2014/main" xmlns="" id="{013F0B08-764D-F446-AA24-D71D56D4BB5A}"/>
              </a:ext>
            </a:extLst>
          </p:cNvPr>
          <p:cNvSpPr txBox="1"/>
          <p:nvPr/>
        </p:nvSpPr>
        <p:spPr>
          <a:xfrm flipH="1">
            <a:off x="3363757" y="3128914"/>
            <a:ext cx="6222498" cy="646331"/>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defRPr/>
            </a:pPr>
            <a:r>
              <a:rPr lang="zh-CN" altLang="en-US">
                <a:solidFill>
                  <a:prstClr val="black">
                    <a:lumMod val="75000"/>
                    <a:lumOff val="25000"/>
                  </a:prstClr>
                </a:solidFill>
                <a:cs typeface="+mn-ea"/>
                <a:sym typeface="+mn-lt"/>
              </a:rPr>
              <a:t>调查显示：精神分裂症自杀的发生率高达</a:t>
            </a:r>
            <a:r>
              <a:rPr lang="en-US" altLang="zh-CN">
                <a:solidFill>
                  <a:prstClr val="black">
                    <a:lumMod val="75000"/>
                    <a:lumOff val="25000"/>
                  </a:prstClr>
                </a:solidFill>
                <a:cs typeface="+mn-ea"/>
                <a:sym typeface="+mn-lt"/>
              </a:rPr>
              <a:t>4%-5%</a:t>
            </a:r>
            <a:r>
              <a:rPr lang="zh-CN" altLang="en-US">
                <a:solidFill>
                  <a:prstClr val="black">
                    <a:lumMod val="75000"/>
                    <a:lumOff val="25000"/>
                  </a:prstClr>
                </a:solidFill>
                <a:cs typeface="+mn-ea"/>
                <a:sym typeface="+mn-lt"/>
              </a:rPr>
              <a:t>，是普通人群的</a:t>
            </a:r>
            <a:r>
              <a:rPr lang="en-US" altLang="zh-CN">
                <a:solidFill>
                  <a:prstClr val="black">
                    <a:lumMod val="75000"/>
                    <a:lumOff val="25000"/>
                  </a:prstClr>
                </a:solidFill>
                <a:cs typeface="+mn-ea"/>
                <a:sym typeface="+mn-lt"/>
              </a:rPr>
              <a:t>30-40</a:t>
            </a:r>
            <a:r>
              <a:rPr lang="zh-CN" altLang="en-US">
                <a:solidFill>
                  <a:prstClr val="black">
                    <a:lumMod val="75000"/>
                    <a:lumOff val="25000"/>
                  </a:prstClr>
                </a:solidFill>
                <a:cs typeface="+mn-ea"/>
                <a:sym typeface="+mn-lt"/>
              </a:rPr>
              <a:t>倍。</a:t>
            </a:r>
          </a:p>
        </p:txBody>
      </p:sp>
      <p:sp>
        <p:nvSpPr>
          <p:cNvPr id="38" name="稻壳儿春秋广告/盗版必究        原创来源：http://chn.docer.com/works?userid=199329941#!/work_time">
            <a:extLst>
              <a:ext uri="{FF2B5EF4-FFF2-40B4-BE49-F238E27FC236}">
                <a16:creationId xmlns:a16="http://schemas.microsoft.com/office/drawing/2014/main" xmlns="" id="{B8836149-B8CD-7F42-87E4-93D29F33419F}"/>
              </a:ext>
            </a:extLst>
          </p:cNvPr>
          <p:cNvSpPr txBox="1"/>
          <p:nvPr/>
        </p:nvSpPr>
        <p:spPr>
          <a:xfrm flipH="1">
            <a:off x="3363757" y="4525266"/>
            <a:ext cx="6222498" cy="646331"/>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defRPr/>
            </a:pPr>
            <a:r>
              <a:rPr lang="zh-CN" altLang="en-US">
                <a:solidFill>
                  <a:prstClr val="black">
                    <a:lumMod val="75000"/>
                    <a:lumOff val="25000"/>
                  </a:prstClr>
                </a:solidFill>
                <a:cs typeface="+mn-ea"/>
                <a:sym typeface="+mn-lt"/>
              </a:rPr>
              <a:t>中国的自杀率</a:t>
            </a:r>
            <a:r>
              <a:rPr lang="en-US" altLang="zh-CN">
                <a:solidFill>
                  <a:prstClr val="black">
                    <a:lumMod val="75000"/>
                    <a:lumOff val="25000"/>
                  </a:prstClr>
                </a:solidFill>
                <a:cs typeface="+mn-ea"/>
                <a:sym typeface="+mn-lt"/>
              </a:rPr>
              <a:t>23</a:t>
            </a:r>
            <a:r>
              <a:rPr lang="zh-CN" altLang="en-US">
                <a:solidFill>
                  <a:prstClr val="black">
                    <a:lumMod val="75000"/>
                    <a:lumOff val="25000"/>
                  </a:prstClr>
                </a:solidFill>
                <a:cs typeface="+mn-ea"/>
                <a:sym typeface="+mn-lt"/>
              </a:rPr>
              <a:t>人</a:t>
            </a:r>
            <a:r>
              <a:rPr lang="en-US" altLang="zh-CN">
                <a:solidFill>
                  <a:prstClr val="black">
                    <a:lumMod val="75000"/>
                    <a:lumOff val="25000"/>
                  </a:prstClr>
                </a:solidFill>
                <a:cs typeface="+mn-ea"/>
                <a:sym typeface="+mn-lt"/>
              </a:rPr>
              <a:t>/10</a:t>
            </a:r>
            <a:r>
              <a:rPr lang="zh-CN" altLang="en-US">
                <a:solidFill>
                  <a:prstClr val="black">
                    <a:lumMod val="75000"/>
                    <a:lumOff val="25000"/>
                  </a:prstClr>
                </a:solidFill>
                <a:cs typeface="+mn-ea"/>
                <a:sym typeface="+mn-lt"/>
              </a:rPr>
              <a:t>万人；每年</a:t>
            </a:r>
            <a:r>
              <a:rPr lang="en-US" altLang="zh-CN">
                <a:solidFill>
                  <a:prstClr val="black">
                    <a:lumMod val="75000"/>
                    <a:lumOff val="25000"/>
                  </a:prstClr>
                </a:solidFill>
                <a:cs typeface="+mn-ea"/>
                <a:sym typeface="+mn-lt"/>
              </a:rPr>
              <a:t>28</a:t>
            </a:r>
            <a:r>
              <a:rPr lang="zh-CN" altLang="en-US">
                <a:solidFill>
                  <a:prstClr val="black">
                    <a:lumMod val="75000"/>
                    <a:lumOff val="25000"/>
                  </a:prstClr>
                </a:solidFill>
                <a:cs typeface="+mn-ea"/>
                <a:sym typeface="+mn-lt"/>
              </a:rPr>
              <a:t>万人因自杀死亡，</a:t>
            </a:r>
            <a:r>
              <a:rPr lang="en-US" altLang="zh-CN">
                <a:solidFill>
                  <a:prstClr val="black">
                    <a:lumMod val="75000"/>
                    <a:lumOff val="25000"/>
                  </a:prstClr>
                </a:solidFill>
                <a:cs typeface="+mn-ea"/>
                <a:sym typeface="+mn-lt"/>
              </a:rPr>
              <a:t>90</a:t>
            </a:r>
            <a:r>
              <a:rPr lang="zh-CN" altLang="en-US">
                <a:solidFill>
                  <a:prstClr val="black">
                    <a:lumMod val="75000"/>
                    <a:lumOff val="25000"/>
                  </a:prstClr>
                </a:solidFill>
                <a:cs typeface="+mn-ea"/>
                <a:sym typeface="+mn-lt"/>
              </a:rPr>
              <a:t>万人自杀未遂；自杀是第</a:t>
            </a:r>
            <a:r>
              <a:rPr lang="en-US" altLang="zh-CN">
                <a:solidFill>
                  <a:prstClr val="black">
                    <a:lumMod val="75000"/>
                    <a:lumOff val="25000"/>
                  </a:prstClr>
                </a:solidFill>
                <a:cs typeface="+mn-ea"/>
                <a:sym typeface="+mn-lt"/>
              </a:rPr>
              <a:t>5</a:t>
            </a:r>
            <a:r>
              <a:rPr lang="zh-CN" altLang="en-US">
                <a:solidFill>
                  <a:prstClr val="black">
                    <a:lumMod val="75000"/>
                    <a:lumOff val="25000"/>
                  </a:prstClr>
                </a:solidFill>
                <a:cs typeface="+mn-ea"/>
                <a:sym typeface="+mn-lt"/>
              </a:rPr>
              <a:t>位最重要的死亡原因。</a:t>
            </a:r>
          </a:p>
        </p:txBody>
      </p:sp>
      <p:sp>
        <p:nvSpPr>
          <p:cNvPr id="39" name="稻壳儿春秋广告/盗版必究        原创来源：http://chn.docer.com/works?userid=199329941#!/work_time">
            <a:extLst>
              <a:ext uri="{FF2B5EF4-FFF2-40B4-BE49-F238E27FC236}">
                <a16:creationId xmlns:a16="http://schemas.microsoft.com/office/drawing/2014/main" xmlns="" id="{AC47BB59-18D2-B345-9F19-4F538E43820B}"/>
              </a:ext>
            </a:extLst>
          </p:cNvPr>
          <p:cNvSpPr txBox="1"/>
          <p:nvPr/>
        </p:nvSpPr>
        <p:spPr>
          <a:xfrm>
            <a:off x="4713410" y="205006"/>
            <a:ext cx="2765179"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2400" b="1">
                <a:solidFill>
                  <a:srgbClr val="3E8D66"/>
                </a:solidFill>
                <a:cs typeface="+mn-ea"/>
                <a:sym typeface="+mn-lt"/>
              </a:rPr>
              <a:t>现状</a:t>
            </a:r>
          </a:p>
        </p:txBody>
      </p:sp>
    </p:spTree>
    <p:extLst>
      <p:ext uri="{BB962C8B-B14F-4D97-AF65-F5344CB8AC3E}">
        <p14:creationId xmlns:p14="http://schemas.microsoft.com/office/powerpoint/2010/main" val="2353837837"/>
      </p:ext>
    </p:extLst>
  </p:cSld>
  <p:clrMapOvr>
    <a:masterClrMapping/>
  </p:clrMapOvr>
  <p:transition spd="slow" advTm="0">
    <p:wip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a:extLst>
              <a:ext uri="{FF2B5EF4-FFF2-40B4-BE49-F238E27FC236}">
                <a16:creationId xmlns:a16="http://schemas.microsoft.com/office/drawing/2014/main" xmlns="" id="{15D39918-D266-5E89-E170-E21A09656B73}"/>
              </a:ext>
            </a:extLst>
          </p:cNvPr>
          <p:cNvPicPr>
            <a:picLocks noChangeAspect="1"/>
          </p:cNvPicPr>
          <p:nvPr/>
        </p:nvPicPr>
        <p:blipFill>
          <a:blip r:embed="rId2"/>
          <a:stretch>
            <a:fillRect/>
          </a:stretch>
        </p:blipFill>
        <p:spPr>
          <a:xfrm>
            <a:off x="0" y="381000"/>
            <a:ext cx="12192000" cy="6096000"/>
          </a:xfrm>
          <a:prstGeom prst="rect">
            <a:avLst/>
          </a:prstGeom>
        </p:spPr>
      </p:pic>
      <p:sp>
        <p:nvSpPr>
          <p:cNvPr id="15" name="稻壳儿春秋广告/盗版必究        原创来源：http://chn.docer.com/works?userid=199329941#!/work_time"/>
          <p:cNvSpPr txBox="1"/>
          <p:nvPr/>
        </p:nvSpPr>
        <p:spPr>
          <a:xfrm>
            <a:off x="4323048" y="3132829"/>
            <a:ext cx="3545903"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4800" b="1">
                <a:solidFill>
                  <a:prstClr val="black">
                    <a:lumMod val="75000"/>
                    <a:lumOff val="25000"/>
                  </a:prstClr>
                </a:solidFill>
                <a:cs typeface="+mn-ea"/>
                <a:sym typeface="+mn-lt"/>
              </a:rPr>
              <a:t>高危人群</a:t>
            </a:r>
          </a:p>
        </p:txBody>
      </p:sp>
      <p:sp>
        <p:nvSpPr>
          <p:cNvPr id="16" name="稻壳儿春秋广告/盗版必究        原创来源：http://chn.docer.com/works?userid=199329941#!/work_time"/>
          <p:cNvSpPr txBox="1"/>
          <p:nvPr/>
        </p:nvSpPr>
        <p:spPr>
          <a:xfrm>
            <a:off x="4323048" y="2410248"/>
            <a:ext cx="3545903"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1" u="none" strike="noStrike" kern="1200" cap="none" spc="0" normalizeH="0" baseline="0" noProof="0">
                <a:ln>
                  <a:noFill/>
                </a:ln>
                <a:solidFill>
                  <a:srgbClr val="68B606"/>
                </a:solidFill>
                <a:effectLst/>
                <a:uLnTx/>
                <a:uFillTx/>
                <a:cs typeface="+mn-ea"/>
                <a:sym typeface="+mn-lt"/>
              </a:rPr>
              <a:t>PART 02</a:t>
            </a:r>
            <a:endParaRPr kumimoji="0" lang="zh-CN" altLang="en-US" sz="4000" b="1" u="none" strike="noStrike" kern="1200" cap="none" spc="0" normalizeH="0" baseline="0" noProof="0">
              <a:ln>
                <a:noFill/>
              </a:ln>
              <a:solidFill>
                <a:srgbClr val="68B606"/>
              </a:solidFill>
              <a:effectLst/>
              <a:uLnTx/>
              <a:uFillTx/>
              <a:cs typeface="+mn-ea"/>
              <a:sym typeface="+mn-lt"/>
            </a:endParaRPr>
          </a:p>
        </p:txBody>
      </p:sp>
    </p:spTree>
    <p:extLst>
      <p:ext uri="{BB962C8B-B14F-4D97-AF65-F5344CB8AC3E}">
        <p14:creationId xmlns:p14="http://schemas.microsoft.com/office/powerpoint/2010/main" val="1108678290"/>
      </p:ext>
    </p:extLst>
  </p:cSld>
  <p:clrMapOvr>
    <a:masterClrMapping/>
  </p:clrMapOvr>
  <p:transition spd="slow" advTm="0">
    <p:wip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稻壳儿春秋广告/盗版必究        原创来源：http://chn.docer.com/works?userid=199329941#!/work_time"/>
          <p:cNvSpPr/>
          <p:nvPr/>
        </p:nvSpPr>
        <p:spPr>
          <a:xfrm>
            <a:off x="3071063" y="4109915"/>
            <a:ext cx="2827867" cy="406400"/>
          </a:xfrm>
          <a:prstGeom prst="roundRect">
            <a:avLst>
              <a:gd name="adj" fmla="val 50000"/>
            </a:avLst>
          </a:prstGeom>
          <a:solidFill>
            <a:srgbClr val="31751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29" name="稻壳儿春秋广告/盗版必究        原创来源：http://chn.docer.com/works?userid=199329941#!/work_time"/>
          <p:cNvSpPr/>
          <p:nvPr/>
        </p:nvSpPr>
        <p:spPr>
          <a:xfrm>
            <a:off x="3071063" y="4109915"/>
            <a:ext cx="1943233" cy="406400"/>
          </a:xfrm>
          <a:prstGeom prst="roundRect">
            <a:avLst>
              <a:gd name="adj" fmla="val 50000"/>
            </a:avLst>
          </a:prstGeom>
          <a:solidFill>
            <a:srgbClr val="3175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30" name="稻壳儿春秋广告/盗版必究        原创来源：http://chn.docer.com/works?userid=199329941#!/work_time"/>
          <p:cNvSpPr txBox="1"/>
          <p:nvPr/>
        </p:nvSpPr>
        <p:spPr>
          <a:xfrm>
            <a:off x="3437030" y="4128449"/>
            <a:ext cx="137088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defRPr/>
            </a:pPr>
            <a:r>
              <a:rPr lang="zh-CN" altLang="en-US" b="1">
                <a:solidFill>
                  <a:srgbClr val="EEEEEE"/>
                </a:solidFill>
                <a:cs typeface="+mn-ea"/>
                <a:sym typeface="+mn-lt"/>
              </a:rPr>
              <a:t>精神病患者</a:t>
            </a:r>
            <a:endParaRPr kumimoji="0" lang="zh-CN" altLang="en-US" b="1" u="none" strike="noStrike" kern="1200" cap="none" spc="0" normalizeH="0" baseline="0" noProof="0">
              <a:ln>
                <a:noFill/>
              </a:ln>
              <a:solidFill>
                <a:srgbClr val="EEEEEE"/>
              </a:solidFill>
              <a:effectLst/>
              <a:uLnTx/>
              <a:uFillTx/>
              <a:cs typeface="+mn-ea"/>
              <a:sym typeface="+mn-lt"/>
            </a:endParaRPr>
          </a:p>
        </p:txBody>
      </p:sp>
      <p:sp>
        <p:nvSpPr>
          <p:cNvPr id="31" name="稻壳儿春秋广告/盗版必究        原创来源：http://chn.docer.com/works?userid=199329941#!/work_time"/>
          <p:cNvSpPr txBox="1"/>
          <p:nvPr/>
        </p:nvSpPr>
        <p:spPr>
          <a:xfrm>
            <a:off x="3052613" y="4757434"/>
            <a:ext cx="2827867" cy="102156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en-US" altLang="zh-CN" sz="1600">
                <a:solidFill>
                  <a:prstClr val="black">
                    <a:lumMod val="75000"/>
                    <a:lumOff val="25000"/>
                  </a:prstClr>
                </a:solidFill>
                <a:cs typeface="+mn-ea"/>
                <a:sym typeface="+mn-lt"/>
              </a:rPr>
              <a:t>1.</a:t>
            </a:r>
            <a:r>
              <a:rPr lang="zh-CN" altLang="en-US" sz="1600">
                <a:solidFill>
                  <a:prstClr val="black">
                    <a:lumMod val="75000"/>
                    <a:lumOff val="25000"/>
                  </a:prstClr>
                </a:solidFill>
                <a:cs typeface="+mn-ea"/>
                <a:sym typeface="+mn-lt"/>
              </a:rPr>
              <a:t>以前有自杀或自伤行为。</a:t>
            </a:r>
            <a:r>
              <a:rPr lang="en-US" altLang="zh-CN" sz="1600">
                <a:solidFill>
                  <a:prstClr val="black">
                    <a:lumMod val="75000"/>
                    <a:lumOff val="25000"/>
                  </a:prstClr>
                </a:solidFill>
                <a:cs typeface="+mn-ea"/>
                <a:sym typeface="+mn-lt"/>
              </a:rPr>
              <a:t>2.</a:t>
            </a:r>
            <a:r>
              <a:rPr lang="zh-CN" altLang="en-US" sz="1600">
                <a:solidFill>
                  <a:prstClr val="black">
                    <a:lumMod val="75000"/>
                    <a:lumOff val="25000"/>
                  </a:prstClr>
                </a:solidFill>
                <a:cs typeface="+mn-ea"/>
                <a:sym typeface="+mn-lt"/>
              </a:rPr>
              <a:t>抑郁症。</a:t>
            </a:r>
            <a:r>
              <a:rPr lang="en-US" altLang="zh-CN" sz="1600">
                <a:solidFill>
                  <a:prstClr val="black">
                    <a:lumMod val="75000"/>
                    <a:lumOff val="25000"/>
                  </a:prstClr>
                </a:solidFill>
                <a:cs typeface="+mn-ea"/>
                <a:sym typeface="+mn-lt"/>
              </a:rPr>
              <a:t>3.</a:t>
            </a:r>
            <a:r>
              <a:rPr lang="zh-CN" altLang="en-US" sz="1600">
                <a:solidFill>
                  <a:prstClr val="black">
                    <a:lumMod val="75000"/>
                    <a:lumOff val="25000"/>
                  </a:prstClr>
                </a:solidFill>
                <a:cs typeface="+mn-ea"/>
                <a:sym typeface="+mn-lt"/>
              </a:rPr>
              <a:t>精神分裂症。</a:t>
            </a:r>
            <a:r>
              <a:rPr lang="en-US" altLang="zh-CN" sz="1600">
                <a:solidFill>
                  <a:prstClr val="black">
                    <a:lumMod val="75000"/>
                    <a:lumOff val="25000"/>
                  </a:prstClr>
                </a:solidFill>
                <a:cs typeface="+mn-ea"/>
                <a:sym typeface="+mn-lt"/>
              </a:rPr>
              <a:t>4.</a:t>
            </a:r>
            <a:r>
              <a:rPr lang="zh-CN" altLang="en-US" sz="1600">
                <a:solidFill>
                  <a:prstClr val="black">
                    <a:lumMod val="75000"/>
                    <a:lumOff val="25000"/>
                  </a:prstClr>
                </a:solidFill>
                <a:cs typeface="+mn-ea"/>
                <a:sym typeface="+mn-lt"/>
              </a:rPr>
              <a:t>酗酒或药物滥用。</a:t>
            </a:r>
            <a:r>
              <a:rPr lang="en-US" altLang="zh-CN" sz="1600">
                <a:solidFill>
                  <a:prstClr val="black">
                    <a:lumMod val="75000"/>
                    <a:lumOff val="25000"/>
                  </a:prstClr>
                </a:solidFill>
                <a:cs typeface="+mn-ea"/>
                <a:sym typeface="+mn-lt"/>
              </a:rPr>
              <a:t>5.</a:t>
            </a:r>
            <a:r>
              <a:rPr lang="zh-CN" altLang="en-US" sz="1600">
                <a:solidFill>
                  <a:prstClr val="black">
                    <a:lumMod val="75000"/>
                    <a:lumOff val="25000"/>
                  </a:prstClr>
                </a:solidFill>
                <a:cs typeface="+mn-ea"/>
                <a:sym typeface="+mn-lt"/>
              </a:rPr>
              <a:t>人格障碍。</a:t>
            </a:r>
          </a:p>
        </p:txBody>
      </p:sp>
      <p:sp>
        <p:nvSpPr>
          <p:cNvPr id="32" name="稻壳儿春秋广告/盗版必究        原创来源：http://chn.docer.com/works?userid=199329941#!/work_time"/>
          <p:cNvSpPr/>
          <p:nvPr/>
        </p:nvSpPr>
        <p:spPr>
          <a:xfrm>
            <a:off x="1142639" y="2204500"/>
            <a:ext cx="2827867" cy="406400"/>
          </a:xfrm>
          <a:prstGeom prst="roundRect">
            <a:avLst>
              <a:gd name="adj" fmla="val 50000"/>
            </a:avLst>
          </a:prstGeom>
          <a:solidFill>
            <a:srgbClr val="31751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33" name="稻壳儿春秋广告/盗版必究        原创来源：http://chn.docer.com/works?userid=199329941#!/work_time"/>
          <p:cNvSpPr/>
          <p:nvPr/>
        </p:nvSpPr>
        <p:spPr>
          <a:xfrm>
            <a:off x="1142639" y="2204500"/>
            <a:ext cx="2168258" cy="406400"/>
          </a:xfrm>
          <a:prstGeom prst="roundRect">
            <a:avLst>
              <a:gd name="adj" fmla="val 50000"/>
            </a:avLst>
          </a:prstGeom>
          <a:solidFill>
            <a:srgbClr val="3175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34" name="稻壳儿春秋广告/盗版必究        原创来源：http://chn.docer.com/works?userid=199329941#!/work_time"/>
          <p:cNvSpPr txBox="1"/>
          <p:nvPr/>
        </p:nvSpPr>
        <p:spPr>
          <a:xfrm>
            <a:off x="1909450" y="2223034"/>
            <a:ext cx="896400"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defRPr/>
            </a:pPr>
            <a:r>
              <a:rPr lang="zh-CN" altLang="en-US" b="1">
                <a:solidFill>
                  <a:srgbClr val="EEEEEE"/>
                </a:solidFill>
                <a:cs typeface="+mn-ea"/>
                <a:sym typeface="+mn-lt"/>
              </a:rPr>
              <a:t>老年人</a:t>
            </a:r>
            <a:endParaRPr kumimoji="0" lang="zh-CN" altLang="en-US" b="1" u="none" strike="noStrike" kern="1200" cap="none" spc="0" normalizeH="0" baseline="0" noProof="0">
              <a:ln>
                <a:noFill/>
              </a:ln>
              <a:solidFill>
                <a:srgbClr val="EEEEEE"/>
              </a:solidFill>
              <a:effectLst/>
              <a:uLnTx/>
              <a:uFillTx/>
              <a:cs typeface="+mn-ea"/>
              <a:sym typeface="+mn-lt"/>
            </a:endParaRPr>
          </a:p>
        </p:txBody>
      </p:sp>
      <p:sp>
        <p:nvSpPr>
          <p:cNvPr id="35" name="稻壳儿春秋广告/盗版必究        原创来源：http://chn.docer.com/works?userid=199329941#!/work_time"/>
          <p:cNvSpPr txBox="1"/>
          <p:nvPr/>
        </p:nvSpPr>
        <p:spPr>
          <a:xfrm>
            <a:off x="1277356" y="2849290"/>
            <a:ext cx="2827867"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zh-CN" altLang="en-US" sz="1600">
                <a:solidFill>
                  <a:prstClr val="black">
                    <a:lumMod val="75000"/>
                    <a:lumOff val="25000"/>
                  </a:prstClr>
                </a:solidFill>
                <a:cs typeface="+mn-ea"/>
                <a:sym typeface="+mn-lt"/>
              </a:rPr>
              <a:t>体衰、丧偶</a:t>
            </a:r>
            <a:endParaRPr kumimoji="0" lang="en-US" altLang="zh-CN" sz="1600" b="0" i="0"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40" name="稻壳儿春秋广告/盗版必究        原创来源：http://chn.docer.com/works?userid=199329941#!/work_time"/>
          <p:cNvSpPr/>
          <p:nvPr/>
        </p:nvSpPr>
        <p:spPr>
          <a:xfrm>
            <a:off x="4569253" y="2204500"/>
            <a:ext cx="2827867" cy="406400"/>
          </a:xfrm>
          <a:prstGeom prst="roundRect">
            <a:avLst>
              <a:gd name="adj" fmla="val 50000"/>
            </a:avLst>
          </a:prstGeom>
          <a:solidFill>
            <a:srgbClr val="63C0C1">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41" name="稻壳儿春秋广告/盗版必究        原创来源：http://chn.docer.com/works?userid=199329941#!/work_time"/>
          <p:cNvSpPr/>
          <p:nvPr/>
        </p:nvSpPr>
        <p:spPr>
          <a:xfrm>
            <a:off x="4569253" y="2204500"/>
            <a:ext cx="2168258" cy="406400"/>
          </a:xfrm>
          <a:prstGeom prst="roundRect">
            <a:avLst>
              <a:gd name="adj" fmla="val 50000"/>
            </a:avLst>
          </a:prstGeom>
          <a:solidFill>
            <a:srgbClr val="63C0C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42" name="稻壳儿春秋广告/盗版必究        原创来源：http://chn.docer.com/works?userid=199329941#!/work_time"/>
          <p:cNvSpPr txBox="1"/>
          <p:nvPr/>
        </p:nvSpPr>
        <p:spPr>
          <a:xfrm>
            <a:off x="5661090" y="2223034"/>
            <a:ext cx="896400"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defRPr/>
            </a:pPr>
            <a:r>
              <a:rPr lang="zh-CN" altLang="en-US" b="1">
                <a:solidFill>
                  <a:srgbClr val="EEEEEE"/>
                </a:solidFill>
                <a:cs typeface="+mn-ea"/>
                <a:sym typeface="+mn-lt"/>
              </a:rPr>
              <a:t>青年人</a:t>
            </a:r>
            <a:endParaRPr kumimoji="0" lang="zh-CN" altLang="en-US" b="1" u="none" strike="noStrike" kern="1200" cap="none" spc="0" normalizeH="0" baseline="0" noProof="0">
              <a:ln>
                <a:noFill/>
              </a:ln>
              <a:solidFill>
                <a:srgbClr val="EEEEEE"/>
              </a:solidFill>
              <a:effectLst/>
              <a:uLnTx/>
              <a:uFillTx/>
              <a:cs typeface="+mn-ea"/>
              <a:sym typeface="+mn-lt"/>
            </a:endParaRPr>
          </a:p>
        </p:txBody>
      </p:sp>
      <p:sp>
        <p:nvSpPr>
          <p:cNvPr id="43" name="稻壳儿春秋广告/盗版必究        原创来源：http://chn.docer.com/works?userid=199329941#!/work_time"/>
          <p:cNvSpPr txBox="1"/>
          <p:nvPr/>
        </p:nvSpPr>
        <p:spPr>
          <a:xfrm>
            <a:off x="4442281" y="2849290"/>
            <a:ext cx="3291897"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zh-CN" altLang="en-US" sz="1600">
                <a:solidFill>
                  <a:prstClr val="black">
                    <a:lumMod val="75000"/>
                    <a:lumOff val="25000"/>
                  </a:prstClr>
                </a:solidFill>
                <a:cs typeface="+mn-ea"/>
                <a:sym typeface="+mn-lt"/>
              </a:rPr>
              <a:t>完美主义，理想与现实不符，失恋</a:t>
            </a:r>
            <a:endParaRPr kumimoji="0" lang="en-US" altLang="zh-CN" sz="1600" b="0" i="0"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44" name="稻壳儿春秋广告/盗版必究        原创来源：http://chn.docer.com/works?userid=199329941#!/work_time"/>
          <p:cNvSpPr/>
          <p:nvPr/>
        </p:nvSpPr>
        <p:spPr>
          <a:xfrm>
            <a:off x="6785957" y="4064665"/>
            <a:ext cx="2827867" cy="406400"/>
          </a:xfrm>
          <a:prstGeom prst="roundRect">
            <a:avLst>
              <a:gd name="adj" fmla="val 50000"/>
            </a:avLst>
          </a:prstGeom>
          <a:solidFill>
            <a:srgbClr val="3E8D66">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45" name="稻壳儿春秋广告/盗版必究        原创来源：http://chn.docer.com/works?userid=199329941#!/work_time"/>
          <p:cNvSpPr/>
          <p:nvPr/>
        </p:nvSpPr>
        <p:spPr>
          <a:xfrm>
            <a:off x="6785957" y="4064665"/>
            <a:ext cx="1943233" cy="406400"/>
          </a:xfrm>
          <a:prstGeom prst="roundRect">
            <a:avLst>
              <a:gd name="adj" fmla="val 50000"/>
            </a:avLst>
          </a:prstGeom>
          <a:solidFill>
            <a:srgbClr val="3E8D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46" name="稻壳儿春秋广告/盗版必究        原创来源：http://chn.docer.com/works?userid=199329941#!/work_time"/>
          <p:cNvSpPr txBox="1"/>
          <p:nvPr/>
        </p:nvSpPr>
        <p:spPr>
          <a:xfrm>
            <a:off x="7389168" y="4083199"/>
            <a:ext cx="1133644"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defRPr/>
            </a:pPr>
            <a:r>
              <a:rPr lang="zh-CN" altLang="en-US" b="1">
                <a:solidFill>
                  <a:srgbClr val="EEEEEE"/>
                </a:solidFill>
                <a:cs typeface="+mn-ea"/>
                <a:sym typeface="+mn-lt"/>
              </a:rPr>
              <a:t>社会方面</a:t>
            </a:r>
            <a:endParaRPr kumimoji="0" lang="zh-CN" altLang="en-US" b="1" u="none" strike="noStrike" kern="1200" cap="none" spc="0" normalizeH="0" baseline="0" noProof="0">
              <a:ln>
                <a:noFill/>
              </a:ln>
              <a:solidFill>
                <a:srgbClr val="EEEEEE"/>
              </a:solidFill>
              <a:effectLst/>
              <a:uLnTx/>
              <a:uFillTx/>
              <a:cs typeface="+mn-ea"/>
              <a:sym typeface="+mn-lt"/>
            </a:endParaRPr>
          </a:p>
        </p:txBody>
      </p:sp>
      <p:sp>
        <p:nvSpPr>
          <p:cNvPr id="47" name="稻壳儿春秋广告/盗版必究        原创来源：http://chn.docer.com/works?userid=199329941#!/work_time"/>
          <p:cNvSpPr txBox="1"/>
          <p:nvPr/>
        </p:nvSpPr>
        <p:spPr>
          <a:xfrm>
            <a:off x="7445566" y="4685888"/>
            <a:ext cx="1892205"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en-US" altLang="zh-CN" sz="1600">
                <a:solidFill>
                  <a:prstClr val="black">
                    <a:lumMod val="75000"/>
                    <a:lumOff val="25000"/>
                  </a:prstClr>
                </a:solidFill>
                <a:cs typeface="+mn-ea"/>
                <a:sym typeface="+mn-lt"/>
              </a:rPr>
              <a:t>1.</a:t>
            </a:r>
            <a:r>
              <a:rPr lang="zh-CN" altLang="en-US" sz="1600">
                <a:solidFill>
                  <a:prstClr val="black">
                    <a:lumMod val="75000"/>
                    <a:lumOff val="25000"/>
                  </a:prstClr>
                </a:solidFill>
                <a:cs typeface="+mn-ea"/>
                <a:sym typeface="+mn-lt"/>
              </a:rPr>
              <a:t>无职业。</a:t>
            </a:r>
            <a:r>
              <a:rPr lang="en-US" altLang="zh-CN" sz="1600">
                <a:solidFill>
                  <a:prstClr val="black">
                    <a:lumMod val="75000"/>
                    <a:lumOff val="25000"/>
                  </a:prstClr>
                </a:solidFill>
                <a:cs typeface="+mn-ea"/>
                <a:sym typeface="+mn-lt"/>
              </a:rPr>
              <a:t>2.</a:t>
            </a:r>
            <a:r>
              <a:rPr lang="zh-CN" altLang="en-US" sz="1600">
                <a:solidFill>
                  <a:prstClr val="black">
                    <a:lumMod val="75000"/>
                    <a:lumOff val="25000"/>
                  </a:prstClr>
                </a:solidFill>
                <a:cs typeface="+mn-ea"/>
                <a:sym typeface="+mn-lt"/>
              </a:rPr>
              <a:t>孤独。</a:t>
            </a:r>
            <a:endParaRPr kumimoji="0" lang="en-US" altLang="zh-CN" sz="1600" b="0" i="0"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48" name="稻壳儿春秋广告/盗版必究        原创来源：http://chn.docer.com/works?userid=199329941#!/work_time"/>
          <p:cNvSpPr/>
          <p:nvPr/>
        </p:nvSpPr>
        <p:spPr>
          <a:xfrm>
            <a:off x="7995867" y="2204500"/>
            <a:ext cx="2827867" cy="406400"/>
          </a:xfrm>
          <a:prstGeom prst="roundRect">
            <a:avLst>
              <a:gd name="adj" fmla="val 50000"/>
            </a:avLst>
          </a:prstGeom>
          <a:solidFill>
            <a:srgbClr val="3E8D66">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49" name="稻壳儿春秋广告/盗版必究        原创来源：http://chn.docer.com/works?userid=199329941#!/work_time"/>
          <p:cNvSpPr/>
          <p:nvPr/>
        </p:nvSpPr>
        <p:spPr>
          <a:xfrm>
            <a:off x="7995867" y="2204500"/>
            <a:ext cx="2168258" cy="406400"/>
          </a:xfrm>
          <a:prstGeom prst="roundRect">
            <a:avLst>
              <a:gd name="adj" fmla="val 50000"/>
            </a:avLst>
          </a:prstGeom>
          <a:solidFill>
            <a:srgbClr val="3E8D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50" name="稻壳儿春秋广告/盗版必究        原创来源：http://chn.docer.com/works?userid=199329941#!/work_time"/>
          <p:cNvSpPr txBox="1"/>
          <p:nvPr/>
        </p:nvSpPr>
        <p:spPr>
          <a:xfrm>
            <a:off x="9324948" y="2223034"/>
            <a:ext cx="65915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defRPr/>
            </a:pPr>
            <a:r>
              <a:rPr lang="zh-CN" altLang="en-US" b="1">
                <a:solidFill>
                  <a:srgbClr val="EEEEEE"/>
                </a:solidFill>
                <a:cs typeface="+mn-ea"/>
                <a:sym typeface="+mn-lt"/>
              </a:rPr>
              <a:t>女性</a:t>
            </a:r>
            <a:endParaRPr kumimoji="0" lang="zh-CN" altLang="en-US" b="1" u="none" strike="noStrike" kern="1200" cap="none" spc="0" normalizeH="0" baseline="0" noProof="0">
              <a:ln>
                <a:noFill/>
              </a:ln>
              <a:solidFill>
                <a:srgbClr val="EEEEEE"/>
              </a:solidFill>
              <a:effectLst/>
              <a:uLnTx/>
              <a:uFillTx/>
              <a:cs typeface="+mn-ea"/>
              <a:sym typeface="+mn-lt"/>
            </a:endParaRPr>
          </a:p>
        </p:txBody>
      </p:sp>
      <p:sp>
        <p:nvSpPr>
          <p:cNvPr id="51" name="稻壳儿春秋广告/盗版必究        原创来源：http://chn.docer.com/works?userid=199329941#!/work_time"/>
          <p:cNvSpPr txBox="1"/>
          <p:nvPr/>
        </p:nvSpPr>
        <p:spPr>
          <a:xfrm>
            <a:off x="8130584" y="2849290"/>
            <a:ext cx="2827867"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zh-CN" altLang="en-US" sz="1600">
                <a:solidFill>
                  <a:prstClr val="black">
                    <a:lumMod val="75000"/>
                    <a:lumOff val="25000"/>
                  </a:prstClr>
                </a:solidFill>
                <a:cs typeface="+mn-ea"/>
                <a:sym typeface="+mn-lt"/>
              </a:rPr>
              <a:t>婚姻不如意，丈夫有外遇</a:t>
            </a:r>
            <a:endParaRPr kumimoji="0" lang="en-US" altLang="zh-CN" sz="1600" b="0" i="0" u="none" strike="noStrike" kern="1200" cap="none" spc="0" normalizeH="0" baseline="0" noProof="0">
              <a:ln>
                <a:noFill/>
              </a:ln>
              <a:solidFill>
                <a:prstClr val="black">
                  <a:lumMod val="75000"/>
                  <a:lumOff val="25000"/>
                </a:prstClr>
              </a:solidFill>
              <a:effectLst/>
              <a:uLnTx/>
              <a:uFillTx/>
              <a:cs typeface="+mn-ea"/>
              <a:sym typeface="+mn-lt"/>
            </a:endParaRPr>
          </a:p>
        </p:txBody>
      </p:sp>
      <p:sp>
        <p:nvSpPr>
          <p:cNvPr id="36" name="稻壳儿春秋广告/盗版必究        原创来源：http://chn.docer.com/works?userid=199329941#!/work_time">
            <a:extLst>
              <a:ext uri="{FF2B5EF4-FFF2-40B4-BE49-F238E27FC236}">
                <a16:creationId xmlns:a16="http://schemas.microsoft.com/office/drawing/2014/main" xmlns="" id="{01A6635E-06BD-1F4F-95EA-E054A196DCF6}"/>
              </a:ext>
            </a:extLst>
          </p:cNvPr>
          <p:cNvSpPr txBox="1"/>
          <p:nvPr/>
        </p:nvSpPr>
        <p:spPr>
          <a:xfrm>
            <a:off x="4713410" y="205006"/>
            <a:ext cx="2765179"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2400" b="1">
                <a:solidFill>
                  <a:srgbClr val="3E8D66"/>
                </a:solidFill>
                <a:cs typeface="+mn-ea"/>
                <a:sym typeface="+mn-lt"/>
              </a:rPr>
              <a:t>高危人群</a:t>
            </a:r>
          </a:p>
        </p:txBody>
      </p:sp>
    </p:spTree>
    <p:extLst>
      <p:ext uri="{BB962C8B-B14F-4D97-AF65-F5344CB8AC3E}">
        <p14:creationId xmlns:p14="http://schemas.microsoft.com/office/powerpoint/2010/main" val="827796824"/>
      </p:ext>
    </p:extLst>
  </p:cSld>
  <p:clrMapOvr>
    <a:masterClrMapping/>
  </p:clrMapOvr>
  <p:transition spd="slow" advTm="0">
    <p:wip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3" name="稻壳儿春秋广告/盗版必究        原创来源：http://chn.docer.com/works?userid=199329941#!/work_time"/>
          <p:cNvGrpSpPr/>
          <p:nvPr/>
        </p:nvGrpSpPr>
        <p:grpSpPr>
          <a:xfrm>
            <a:off x="1725191" y="1781888"/>
            <a:ext cx="2159000" cy="2392040"/>
            <a:chOff x="250825" y="996575"/>
            <a:chExt cx="2159000" cy="2392040"/>
          </a:xfrm>
        </p:grpSpPr>
        <p:graphicFrame>
          <p:nvGraphicFramePr>
            <p:cNvPr id="15" name="稻壳儿春秋广告/盗版必究        原创来源：http://chn.docer.com/works?userid=199329941#!/work_time"/>
            <p:cNvGraphicFramePr/>
            <p:nvPr/>
          </p:nvGraphicFramePr>
          <p:xfrm>
            <a:off x="250825" y="996575"/>
            <a:ext cx="2159000" cy="2392040"/>
          </p:xfrm>
          <a:graphic>
            <a:graphicData uri="http://schemas.openxmlformats.org/drawingml/2006/chart">
              <c:chart xmlns:c="http://schemas.openxmlformats.org/drawingml/2006/chart" r:id="rId2"/>
            </a:graphicData>
          </a:graphic>
        </p:graphicFrame>
        <p:sp>
          <p:nvSpPr>
            <p:cNvPr id="16" name="稻壳儿春秋广告/盗版必究        原创来源：http://chn.docer.com/works?userid=199329941#!/work_time"/>
            <p:cNvSpPr txBox="1"/>
            <p:nvPr/>
          </p:nvSpPr>
          <p:spPr>
            <a:xfrm>
              <a:off x="790265" y="1900208"/>
              <a:ext cx="108012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3200" b="0" i="0" u="none" strike="noStrike" kern="1200" cap="none" spc="0" normalizeH="0" baseline="0" noProof="0">
                  <a:ln>
                    <a:noFill/>
                  </a:ln>
                  <a:solidFill>
                    <a:prstClr val="black">
                      <a:lumMod val="75000"/>
                      <a:lumOff val="25000"/>
                    </a:prstClr>
                  </a:solidFill>
                  <a:effectLst/>
                  <a:uLnTx/>
                  <a:uFillTx/>
                  <a:cs typeface="+mn-ea"/>
                  <a:sym typeface="+mn-lt"/>
                </a:rPr>
                <a:t>66</a:t>
              </a:r>
              <a:r>
                <a:rPr kumimoji="0" lang="en-US" altLang="zh-CN" sz="2000" b="0" i="0" u="none" strike="noStrike" kern="1200" cap="none" spc="0" normalizeH="0" baseline="0" noProof="0">
                  <a:ln>
                    <a:noFill/>
                  </a:ln>
                  <a:solidFill>
                    <a:prstClr val="black">
                      <a:lumMod val="75000"/>
                      <a:lumOff val="25000"/>
                    </a:prstClr>
                  </a:solidFill>
                  <a:effectLst/>
                  <a:uLnTx/>
                  <a:uFillTx/>
                  <a:cs typeface="+mn-ea"/>
                  <a:sym typeface="+mn-lt"/>
                </a:rPr>
                <a:t>%</a:t>
              </a:r>
              <a:endParaRPr kumimoji="0" lang="zh-CN" altLang="en-US" sz="3200" b="0" i="0" u="none" strike="noStrike" kern="1200" cap="none" spc="0" normalizeH="0" baseline="0" noProof="0">
                <a:ln>
                  <a:noFill/>
                </a:ln>
                <a:solidFill>
                  <a:prstClr val="black">
                    <a:lumMod val="75000"/>
                    <a:lumOff val="25000"/>
                  </a:prstClr>
                </a:solidFill>
                <a:effectLst/>
                <a:uLnTx/>
                <a:uFillTx/>
                <a:cs typeface="+mn-ea"/>
                <a:sym typeface="+mn-lt"/>
              </a:endParaRPr>
            </a:p>
          </p:txBody>
        </p:sp>
      </p:grpSp>
      <p:grpSp>
        <p:nvGrpSpPr>
          <p:cNvPr id="17" name="稻壳儿春秋广告/盗版必究        原创来源：http://chn.docer.com/works?userid=199329941#!/work_time"/>
          <p:cNvGrpSpPr/>
          <p:nvPr/>
        </p:nvGrpSpPr>
        <p:grpSpPr>
          <a:xfrm>
            <a:off x="5051735" y="1781888"/>
            <a:ext cx="2159000" cy="2392040"/>
            <a:chOff x="3492500" y="996575"/>
            <a:chExt cx="2159000" cy="2392040"/>
          </a:xfrm>
        </p:grpSpPr>
        <p:graphicFrame>
          <p:nvGraphicFramePr>
            <p:cNvPr id="18" name="稻壳儿春秋广告/盗版必究        原创来源：http://chn.docer.com/works?userid=199329941#!/work_time"/>
            <p:cNvGraphicFramePr/>
            <p:nvPr/>
          </p:nvGraphicFramePr>
          <p:xfrm>
            <a:off x="3492500" y="996575"/>
            <a:ext cx="2159000" cy="2392040"/>
          </p:xfrm>
          <a:graphic>
            <a:graphicData uri="http://schemas.openxmlformats.org/drawingml/2006/chart">
              <c:chart xmlns:c="http://schemas.openxmlformats.org/drawingml/2006/chart" r:id="rId3"/>
            </a:graphicData>
          </a:graphic>
        </p:graphicFrame>
        <p:sp>
          <p:nvSpPr>
            <p:cNvPr id="19" name="稻壳儿春秋广告/盗版必究        原创来源：http://chn.docer.com/works?userid=199329941#!/work_time"/>
            <p:cNvSpPr txBox="1"/>
            <p:nvPr/>
          </p:nvSpPr>
          <p:spPr>
            <a:xfrm>
              <a:off x="4031940" y="1900208"/>
              <a:ext cx="108012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3200" b="0" i="0" u="none" strike="noStrike" kern="1200" cap="none" spc="0" normalizeH="0" baseline="0" noProof="0">
                  <a:ln>
                    <a:noFill/>
                  </a:ln>
                  <a:solidFill>
                    <a:prstClr val="black">
                      <a:lumMod val="75000"/>
                      <a:lumOff val="25000"/>
                    </a:prstClr>
                  </a:solidFill>
                  <a:effectLst/>
                  <a:uLnTx/>
                  <a:uFillTx/>
                  <a:cs typeface="+mn-ea"/>
                  <a:sym typeface="+mn-lt"/>
                </a:rPr>
                <a:t>62</a:t>
              </a:r>
              <a:r>
                <a:rPr kumimoji="0" lang="en-US" altLang="zh-CN" sz="2000" b="0" i="0" u="none" strike="noStrike" kern="1200" cap="none" spc="0" normalizeH="0" baseline="0" noProof="0">
                  <a:ln>
                    <a:noFill/>
                  </a:ln>
                  <a:solidFill>
                    <a:prstClr val="black">
                      <a:lumMod val="75000"/>
                      <a:lumOff val="25000"/>
                    </a:prstClr>
                  </a:solidFill>
                  <a:effectLst/>
                  <a:uLnTx/>
                  <a:uFillTx/>
                  <a:cs typeface="+mn-ea"/>
                  <a:sym typeface="+mn-lt"/>
                </a:rPr>
                <a:t>%</a:t>
              </a:r>
              <a:endParaRPr kumimoji="0" lang="zh-CN" altLang="en-US" sz="3200" b="0" i="0" u="none" strike="noStrike" kern="1200" cap="none" spc="0" normalizeH="0" baseline="0" noProof="0">
                <a:ln>
                  <a:noFill/>
                </a:ln>
                <a:solidFill>
                  <a:prstClr val="black">
                    <a:lumMod val="75000"/>
                    <a:lumOff val="25000"/>
                  </a:prstClr>
                </a:solidFill>
                <a:effectLst/>
                <a:uLnTx/>
                <a:uFillTx/>
                <a:cs typeface="+mn-ea"/>
                <a:sym typeface="+mn-lt"/>
              </a:endParaRPr>
            </a:p>
          </p:txBody>
        </p:sp>
      </p:grpSp>
      <p:grpSp>
        <p:nvGrpSpPr>
          <p:cNvPr id="20" name="稻壳儿春秋广告/盗版必究        原创来源：http://chn.docer.com/works?userid=199329941#!/work_time"/>
          <p:cNvGrpSpPr/>
          <p:nvPr/>
        </p:nvGrpSpPr>
        <p:grpSpPr>
          <a:xfrm>
            <a:off x="8373968" y="1781888"/>
            <a:ext cx="2159000" cy="2392040"/>
            <a:chOff x="6734175" y="996575"/>
            <a:chExt cx="2159000" cy="2392040"/>
          </a:xfrm>
        </p:grpSpPr>
        <p:graphicFrame>
          <p:nvGraphicFramePr>
            <p:cNvPr id="21" name="稻壳儿春秋广告/盗版必究        原创来源：http://chn.docer.com/works?userid=199329941#!/work_time"/>
            <p:cNvGraphicFramePr/>
            <p:nvPr/>
          </p:nvGraphicFramePr>
          <p:xfrm>
            <a:off x="6734175" y="996575"/>
            <a:ext cx="2159000" cy="2392040"/>
          </p:xfrm>
          <a:graphic>
            <a:graphicData uri="http://schemas.openxmlformats.org/drawingml/2006/chart">
              <c:chart xmlns:c="http://schemas.openxmlformats.org/drawingml/2006/chart" r:id="rId4"/>
            </a:graphicData>
          </a:graphic>
        </p:graphicFrame>
        <p:sp>
          <p:nvSpPr>
            <p:cNvPr id="22" name="稻壳儿春秋广告/盗版必究        原创来源：http://chn.docer.com/works?userid=199329941#!/work_time"/>
            <p:cNvSpPr txBox="1"/>
            <p:nvPr/>
          </p:nvSpPr>
          <p:spPr>
            <a:xfrm>
              <a:off x="7273615" y="1900208"/>
              <a:ext cx="108012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3200" b="0" i="0" u="none" strike="noStrike" kern="1200" cap="none" spc="0" normalizeH="0" baseline="0" noProof="0">
                  <a:ln>
                    <a:noFill/>
                  </a:ln>
                  <a:solidFill>
                    <a:prstClr val="black">
                      <a:lumMod val="75000"/>
                      <a:lumOff val="25000"/>
                    </a:prstClr>
                  </a:solidFill>
                  <a:effectLst/>
                  <a:uLnTx/>
                  <a:uFillTx/>
                  <a:cs typeface="+mn-ea"/>
                  <a:sym typeface="+mn-lt"/>
                </a:rPr>
                <a:t>70</a:t>
              </a:r>
              <a:r>
                <a:rPr kumimoji="0" lang="en-US" altLang="zh-CN" sz="2000" b="0" i="0" u="none" strike="noStrike" kern="1200" cap="none" spc="0" normalizeH="0" baseline="0" noProof="0">
                  <a:ln>
                    <a:noFill/>
                  </a:ln>
                  <a:solidFill>
                    <a:prstClr val="black">
                      <a:lumMod val="75000"/>
                      <a:lumOff val="25000"/>
                    </a:prstClr>
                  </a:solidFill>
                  <a:effectLst/>
                  <a:uLnTx/>
                  <a:uFillTx/>
                  <a:cs typeface="+mn-ea"/>
                  <a:sym typeface="+mn-lt"/>
                </a:rPr>
                <a:t>%</a:t>
              </a:r>
              <a:endParaRPr kumimoji="0" lang="zh-CN" altLang="en-US" sz="3200" b="0" i="0" u="none" strike="noStrike" kern="1200" cap="none" spc="0" normalizeH="0" baseline="0" noProof="0">
                <a:ln>
                  <a:noFill/>
                </a:ln>
                <a:solidFill>
                  <a:prstClr val="black">
                    <a:lumMod val="75000"/>
                    <a:lumOff val="25000"/>
                  </a:prstClr>
                </a:solidFill>
                <a:effectLst/>
                <a:uLnTx/>
                <a:uFillTx/>
                <a:cs typeface="+mn-ea"/>
                <a:sym typeface="+mn-lt"/>
              </a:endParaRPr>
            </a:p>
          </p:txBody>
        </p:sp>
      </p:grpSp>
      <p:sp>
        <p:nvSpPr>
          <p:cNvPr id="23" name="稻壳儿春秋广告/盗版必究        原创来源：http://chn.docer.com/works?userid=199329941#!/work_time"/>
          <p:cNvSpPr txBox="1"/>
          <p:nvPr/>
        </p:nvSpPr>
        <p:spPr>
          <a:xfrm>
            <a:off x="1725191" y="4127222"/>
            <a:ext cx="2150377" cy="166173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0000"/>
              </a:lnSpc>
              <a:defRPr/>
            </a:pPr>
            <a:r>
              <a:rPr lang="zh-CN" altLang="en-US" sz="1600">
                <a:solidFill>
                  <a:prstClr val="black">
                    <a:lumMod val="75000"/>
                    <a:lumOff val="25000"/>
                  </a:prstClr>
                </a:solidFill>
                <a:cs typeface="+mn-ea"/>
                <a:sym typeface="+mn-lt"/>
              </a:rPr>
              <a:t>调查显示：男性住院患者自杀自伤发生率为</a:t>
            </a:r>
            <a:r>
              <a:rPr lang="en-US" altLang="zh-CN" sz="1600">
                <a:solidFill>
                  <a:prstClr val="black">
                    <a:lumMod val="75000"/>
                    <a:lumOff val="25000"/>
                  </a:prstClr>
                </a:solidFill>
                <a:cs typeface="+mn-ea"/>
                <a:sym typeface="+mn-lt"/>
              </a:rPr>
              <a:t>7.5%</a:t>
            </a:r>
            <a:r>
              <a:rPr lang="zh-CN" altLang="en-US" sz="1600">
                <a:solidFill>
                  <a:prstClr val="black">
                    <a:lumMod val="75000"/>
                    <a:lumOff val="25000"/>
                  </a:prstClr>
                </a:solidFill>
                <a:cs typeface="+mn-ea"/>
                <a:sym typeface="+mn-lt"/>
              </a:rPr>
              <a:t>；文化程度初中以下的占</a:t>
            </a:r>
            <a:r>
              <a:rPr lang="en-US" altLang="zh-CN" sz="1600">
                <a:solidFill>
                  <a:prstClr val="black">
                    <a:lumMod val="75000"/>
                    <a:lumOff val="25000"/>
                  </a:prstClr>
                </a:solidFill>
                <a:cs typeface="+mn-ea"/>
                <a:sym typeface="+mn-lt"/>
              </a:rPr>
              <a:t>66%</a:t>
            </a:r>
            <a:r>
              <a:rPr lang="zh-CN" altLang="en-US" sz="1600">
                <a:solidFill>
                  <a:prstClr val="black">
                    <a:lumMod val="75000"/>
                    <a:lumOff val="25000"/>
                  </a:prstClr>
                </a:solidFill>
                <a:cs typeface="+mn-ea"/>
                <a:sym typeface="+mn-lt"/>
              </a:rPr>
              <a:t>；无业者占</a:t>
            </a:r>
            <a:r>
              <a:rPr lang="en-US" altLang="zh-CN" sz="1600">
                <a:solidFill>
                  <a:prstClr val="black">
                    <a:lumMod val="75000"/>
                    <a:lumOff val="25000"/>
                  </a:prstClr>
                </a:solidFill>
                <a:cs typeface="+mn-ea"/>
                <a:sym typeface="+mn-lt"/>
              </a:rPr>
              <a:t>52%</a:t>
            </a:r>
            <a:r>
              <a:rPr lang="zh-CN" altLang="en-US" sz="1600">
                <a:solidFill>
                  <a:prstClr val="black">
                    <a:lumMod val="75000"/>
                    <a:lumOff val="25000"/>
                  </a:prstClr>
                </a:solidFill>
                <a:cs typeface="+mn-ea"/>
                <a:sym typeface="+mn-lt"/>
              </a:rPr>
              <a:t>。</a:t>
            </a:r>
          </a:p>
        </p:txBody>
      </p:sp>
      <p:sp>
        <p:nvSpPr>
          <p:cNvPr id="25" name="稻壳儿春秋广告/盗版必究        原创来源：http://chn.docer.com/works?userid=199329941#!/work_time"/>
          <p:cNvSpPr txBox="1"/>
          <p:nvPr/>
        </p:nvSpPr>
        <p:spPr>
          <a:xfrm>
            <a:off x="5051735" y="4127222"/>
            <a:ext cx="2150377" cy="134164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0000"/>
              </a:lnSpc>
              <a:defRPr/>
            </a:pPr>
            <a:r>
              <a:rPr lang="zh-CN" altLang="en-US" sz="1600">
                <a:solidFill>
                  <a:prstClr val="black">
                    <a:lumMod val="75000"/>
                    <a:lumOff val="25000"/>
                  </a:prstClr>
                </a:solidFill>
                <a:cs typeface="+mn-ea"/>
                <a:sym typeface="+mn-lt"/>
              </a:rPr>
              <a:t>调查显示合并精神病性症状较单一患有精神病的患者更容易发生自杀自伤。</a:t>
            </a:r>
          </a:p>
        </p:txBody>
      </p:sp>
      <p:sp>
        <p:nvSpPr>
          <p:cNvPr id="27" name="稻壳儿春秋广告/盗版必究        原创来源：http://chn.docer.com/works?userid=199329941#!/work_time"/>
          <p:cNvSpPr txBox="1"/>
          <p:nvPr/>
        </p:nvSpPr>
        <p:spPr>
          <a:xfrm>
            <a:off x="8373968" y="4127222"/>
            <a:ext cx="2150377" cy="102156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0000"/>
              </a:lnSpc>
              <a:defRPr/>
            </a:pPr>
            <a:r>
              <a:rPr lang="en-US" altLang="zh-CN" sz="1600">
                <a:solidFill>
                  <a:prstClr val="black">
                    <a:lumMod val="75000"/>
                    <a:lumOff val="25000"/>
                  </a:prstClr>
                </a:solidFill>
                <a:cs typeface="+mn-ea"/>
                <a:sym typeface="+mn-lt"/>
              </a:rPr>
              <a:t>70%</a:t>
            </a:r>
            <a:r>
              <a:rPr lang="zh-CN" altLang="en-US" sz="1600">
                <a:solidFill>
                  <a:prstClr val="black">
                    <a:lumMod val="75000"/>
                    <a:lumOff val="25000"/>
                  </a:prstClr>
                </a:solidFill>
                <a:cs typeface="+mn-ea"/>
                <a:sym typeface="+mn-lt"/>
              </a:rPr>
              <a:t>的精神分裂症自杀者中具有中度、重度抑郁症状。</a:t>
            </a:r>
          </a:p>
        </p:txBody>
      </p:sp>
      <p:sp>
        <p:nvSpPr>
          <p:cNvPr id="31" name="稻壳儿春秋广告/盗版必究        原创来源：http://chn.docer.com/works?userid=199329941#!/work_time">
            <a:extLst>
              <a:ext uri="{FF2B5EF4-FFF2-40B4-BE49-F238E27FC236}">
                <a16:creationId xmlns:a16="http://schemas.microsoft.com/office/drawing/2014/main" xmlns="" id="{1DC26218-19B6-2C40-A10C-B0593D3C58D4}"/>
              </a:ext>
            </a:extLst>
          </p:cNvPr>
          <p:cNvSpPr txBox="1"/>
          <p:nvPr/>
        </p:nvSpPr>
        <p:spPr>
          <a:xfrm>
            <a:off x="4713410" y="205006"/>
            <a:ext cx="2765179"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2400" b="1">
                <a:solidFill>
                  <a:srgbClr val="3E8D66"/>
                </a:solidFill>
                <a:cs typeface="+mn-ea"/>
                <a:sym typeface="+mn-lt"/>
              </a:rPr>
              <a:t>住院患者自杀状况</a:t>
            </a:r>
          </a:p>
        </p:txBody>
      </p:sp>
    </p:spTree>
    <p:extLst>
      <p:ext uri="{BB962C8B-B14F-4D97-AF65-F5344CB8AC3E}">
        <p14:creationId xmlns:p14="http://schemas.microsoft.com/office/powerpoint/2010/main" val="527472945"/>
      </p:ext>
    </p:extLst>
  </p:cSld>
  <p:clrMapOvr>
    <a:masterClrMapping/>
  </p:clrMapOvr>
  <p:transition spd="slow" advTm="0">
    <p:wip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稻壳儿春秋广告/盗版必究        原创来源：http://chn.docer.com/works?userid=199329941#!/work_time"/>
          <p:cNvSpPr/>
          <p:nvPr/>
        </p:nvSpPr>
        <p:spPr>
          <a:xfrm>
            <a:off x="1954112" y="4147584"/>
            <a:ext cx="2827867" cy="406400"/>
          </a:xfrm>
          <a:prstGeom prst="roundRect">
            <a:avLst>
              <a:gd name="adj" fmla="val 50000"/>
            </a:avLst>
          </a:prstGeom>
          <a:solidFill>
            <a:srgbClr val="31751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29" name="稻壳儿春秋广告/盗版必究        原创来源：http://chn.docer.com/works?userid=199329941#!/work_time"/>
          <p:cNvSpPr/>
          <p:nvPr/>
        </p:nvSpPr>
        <p:spPr>
          <a:xfrm>
            <a:off x="1954112" y="4147584"/>
            <a:ext cx="1009471" cy="406400"/>
          </a:xfrm>
          <a:prstGeom prst="roundRect">
            <a:avLst>
              <a:gd name="adj" fmla="val 50000"/>
            </a:avLst>
          </a:prstGeom>
          <a:solidFill>
            <a:srgbClr val="3175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30" name="稻壳儿春秋广告/盗版必究        原创来源：http://chn.docer.com/works?userid=199329941#!/work_time"/>
          <p:cNvSpPr txBox="1"/>
          <p:nvPr/>
        </p:nvSpPr>
        <p:spPr>
          <a:xfrm>
            <a:off x="3158594" y="4200957"/>
            <a:ext cx="543740"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a:ln>
                  <a:noFill/>
                </a:ln>
                <a:solidFill>
                  <a:srgbClr val="EEEEEE"/>
                </a:solidFill>
                <a:effectLst/>
                <a:uLnTx/>
                <a:uFillTx/>
                <a:cs typeface="+mn-ea"/>
                <a:sym typeface="+mn-lt"/>
              </a:rPr>
              <a:t>18%</a:t>
            </a:r>
            <a:endParaRPr kumimoji="0" lang="zh-CN" altLang="en-US" sz="1400" b="0" i="0" u="none" strike="noStrike" kern="1200" cap="none" spc="0" normalizeH="0" baseline="0" noProof="0">
              <a:ln>
                <a:noFill/>
              </a:ln>
              <a:solidFill>
                <a:srgbClr val="EEEEEE"/>
              </a:solidFill>
              <a:effectLst/>
              <a:uLnTx/>
              <a:uFillTx/>
              <a:cs typeface="+mn-ea"/>
              <a:sym typeface="+mn-lt"/>
            </a:endParaRPr>
          </a:p>
        </p:txBody>
      </p:sp>
      <p:sp>
        <p:nvSpPr>
          <p:cNvPr id="31" name="稻壳儿春秋广告/盗版必究        原创来源：http://chn.docer.com/works?userid=199329941#!/work_time"/>
          <p:cNvSpPr txBox="1"/>
          <p:nvPr/>
        </p:nvSpPr>
        <p:spPr>
          <a:xfrm>
            <a:off x="2241984" y="4805919"/>
            <a:ext cx="2294690"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zh-CN" altLang="en-US" sz="1600">
                <a:solidFill>
                  <a:prstClr val="black">
                    <a:lumMod val="75000"/>
                    <a:lumOff val="25000"/>
                  </a:prstClr>
                </a:solidFill>
                <a:cs typeface="+mn-ea"/>
                <a:sym typeface="+mn-lt"/>
              </a:rPr>
              <a:t>抑郁症患者自杀占</a:t>
            </a:r>
            <a:r>
              <a:rPr lang="en-US" altLang="zh-CN" sz="1600">
                <a:solidFill>
                  <a:prstClr val="black">
                    <a:lumMod val="75000"/>
                    <a:lumOff val="25000"/>
                  </a:prstClr>
                </a:solidFill>
                <a:cs typeface="+mn-ea"/>
                <a:sym typeface="+mn-lt"/>
              </a:rPr>
              <a:t>18%</a:t>
            </a:r>
          </a:p>
        </p:txBody>
      </p:sp>
      <p:sp>
        <p:nvSpPr>
          <p:cNvPr id="32" name="稻壳儿春秋广告/盗版必究        原创来源：http://chn.docer.com/works?userid=199329941#!/work_time"/>
          <p:cNvSpPr/>
          <p:nvPr/>
        </p:nvSpPr>
        <p:spPr>
          <a:xfrm>
            <a:off x="1954112" y="1867392"/>
            <a:ext cx="2827867" cy="406400"/>
          </a:xfrm>
          <a:prstGeom prst="roundRect">
            <a:avLst>
              <a:gd name="adj" fmla="val 50000"/>
            </a:avLst>
          </a:prstGeom>
          <a:solidFill>
            <a:srgbClr val="31751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33" name="稻壳儿春秋广告/盗版必究        原创来源：http://chn.docer.com/works?userid=199329941#!/work_time"/>
          <p:cNvSpPr/>
          <p:nvPr/>
        </p:nvSpPr>
        <p:spPr>
          <a:xfrm>
            <a:off x="1954112" y="1867392"/>
            <a:ext cx="1287210" cy="406400"/>
          </a:xfrm>
          <a:prstGeom prst="roundRect">
            <a:avLst>
              <a:gd name="adj" fmla="val 50000"/>
            </a:avLst>
          </a:prstGeom>
          <a:solidFill>
            <a:srgbClr val="3175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34" name="稻壳儿春秋广告/盗版必究        原创来源：http://chn.docer.com/works?userid=199329941#!/work_time"/>
          <p:cNvSpPr txBox="1"/>
          <p:nvPr/>
        </p:nvSpPr>
        <p:spPr>
          <a:xfrm>
            <a:off x="3409976" y="1920765"/>
            <a:ext cx="543740"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a:ln>
                  <a:noFill/>
                </a:ln>
                <a:solidFill>
                  <a:srgbClr val="EEEEEE"/>
                </a:solidFill>
                <a:effectLst/>
                <a:uLnTx/>
                <a:uFillTx/>
                <a:cs typeface="+mn-ea"/>
                <a:sym typeface="+mn-lt"/>
              </a:rPr>
              <a:t>40%</a:t>
            </a:r>
            <a:endParaRPr kumimoji="0" lang="zh-CN" altLang="en-US" sz="1400" b="0" i="0" u="none" strike="noStrike" kern="1200" cap="none" spc="0" normalizeH="0" baseline="0" noProof="0">
              <a:ln>
                <a:noFill/>
              </a:ln>
              <a:solidFill>
                <a:srgbClr val="EEEEEE"/>
              </a:solidFill>
              <a:effectLst/>
              <a:uLnTx/>
              <a:uFillTx/>
              <a:cs typeface="+mn-ea"/>
              <a:sym typeface="+mn-lt"/>
            </a:endParaRPr>
          </a:p>
        </p:txBody>
      </p:sp>
      <p:sp>
        <p:nvSpPr>
          <p:cNvPr id="35" name="稻壳儿春秋广告/盗版必究        原创来源：http://chn.docer.com/works?userid=199329941#!/work_time"/>
          <p:cNvSpPr txBox="1"/>
          <p:nvPr/>
        </p:nvSpPr>
        <p:spPr>
          <a:xfrm>
            <a:off x="2088829" y="2512182"/>
            <a:ext cx="2846711" cy="102156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zh-CN" altLang="en-US" sz="1600">
                <a:solidFill>
                  <a:prstClr val="black">
                    <a:lumMod val="75000"/>
                    <a:lumOff val="25000"/>
                  </a:prstClr>
                </a:solidFill>
                <a:cs typeface="+mn-ea"/>
                <a:sym typeface="+mn-lt"/>
              </a:rPr>
              <a:t>有精神病性症状占</a:t>
            </a:r>
            <a:r>
              <a:rPr lang="en-US" altLang="zh-CN" sz="1600">
                <a:solidFill>
                  <a:prstClr val="black">
                    <a:lumMod val="75000"/>
                    <a:lumOff val="25000"/>
                  </a:prstClr>
                </a:solidFill>
                <a:cs typeface="+mn-ea"/>
                <a:sym typeface="+mn-lt"/>
              </a:rPr>
              <a:t>40%</a:t>
            </a:r>
            <a:r>
              <a:rPr lang="zh-CN" altLang="en-US" sz="1600">
                <a:solidFill>
                  <a:prstClr val="black">
                    <a:lumMod val="75000"/>
                    <a:lumOff val="25000"/>
                  </a:prstClr>
                </a:solidFill>
                <a:cs typeface="+mn-ea"/>
                <a:sym typeface="+mn-lt"/>
              </a:rPr>
              <a:t>（其中有被害妄想及关系妄想占</a:t>
            </a:r>
            <a:r>
              <a:rPr lang="en-US" altLang="zh-CN" sz="1600">
                <a:solidFill>
                  <a:prstClr val="black">
                    <a:lumMod val="75000"/>
                    <a:lumOff val="25000"/>
                  </a:prstClr>
                </a:solidFill>
                <a:cs typeface="+mn-ea"/>
                <a:sym typeface="+mn-lt"/>
              </a:rPr>
              <a:t>60%</a:t>
            </a:r>
            <a:r>
              <a:rPr lang="zh-CN" altLang="en-US" sz="1600">
                <a:solidFill>
                  <a:prstClr val="black">
                    <a:lumMod val="75000"/>
                    <a:lumOff val="25000"/>
                  </a:prstClr>
                </a:solidFill>
                <a:cs typeface="+mn-ea"/>
                <a:sym typeface="+mn-lt"/>
              </a:rPr>
              <a:t>，有幻听占</a:t>
            </a:r>
            <a:r>
              <a:rPr lang="en-US" altLang="zh-CN" sz="1600">
                <a:solidFill>
                  <a:prstClr val="black">
                    <a:lumMod val="75000"/>
                    <a:lumOff val="25000"/>
                  </a:prstClr>
                </a:solidFill>
                <a:cs typeface="+mn-ea"/>
                <a:sym typeface="+mn-lt"/>
              </a:rPr>
              <a:t>40%</a:t>
            </a:r>
            <a:r>
              <a:rPr lang="zh-CN" altLang="en-US" sz="1600">
                <a:solidFill>
                  <a:prstClr val="black">
                    <a:lumMod val="75000"/>
                    <a:lumOff val="25000"/>
                  </a:prstClr>
                </a:solidFill>
                <a:cs typeface="+mn-ea"/>
                <a:sym typeface="+mn-lt"/>
              </a:rPr>
              <a:t>）</a:t>
            </a:r>
          </a:p>
        </p:txBody>
      </p:sp>
      <p:sp>
        <p:nvSpPr>
          <p:cNvPr id="44" name="稻壳儿春秋广告/盗版必究        原创来源：http://chn.docer.com/works?userid=199329941#!/work_time"/>
          <p:cNvSpPr/>
          <p:nvPr/>
        </p:nvSpPr>
        <p:spPr>
          <a:xfrm>
            <a:off x="7008376" y="4147584"/>
            <a:ext cx="2827867" cy="406400"/>
          </a:xfrm>
          <a:prstGeom prst="roundRect">
            <a:avLst>
              <a:gd name="adj" fmla="val 50000"/>
            </a:avLst>
          </a:prstGeom>
          <a:solidFill>
            <a:srgbClr val="3E8D66">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45" name="稻壳儿春秋广告/盗版必究        原创来源：http://chn.docer.com/works?userid=199329941#!/work_time"/>
          <p:cNvSpPr/>
          <p:nvPr/>
        </p:nvSpPr>
        <p:spPr>
          <a:xfrm>
            <a:off x="7008376" y="4147584"/>
            <a:ext cx="618293" cy="406400"/>
          </a:xfrm>
          <a:prstGeom prst="roundRect">
            <a:avLst>
              <a:gd name="adj" fmla="val 50000"/>
            </a:avLst>
          </a:prstGeom>
          <a:solidFill>
            <a:srgbClr val="3E8D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46" name="稻壳儿春秋广告/盗版必究        原创来源：http://chn.docer.com/works?userid=199329941#!/work_time"/>
          <p:cNvSpPr txBox="1"/>
          <p:nvPr/>
        </p:nvSpPr>
        <p:spPr>
          <a:xfrm>
            <a:off x="8212858" y="4200957"/>
            <a:ext cx="543740"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a:ln>
                  <a:noFill/>
                </a:ln>
                <a:solidFill>
                  <a:srgbClr val="EEEEEE"/>
                </a:solidFill>
                <a:effectLst/>
                <a:uLnTx/>
                <a:uFillTx/>
                <a:cs typeface="+mn-ea"/>
                <a:sym typeface="+mn-lt"/>
              </a:rPr>
              <a:t>12%</a:t>
            </a:r>
            <a:endParaRPr kumimoji="0" lang="zh-CN" altLang="en-US" sz="1400" b="0" i="0" u="none" strike="noStrike" kern="1200" cap="none" spc="0" normalizeH="0" baseline="0" noProof="0">
              <a:ln>
                <a:noFill/>
              </a:ln>
              <a:solidFill>
                <a:srgbClr val="EEEEEE"/>
              </a:solidFill>
              <a:effectLst/>
              <a:uLnTx/>
              <a:uFillTx/>
              <a:cs typeface="+mn-ea"/>
              <a:sym typeface="+mn-lt"/>
            </a:endParaRPr>
          </a:p>
        </p:txBody>
      </p:sp>
      <p:sp>
        <p:nvSpPr>
          <p:cNvPr id="47" name="稻壳儿春秋广告/盗版必究        原创来源：http://chn.docer.com/works?userid=199329941#!/work_time"/>
          <p:cNvSpPr txBox="1"/>
          <p:nvPr/>
        </p:nvSpPr>
        <p:spPr>
          <a:xfrm>
            <a:off x="7089013" y="4805919"/>
            <a:ext cx="2846711"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zh-CN" altLang="en-US" sz="1600">
                <a:solidFill>
                  <a:prstClr val="black">
                    <a:lumMod val="75000"/>
                    <a:lumOff val="25000"/>
                  </a:prstClr>
                </a:solidFill>
                <a:cs typeface="+mn-ea"/>
                <a:sym typeface="+mn-lt"/>
              </a:rPr>
              <a:t>药源性焦虑患者自杀占</a:t>
            </a:r>
            <a:r>
              <a:rPr lang="en-US" altLang="zh-CN" sz="1600">
                <a:solidFill>
                  <a:prstClr val="black">
                    <a:lumMod val="75000"/>
                    <a:lumOff val="25000"/>
                  </a:prstClr>
                </a:solidFill>
                <a:cs typeface="+mn-ea"/>
                <a:sym typeface="+mn-lt"/>
              </a:rPr>
              <a:t>12%</a:t>
            </a:r>
          </a:p>
        </p:txBody>
      </p:sp>
      <p:sp>
        <p:nvSpPr>
          <p:cNvPr id="48" name="稻壳儿春秋广告/盗版必究        原创来源：http://chn.docer.com/works?userid=199329941#!/work_time"/>
          <p:cNvSpPr/>
          <p:nvPr/>
        </p:nvSpPr>
        <p:spPr>
          <a:xfrm>
            <a:off x="7008376" y="1867392"/>
            <a:ext cx="2827867" cy="406400"/>
          </a:xfrm>
          <a:prstGeom prst="roundRect">
            <a:avLst>
              <a:gd name="adj" fmla="val 50000"/>
            </a:avLst>
          </a:prstGeom>
          <a:solidFill>
            <a:srgbClr val="3E8D66">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49" name="稻壳儿春秋广告/盗版必究        原创来源：http://chn.docer.com/works?userid=199329941#!/work_time"/>
          <p:cNvSpPr/>
          <p:nvPr/>
        </p:nvSpPr>
        <p:spPr>
          <a:xfrm>
            <a:off x="7008376" y="1867392"/>
            <a:ext cx="1118556" cy="406400"/>
          </a:xfrm>
          <a:prstGeom prst="roundRect">
            <a:avLst>
              <a:gd name="adj" fmla="val 50000"/>
            </a:avLst>
          </a:prstGeom>
          <a:solidFill>
            <a:srgbClr val="3E8D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50" name="稻壳儿春秋广告/盗版必究        原创来源：http://chn.docer.com/works?userid=199329941#!/work_time"/>
          <p:cNvSpPr txBox="1"/>
          <p:nvPr/>
        </p:nvSpPr>
        <p:spPr>
          <a:xfrm>
            <a:off x="8464240" y="1920765"/>
            <a:ext cx="543740"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a:ln>
                  <a:noFill/>
                </a:ln>
                <a:solidFill>
                  <a:srgbClr val="EEEEEE"/>
                </a:solidFill>
                <a:effectLst/>
                <a:uLnTx/>
                <a:uFillTx/>
                <a:cs typeface="+mn-ea"/>
                <a:sym typeface="+mn-lt"/>
              </a:rPr>
              <a:t>27%</a:t>
            </a:r>
            <a:endParaRPr kumimoji="0" lang="zh-CN" altLang="en-US" sz="1400" b="0" i="0" u="none" strike="noStrike" kern="1200" cap="none" spc="0" normalizeH="0" baseline="0" noProof="0">
              <a:ln>
                <a:noFill/>
              </a:ln>
              <a:solidFill>
                <a:srgbClr val="EEEEEE"/>
              </a:solidFill>
              <a:effectLst/>
              <a:uLnTx/>
              <a:uFillTx/>
              <a:cs typeface="+mn-ea"/>
              <a:sym typeface="+mn-lt"/>
            </a:endParaRPr>
          </a:p>
        </p:txBody>
      </p:sp>
      <p:sp>
        <p:nvSpPr>
          <p:cNvPr id="51" name="稻壳儿春秋广告/盗版必究        原创来源：http://chn.docer.com/works?userid=199329941#!/work_time"/>
          <p:cNvSpPr txBox="1"/>
          <p:nvPr/>
        </p:nvSpPr>
        <p:spPr>
          <a:xfrm>
            <a:off x="6934973" y="2521036"/>
            <a:ext cx="3154793"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zh-CN" altLang="en-US" sz="1600">
                <a:solidFill>
                  <a:prstClr val="black">
                    <a:lumMod val="75000"/>
                    <a:lumOff val="25000"/>
                  </a:prstClr>
                </a:solidFill>
                <a:cs typeface="+mn-ea"/>
                <a:sym typeface="+mn-lt"/>
              </a:rPr>
              <a:t>患者要求出院得不到满足占</a:t>
            </a:r>
            <a:r>
              <a:rPr lang="en-US" altLang="zh-CN" sz="1600">
                <a:solidFill>
                  <a:prstClr val="black">
                    <a:lumMod val="75000"/>
                    <a:lumOff val="25000"/>
                  </a:prstClr>
                </a:solidFill>
                <a:cs typeface="+mn-ea"/>
                <a:sym typeface="+mn-lt"/>
              </a:rPr>
              <a:t>27%</a:t>
            </a:r>
          </a:p>
        </p:txBody>
      </p:sp>
      <p:sp>
        <p:nvSpPr>
          <p:cNvPr id="54" name="稻壳儿春秋广告/盗版必究        原创来源：http://chn.docer.com/works?userid=199329941#!/work_time">
            <a:extLst>
              <a:ext uri="{FF2B5EF4-FFF2-40B4-BE49-F238E27FC236}">
                <a16:creationId xmlns:a16="http://schemas.microsoft.com/office/drawing/2014/main" xmlns="" id="{6D18FBF5-C1FE-FE45-88E9-763CE2BDF427}"/>
              </a:ext>
            </a:extLst>
          </p:cNvPr>
          <p:cNvSpPr txBox="1"/>
          <p:nvPr/>
        </p:nvSpPr>
        <p:spPr>
          <a:xfrm>
            <a:off x="4713410" y="205006"/>
            <a:ext cx="2765179"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2400" b="1">
                <a:solidFill>
                  <a:srgbClr val="3E8D66"/>
                </a:solidFill>
                <a:cs typeface="+mn-ea"/>
                <a:sym typeface="+mn-lt"/>
              </a:rPr>
              <a:t>住院患者自杀状况</a:t>
            </a:r>
          </a:p>
        </p:txBody>
      </p:sp>
    </p:spTree>
    <p:extLst>
      <p:ext uri="{BB962C8B-B14F-4D97-AF65-F5344CB8AC3E}">
        <p14:creationId xmlns:p14="http://schemas.microsoft.com/office/powerpoint/2010/main" val="632377668"/>
      </p:ext>
    </p:extLst>
  </p:cSld>
  <p:clrMapOvr>
    <a:masterClrMapping/>
  </p:clrMapOvr>
  <p:transition spd="slow" advTm="0">
    <p:wip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a:extLst>
              <a:ext uri="{FF2B5EF4-FFF2-40B4-BE49-F238E27FC236}">
                <a16:creationId xmlns:a16="http://schemas.microsoft.com/office/drawing/2014/main" xmlns="" id="{4825E248-D505-BFD6-475A-7297338C1972}"/>
              </a:ext>
            </a:extLst>
          </p:cNvPr>
          <p:cNvPicPr>
            <a:picLocks noChangeAspect="1"/>
          </p:cNvPicPr>
          <p:nvPr/>
        </p:nvPicPr>
        <p:blipFill>
          <a:blip r:embed="rId2"/>
          <a:stretch>
            <a:fillRect/>
          </a:stretch>
        </p:blipFill>
        <p:spPr>
          <a:xfrm>
            <a:off x="0" y="381000"/>
            <a:ext cx="12192000" cy="6096000"/>
          </a:xfrm>
          <a:prstGeom prst="rect">
            <a:avLst/>
          </a:prstGeom>
        </p:spPr>
      </p:pic>
      <p:sp>
        <p:nvSpPr>
          <p:cNvPr id="16" name="稻壳儿春秋广告/盗版必究        原创来源：http://chn.docer.com/works?userid=199329941#!/work_time"/>
          <p:cNvSpPr txBox="1"/>
          <p:nvPr/>
        </p:nvSpPr>
        <p:spPr>
          <a:xfrm>
            <a:off x="4323048" y="2410248"/>
            <a:ext cx="3545903"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1" u="none" strike="noStrike" kern="1200" cap="none" spc="0" normalizeH="0" baseline="0" noProof="0">
                <a:ln>
                  <a:noFill/>
                </a:ln>
                <a:solidFill>
                  <a:srgbClr val="68B606"/>
                </a:solidFill>
                <a:effectLst/>
                <a:uLnTx/>
                <a:uFillTx/>
                <a:cs typeface="+mn-ea"/>
                <a:sym typeface="+mn-lt"/>
              </a:rPr>
              <a:t>PART 03</a:t>
            </a:r>
            <a:endParaRPr kumimoji="0" lang="zh-CN" altLang="en-US" sz="4000" b="1" u="none" strike="noStrike" kern="1200" cap="none" spc="0" normalizeH="0" baseline="0" noProof="0">
              <a:ln>
                <a:noFill/>
              </a:ln>
              <a:solidFill>
                <a:srgbClr val="68B606"/>
              </a:solidFill>
              <a:effectLst/>
              <a:uLnTx/>
              <a:uFillTx/>
              <a:cs typeface="+mn-ea"/>
              <a:sym typeface="+mn-lt"/>
            </a:endParaRPr>
          </a:p>
        </p:txBody>
      </p:sp>
      <p:sp>
        <p:nvSpPr>
          <p:cNvPr id="2" name="稻壳儿春秋广告/盗版必究        原创来源：http://chn.docer.com/works?userid=199329941#!/work_time">
            <a:extLst>
              <a:ext uri="{FF2B5EF4-FFF2-40B4-BE49-F238E27FC236}">
                <a16:creationId xmlns:a16="http://schemas.microsoft.com/office/drawing/2014/main" xmlns="" id="{749E9BC2-7EB6-DA36-DF29-5F837C518F48}"/>
              </a:ext>
            </a:extLst>
          </p:cNvPr>
          <p:cNvSpPr txBox="1"/>
          <p:nvPr/>
        </p:nvSpPr>
        <p:spPr>
          <a:xfrm>
            <a:off x="4196048" y="3013501"/>
            <a:ext cx="3545903"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4800" b="1">
                <a:solidFill>
                  <a:prstClr val="black">
                    <a:lumMod val="75000"/>
                    <a:lumOff val="25000"/>
                  </a:prstClr>
                </a:solidFill>
                <a:cs typeface="+mn-ea"/>
                <a:sym typeface="+mn-lt"/>
              </a:rPr>
              <a:t>征兆</a:t>
            </a:r>
          </a:p>
        </p:txBody>
      </p:sp>
    </p:spTree>
    <p:extLst>
      <p:ext uri="{BB962C8B-B14F-4D97-AF65-F5344CB8AC3E}">
        <p14:creationId xmlns:p14="http://schemas.microsoft.com/office/powerpoint/2010/main" val="1628694086"/>
      </p:ext>
    </p:extLst>
  </p:cSld>
  <p:clrMapOvr>
    <a:masterClrMapping/>
  </p:clrMapOvr>
  <p:transition spd="slow" advTm="0">
    <p:wipe/>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a:extLst>
              <a:ext uri="{FF2B5EF4-FFF2-40B4-BE49-F238E27FC236}">
                <a16:creationId xmlns:a16="http://schemas.microsoft.com/office/drawing/2014/main" xmlns="" id="{06181382-10CF-1F47-9465-0717E3900CBB}"/>
              </a:ext>
            </a:extLst>
          </p:cNvPr>
          <p:cNvGrpSpPr/>
          <p:nvPr/>
        </p:nvGrpSpPr>
        <p:grpSpPr>
          <a:xfrm>
            <a:off x="3570893" y="2428268"/>
            <a:ext cx="4985278" cy="3921005"/>
            <a:chOff x="3428041" y="2724150"/>
            <a:chExt cx="4915085" cy="3921005"/>
          </a:xfrm>
        </p:grpSpPr>
        <p:sp>
          <p:nvSpPr>
            <p:cNvPr id="60" name="弧形 20">
              <a:extLst>
                <a:ext uri="{FF2B5EF4-FFF2-40B4-BE49-F238E27FC236}">
                  <a16:creationId xmlns:a16="http://schemas.microsoft.com/office/drawing/2014/main" xmlns="" id="{FFB74362-E9D9-E144-96A5-A779DF9E1EBF}"/>
                </a:ext>
              </a:extLst>
            </p:cNvPr>
            <p:cNvSpPr/>
            <p:nvPr/>
          </p:nvSpPr>
          <p:spPr>
            <a:xfrm>
              <a:off x="3698085" y="2994231"/>
              <a:ext cx="4374998" cy="3650924"/>
            </a:xfrm>
            <a:prstGeom prst="arc">
              <a:avLst>
                <a:gd name="adj1" fmla="val 10885078"/>
                <a:gd name="adj2" fmla="val 0"/>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lIns="68589" tIns="34295" rIns="68589" bIns="34295"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sym typeface="+mn-lt"/>
              </a:endParaRPr>
            </a:p>
          </p:txBody>
        </p:sp>
        <p:sp>
          <p:nvSpPr>
            <p:cNvPr id="42" name="椭圆 41">
              <a:extLst>
                <a:ext uri="{FF2B5EF4-FFF2-40B4-BE49-F238E27FC236}">
                  <a16:creationId xmlns:a16="http://schemas.microsoft.com/office/drawing/2014/main" xmlns="" id="{E6D57CD8-AE2B-5846-A234-145B5C82870C}"/>
                </a:ext>
              </a:extLst>
            </p:cNvPr>
            <p:cNvSpPr/>
            <p:nvPr/>
          </p:nvSpPr>
          <p:spPr>
            <a:xfrm>
              <a:off x="3428041" y="4274928"/>
              <a:ext cx="540087" cy="540161"/>
            </a:xfrm>
            <a:prstGeom prst="ellipse">
              <a:avLst/>
            </a:prstGeom>
            <a:solidFill>
              <a:srgbClr val="60B5CC"/>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800" b="0" i="0" u="none" strike="noStrike" kern="0" cap="none" spc="0" normalizeH="0" baseline="0" noProof="0">
                  <a:ln>
                    <a:noFill/>
                  </a:ln>
                  <a:solidFill>
                    <a:prstClr val="white"/>
                  </a:solidFill>
                  <a:effectLst/>
                  <a:uLnTx/>
                  <a:uFillTx/>
                  <a:cs typeface="+mn-ea"/>
                  <a:sym typeface="+mn-lt"/>
                </a:rPr>
                <a:t>1</a:t>
              </a:r>
              <a:endParaRPr kumimoji="0" lang="zh-CN" altLang="en-US" sz="1800" b="0" i="0" u="none" strike="noStrike" kern="0" cap="none" spc="0" normalizeH="0" baseline="0" noProof="0">
                <a:ln>
                  <a:noFill/>
                </a:ln>
                <a:solidFill>
                  <a:prstClr val="white"/>
                </a:solidFill>
                <a:effectLst/>
                <a:uLnTx/>
                <a:uFillTx/>
                <a:cs typeface="+mn-ea"/>
                <a:sym typeface="+mn-lt"/>
              </a:endParaRPr>
            </a:p>
          </p:txBody>
        </p:sp>
        <p:sp>
          <p:nvSpPr>
            <p:cNvPr id="43" name="椭圆 42">
              <a:extLst>
                <a:ext uri="{FF2B5EF4-FFF2-40B4-BE49-F238E27FC236}">
                  <a16:creationId xmlns:a16="http://schemas.microsoft.com/office/drawing/2014/main" xmlns="" id="{9BA5175E-94AC-1D4A-8652-0053EC449D79}"/>
                </a:ext>
              </a:extLst>
            </p:cNvPr>
            <p:cNvSpPr/>
            <p:nvPr/>
          </p:nvSpPr>
          <p:spPr>
            <a:xfrm>
              <a:off x="4053663" y="3166695"/>
              <a:ext cx="540087" cy="540161"/>
            </a:xfrm>
            <a:prstGeom prst="ellipse">
              <a:avLst/>
            </a:prstGeom>
            <a:solidFill>
              <a:srgbClr val="E66C7D"/>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800" b="0" i="0" u="none" strike="noStrike" kern="0" cap="none" spc="0" normalizeH="0" baseline="0" noProof="0">
                  <a:ln>
                    <a:noFill/>
                  </a:ln>
                  <a:solidFill>
                    <a:prstClr val="white"/>
                  </a:solidFill>
                  <a:effectLst/>
                  <a:uLnTx/>
                  <a:uFillTx/>
                  <a:cs typeface="+mn-ea"/>
                  <a:sym typeface="+mn-lt"/>
                </a:rPr>
                <a:t>2</a:t>
              </a:r>
              <a:endParaRPr kumimoji="0" lang="zh-CN" altLang="en-US" sz="1800" b="0" i="0" u="none" strike="noStrike" kern="0" cap="none" spc="0" normalizeH="0" baseline="0" noProof="0">
                <a:ln>
                  <a:noFill/>
                </a:ln>
                <a:solidFill>
                  <a:prstClr val="white"/>
                </a:solidFill>
                <a:effectLst/>
                <a:uLnTx/>
                <a:uFillTx/>
                <a:cs typeface="+mn-ea"/>
                <a:sym typeface="+mn-lt"/>
              </a:endParaRPr>
            </a:p>
          </p:txBody>
        </p:sp>
        <p:sp>
          <p:nvSpPr>
            <p:cNvPr id="44" name="椭圆 43">
              <a:extLst>
                <a:ext uri="{FF2B5EF4-FFF2-40B4-BE49-F238E27FC236}">
                  <a16:creationId xmlns:a16="http://schemas.microsoft.com/office/drawing/2014/main" xmlns="" id="{27F386F2-616F-BF4C-AF12-EB1D5B0B3F49}"/>
                </a:ext>
              </a:extLst>
            </p:cNvPr>
            <p:cNvSpPr/>
            <p:nvPr/>
          </p:nvSpPr>
          <p:spPr>
            <a:xfrm>
              <a:off x="5550042" y="2724150"/>
              <a:ext cx="540087" cy="540161"/>
            </a:xfrm>
            <a:prstGeom prst="ellipse">
              <a:avLst/>
            </a:prstGeom>
            <a:solidFill>
              <a:srgbClr val="F0AD00"/>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800" b="0" i="0" u="none" strike="noStrike" kern="0" cap="none" spc="0" normalizeH="0" baseline="0" noProof="0">
                  <a:ln>
                    <a:noFill/>
                  </a:ln>
                  <a:solidFill>
                    <a:prstClr val="white"/>
                  </a:solidFill>
                  <a:effectLst/>
                  <a:uLnTx/>
                  <a:uFillTx/>
                  <a:cs typeface="+mn-ea"/>
                  <a:sym typeface="+mn-lt"/>
                </a:rPr>
                <a:t>3</a:t>
              </a:r>
              <a:endParaRPr kumimoji="0" lang="zh-CN" altLang="en-US" sz="1800" b="0" i="0" u="none" strike="noStrike" kern="0" cap="none" spc="0" normalizeH="0" baseline="0" noProof="0">
                <a:ln>
                  <a:noFill/>
                </a:ln>
                <a:solidFill>
                  <a:prstClr val="white"/>
                </a:solidFill>
                <a:effectLst/>
                <a:uLnTx/>
                <a:uFillTx/>
                <a:cs typeface="+mn-ea"/>
                <a:sym typeface="+mn-lt"/>
              </a:endParaRPr>
            </a:p>
          </p:txBody>
        </p:sp>
        <p:sp>
          <p:nvSpPr>
            <p:cNvPr id="45" name="椭圆 44">
              <a:extLst>
                <a:ext uri="{FF2B5EF4-FFF2-40B4-BE49-F238E27FC236}">
                  <a16:creationId xmlns:a16="http://schemas.microsoft.com/office/drawing/2014/main" xmlns="" id="{6B5BAB7F-4E01-2949-A7FF-552AC7A2B72B}"/>
                </a:ext>
              </a:extLst>
            </p:cNvPr>
            <p:cNvSpPr/>
            <p:nvPr/>
          </p:nvSpPr>
          <p:spPr>
            <a:xfrm>
              <a:off x="6927965" y="3153565"/>
              <a:ext cx="540087" cy="540161"/>
            </a:xfrm>
            <a:prstGeom prst="ellipse">
              <a:avLst/>
            </a:prstGeom>
            <a:solidFill>
              <a:srgbClr val="6BB76D"/>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800" b="0" i="0" u="none" strike="noStrike" kern="0" cap="none" spc="0" normalizeH="0" baseline="0" noProof="0">
                  <a:ln>
                    <a:noFill/>
                  </a:ln>
                  <a:solidFill>
                    <a:prstClr val="white"/>
                  </a:solidFill>
                  <a:effectLst/>
                  <a:uLnTx/>
                  <a:uFillTx/>
                  <a:cs typeface="+mn-ea"/>
                  <a:sym typeface="+mn-lt"/>
                </a:rPr>
                <a:t>4</a:t>
              </a:r>
              <a:endParaRPr kumimoji="0" lang="zh-CN" altLang="en-US" sz="1800" b="0" i="0" u="none" strike="noStrike" kern="0" cap="none" spc="0" normalizeH="0" baseline="0" noProof="0">
                <a:ln>
                  <a:noFill/>
                </a:ln>
                <a:solidFill>
                  <a:prstClr val="white"/>
                </a:solidFill>
                <a:effectLst/>
                <a:uLnTx/>
                <a:uFillTx/>
                <a:cs typeface="+mn-ea"/>
                <a:sym typeface="+mn-lt"/>
              </a:endParaRPr>
            </a:p>
          </p:txBody>
        </p:sp>
        <p:sp>
          <p:nvSpPr>
            <p:cNvPr id="46" name="椭圆 45">
              <a:extLst>
                <a:ext uri="{FF2B5EF4-FFF2-40B4-BE49-F238E27FC236}">
                  <a16:creationId xmlns:a16="http://schemas.microsoft.com/office/drawing/2014/main" xmlns="" id="{9EBA359F-D2A5-184B-8238-D27506ED47E8}"/>
                </a:ext>
              </a:extLst>
            </p:cNvPr>
            <p:cNvSpPr/>
            <p:nvPr/>
          </p:nvSpPr>
          <p:spPr>
            <a:xfrm>
              <a:off x="7803039" y="4285997"/>
              <a:ext cx="540087" cy="540161"/>
            </a:xfrm>
            <a:prstGeom prst="ellipse">
              <a:avLst/>
            </a:prstGeom>
            <a:solidFill>
              <a:srgbClr val="60B5CC"/>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800" b="0" i="0" u="none" strike="noStrike" kern="0" cap="none" spc="0" normalizeH="0" baseline="0" noProof="0">
                  <a:ln>
                    <a:noFill/>
                  </a:ln>
                  <a:solidFill>
                    <a:prstClr val="white"/>
                  </a:solidFill>
                  <a:effectLst/>
                  <a:uLnTx/>
                  <a:uFillTx/>
                  <a:cs typeface="+mn-ea"/>
                  <a:sym typeface="+mn-lt"/>
                </a:rPr>
                <a:t>5</a:t>
              </a:r>
              <a:endParaRPr kumimoji="0" lang="zh-CN" altLang="en-US" sz="1800" b="0" i="0" u="none" strike="noStrike" kern="0" cap="none" spc="0" normalizeH="0" baseline="0" noProof="0">
                <a:ln>
                  <a:noFill/>
                </a:ln>
                <a:solidFill>
                  <a:prstClr val="white"/>
                </a:solidFill>
                <a:effectLst/>
                <a:uLnTx/>
                <a:uFillTx/>
                <a:cs typeface="+mn-ea"/>
                <a:sym typeface="+mn-lt"/>
              </a:endParaRPr>
            </a:p>
          </p:txBody>
        </p:sp>
      </p:grpSp>
      <p:pic>
        <p:nvPicPr>
          <p:cNvPr id="14" name="图形 13" descr="灯泡">
            <a:extLst>
              <a:ext uri="{FF2B5EF4-FFF2-40B4-BE49-F238E27FC236}">
                <a16:creationId xmlns:a16="http://schemas.microsoft.com/office/drawing/2014/main" xmlns="" id="{60301C36-1F7B-1A4A-860F-6E56860A85B4}"/>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4543493" y="3232771"/>
            <a:ext cx="3040077" cy="2852160"/>
          </a:xfrm>
          <a:prstGeom prst="rect">
            <a:avLst/>
          </a:prstGeom>
        </p:spPr>
      </p:pic>
      <p:sp>
        <p:nvSpPr>
          <p:cNvPr id="61" name="稻壳儿春秋广告/盗版必究        原创来源：http://chn.docer.com/works?userid=199329941#!/work_time">
            <a:extLst>
              <a:ext uri="{FF2B5EF4-FFF2-40B4-BE49-F238E27FC236}">
                <a16:creationId xmlns:a16="http://schemas.microsoft.com/office/drawing/2014/main" xmlns="" id="{ED1EA546-2026-DA46-BE99-863DE51CC8AE}"/>
              </a:ext>
            </a:extLst>
          </p:cNvPr>
          <p:cNvSpPr txBox="1"/>
          <p:nvPr/>
        </p:nvSpPr>
        <p:spPr>
          <a:xfrm>
            <a:off x="7668600" y="2834090"/>
            <a:ext cx="3154793"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zh-CN" altLang="en-US" sz="1600">
                <a:solidFill>
                  <a:prstClr val="black">
                    <a:lumMod val="75000"/>
                    <a:lumOff val="25000"/>
                  </a:prstClr>
                </a:solidFill>
                <a:cs typeface="+mn-ea"/>
                <a:sym typeface="+mn-lt"/>
              </a:rPr>
              <a:t>将自己与他人隔离</a:t>
            </a:r>
            <a:endParaRPr lang="en-US" altLang="zh-CN" sz="1600">
              <a:solidFill>
                <a:prstClr val="black">
                  <a:lumMod val="75000"/>
                  <a:lumOff val="25000"/>
                </a:prstClr>
              </a:solidFill>
              <a:cs typeface="+mn-ea"/>
              <a:sym typeface="+mn-lt"/>
            </a:endParaRPr>
          </a:p>
        </p:txBody>
      </p:sp>
      <p:sp>
        <p:nvSpPr>
          <p:cNvPr id="62" name="稻壳儿春秋广告/盗版必究        原创来源：http://chn.docer.com/works?userid=199329941#!/work_time">
            <a:extLst>
              <a:ext uri="{FF2B5EF4-FFF2-40B4-BE49-F238E27FC236}">
                <a16:creationId xmlns:a16="http://schemas.microsoft.com/office/drawing/2014/main" xmlns="" id="{158D61CD-26E1-6C44-AFF5-4D8321D3F30A}"/>
              </a:ext>
            </a:extLst>
          </p:cNvPr>
          <p:cNvSpPr txBox="1"/>
          <p:nvPr/>
        </p:nvSpPr>
        <p:spPr>
          <a:xfrm>
            <a:off x="8627731" y="3990115"/>
            <a:ext cx="3154793"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zh-CN" altLang="en-US" sz="1600">
                <a:solidFill>
                  <a:prstClr val="black">
                    <a:lumMod val="75000"/>
                    <a:lumOff val="25000"/>
                  </a:prstClr>
                </a:solidFill>
                <a:cs typeface="+mn-ea"/>
                <a:sym typeface="+mn-lt"/>
              </a:rPr>
              <a:t>流露自杀意愿</a:t>
            </a:r>
            <a:endParaRPr lang="en-US" altLang="zh-CN" sz="1600">
              <a:solidFill>
                <a:prstClr val="black">
                  <a:lumMod val="75000"/>
                  <a:lumOff val="25000"/>
                </a:prstClr>
              </a:solidFill>
              <a:cs typeface="+mn-ea"/>
              <a:sym typeface="+mn-lt"/>
            </a:endParaRPr>
          </a:p>
        </p:txBody>
      </p:sp>
      <p:sp>
        <p:nvSpPr>
          <p:cNvPr id="63" name="稻壳儿春秋广告/盗版必究        原创来源：http://chn.docer.com/works?userid=199329941#!/work_time">
            <a:extLst>
              <a:ext uri="{FF2B5EF4-FFF2-40B4-BE49-F238E27FC236}">
                <a16:creationId xmlns:a16="http://schemas.microsoft.com/office/drawing/2014/main" xmlns="" id="{0DD70A6F-FF9D-8241-A2EC-1383EACCAF58}"/>
              </a:ext>
            </a:extLst>
          </p:cNvPr>
          <p:cNvSpPr txBox="1"/>
          <p:nvPr/>
        </p:nvSpPr>
        <p:spPr>
          <a:xfrm>
            <a:off x="4277679" y="1702240"/>
            <a:ext cx="3447342"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zh-CN" altLang="en-US" sz="1600">
                <a:solidFill>
                  <a:prstClr val="black">
                    <a:lumMod val="75000"/>
                    <a:lumOff val="25000"/>
                  </a:prstClr>
                </a:solidFill>
                <a:cs typeface="+mn-ea"/>
                <a:sym typeface="+mn-lt"/>
              </a:rPr>
              <a:t>严重的精神症状（抑郁、幻听、妄想）</a:t>
            </a:r>
          </a:p>
        </p:txBody>
      </p:sp>
      <p:sp>
        <p:nvSpPr>
          <p:cNvPr id="64" name="稻壳儿春秋广告/盗版必究        原创来源：http://chn.docer.com/works?userid=199329941#!/work_time">
            <a:extLst>
              <a:ext uri="{FF2B5EF4-FFF2-40B4-BE49-F238E27FC236}">
                <a16:creationId xmlns:a16="http://schemas.microsoft.com/office/drawing/2014/main" xmlns="" id="{72F8D8D7-3E07-6E46-A556-DFD3F46FC205}"/>
              </a:ext>
            </a:extLst>
          </p:cNvPr>
          <p:cNvSpPr txBox="1"/>
          <p:nvPr/>
        </p:nvSpPr>
        <p:spPr>
          <a:xfrm>
            <a:off x="1022209" y="2857683"/>
            <a:ext cx="3154793"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30000"/>
              </a:lnSpc>
              <a:defRPr/>
            </a:pPr>
            <a:r>
              <a:rPr lang="zh-CN" altLang="en-US" sz="1600">
                <a:solidFill>
                  <a:prstClr val="black">
                    <a:lumMod val="75000"/>
                    <a:lumOff val="25000"/>
                  </a:prstClr>
                </a:solidFill>
                <a:cs typeface="+mn-ea"/>
                <a:sym typeface="+mn-lt"/>
              </a:rPr>
              <a:t>家族有精神病史或自杀史</a:t>
            </a:r>
          </a:p>
        </p:txBody>
      </p:sp>
      <p:sp>
        <p:nvSpPr>
          <p:cNvPr id="65" name="稻壳儿春秋广告/盗版必究        原创来源：http://chn.docer.com/works?userid=199329941#!/work_time">
            <a:extLst>
              <a:ext uri="{FF2B5EF4-FFF2-40B4-BE49-F238E27FC236}">
                <a16:creationId xmlns:a16="http://schemas.microsoft.com/office/drawing/2014/main" xmlns="" id="{299C1BF9-BC67-5D48-9BAF-7D44D2AE5CD2}"/>
              </a:ext>
            </a:extLst>
          </p:cNvPr>
          <p:cNvSpPr txBox="1"/>
          <p:nvPr/>
        </p:nvSpPr>
        <p:spPr>
          <a:xfrm>
            <a:off x="340651" y="4107409"/>
            <a:ext cx="3154793"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30000"/>
              </a:lnSpc>
              <a:defRPr/>
            </a:pPr>
            <a:r>
              <a:rPr lang="zh-CN" altLang="en-US" sz="1600">
                <a:solidFill>
                  <a:prstClr val="black">
                    <a:lumMod val="75000"/>
                    <a:lumOff val="25000"/>
                  </a:prstClr>
                </a:solidFill>
                <a:cs typeface="+mn-ea"/>
                <a:sym typeface="+mn-lt"/>
              </a:rPr>
              <a:t>有企图自杀的历史</a:t>
            </a:r>
            <a:endParaRPr lang="en-US" altLang="zh-CN" sz="1600">
              <a:solidFill>
                <a:prstClr val="black">
                  <a:lumMod val="75000"/>
                  <a:lumOff val="25000"/>
                </a:prstClr>
              </a:solidFill>
              <a:cs typeface="+mn-ea"/>
              <a:sym typeface="+mn-lt"/>
            </a:endParaRPr>
          </a:p>
        </p:txBody>
      </p:sp>
      <p:sp>
        <p:nvSpPr>
          <p:cNvPr id="17" name="文本框 16">
            <a:extLst>
              <a:ext uri="{FF2B5EF4-FFF2-40B4-BE49-F238E27FC236}">
                <a16:creationId xmlns:a16="http://schemas.microsoft.com/office/drawing/2014/main" xmlns="" id="{CDE0D857-7B2C-1C49-9A71-AF3282B9387B}"/>
              </a:ext>
            </a:extLst>
          </p:cNvPr>
          <p:cNvSpPr txBox="1"/>
          <p:nvPr/>
        </p:nvSpPr>
        <p:spPr>
          <a:xfrm>
            <a:off x="5612125" y="3979046"/>
            <a:ext cx="92204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cs typeface="+mn-ea"/>
                <a:sym typeface="+mn-lt"/>
              </a:rPr>
              <a:t>征兆</a:t>
            </a:r>
          </a:p>
        </p:txBody>
      </p:sp>
      <p:sp>
        <p:nvSpPr>
          <p:cNvPr id="66" name="稻壳儿春秋广告/盗版必究        原创来源：http://chn.docer.com/works?userid=199329941#!/work_time">
            <a:extLst>
              <a:ext uri="{FF2B5EF4-FFF2-40B4-BE49-F238E27FC236}">
                <a16:creationId xmlns:a16="http://schemas.microsoft.com/office/drawing/2014/main" xmlns="" id="{15A5DDD9-3F78-BA4E-BBEE-D0F44D9534BB}"/>
              </a:ext>
            </a:extLst>
          </p:cNvPr>
          <p:cNvSpPr txBox="1"/>
          <p:nvPr/>
        </p:nvSpPr>
        <p:spPr>
          <a:xfrm>
            <a:off x="4508215" y="191917"/>
            <a:ext cx="2955190"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2400" b="1">
                <a:solidFill>
                  <a:srgbClr val="3E8D66"/>
                </a:solidFill>
                <a:cs typeface="+mn-ea"/>
                <a:sym typeface="+mn-lt"/>
              </a:rPr>
              <a:t>自杀自伤发生的征兆</a:t>
            </a:r>
          </a:p>
        </p:txBody>
      </p:sp>
      <p:sp>
        <p:nvSpPr>
          <p:cNvPr id="67" name="稻壳儿春秋广告/盗版必究        原创来源：http://chn.docer.com/works?userid=199329941#!/work_time">
            <a:extLst>
              <a:ext uri="{FF2B5EF4-FFF2-40B4-BE49-F238E27FC236}">
                <a16:creationId xmlns:a16="http://schemas.microsoft.com/office/drawing/2014/main" xmlns="" id="{12E0D76F-F574-354B-9EDC-53D13C6A7AFD}"/>
              </a:ext>
            </a:extLst>
          </p:cNvPr>
          <p:cNvSpPr txBox="1"/>
          <p:nvPr/>
        </p:nvSpPr>
        <p:spPr>
          <a:xfrm>
            <a:off x="4056372" y="6104250"/>
            <a:ext cx="4181676" cy="4222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en-US" altLang="zh-CN">
                <a:cs typeface="+mn-ea"/>
                <a:sym typeface="+mn-lt"/>
              </a:rPr>
              <a:t>80%</a:t>
            </a:r>
            <a:r>
              <a:rPr lang="zh-CN" altLang="en-US">
                <a:cs typeface="+mn-ea"/>
                <a:sym typeface="+mn-lt"/>
              </a:rPr>
              <a:t>的患者在实施自杀前曾表现过征兆</a:t>
            </a:r>
          </a:p>
        </p:txBody>
      </p:sp>
    </p:spTree>
    <p:extLst>
      <p:ext uri="{BB962C8B-B14F-4D97-AF65-F5344CB8AC3E}">
        <p14:creationId xmlns:p14="http://schemas.microsoft.com/office/powerpoint/2010/main" val="4007881926"/>
      </p:ext>
    </p:extLst>
  </p:cSld>
  <p:clrMapOvr>
    <a:masterClrMapping/>
  </p:clrMapOvr>
  <p:transition spd="slow" advTm="0">
    <p:wipe/>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a:extLst>
              <a:ext uri="{FF2B5EF4-FFF2-40B4-BE49-F238E27FC236}">
                <a16:creationId xmlns:a16="http://schemas.microsoft.com/office/drawing/2014/main" xmlns="" id="{06181382-10CF-1F47-9465-0717E3900CBB}"/>
              </a:ext>
            </a:extLst>
          </p:cNvPr>
          <p:cNvGrpSpPr/>
          <p:nvPr/>
        </p:nvGrpSpPr>
        <p:grpSpPr>
          <a:xfrm>
            <a:off x="3570893" y="2428268"/>
            <a:ext cx="4985278" cy="3921005"/>
            <a:chOff x="3428041" y="2724150"/>
            <a:chExt cx="4915085" cy="3921005"/>
          </a:xfrm>
        </p:grpSpPr>
        <p:sp>
          <p:nvSpPr>
            <p:cNvPr id="60" name="弧形 20">
              <a:extLst>
                <a:ext uri="{FF2B5EF4-FFF2-40B4-BE49-F238E27FC236}">
                  <a16:creationId xmlns:a16="http://schemas.microsoft.com/office/drawing/2014/main" xmlns="" id="{FFB74362-E9D9-E144-96A5-A779DF9E1EBF}"/>
                </a:ext>
              </a:extLst>
            </p:cNvPr>
            <p:cNvSpPr/>
            <p:nvPr/>
          </p:nvSpPr>
          <p:spPr>
            <a:xfrm>
              <a:off x="3698085" y="2994231"/>
              <a:ext cx="4374998" cy="3650924"/>
            </a:xfrm>
            <a:prstGeom prst="arc">
              <a:avLst>
                <a:gd name="adj1" fmla="val 10885078"/>
                <a:gd name="adj2" fmla="val 0"/>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txBody>
            <a:bodyPr lIns="68589" tIns="34295" rIns="68589" bIns="34295"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sym typeface="+mn-lt"/>
              </a:endParaRPr>
            </a:p>
          </p:txBody>
        </p:sp>
        <p:sp>
          <p:nvSpPr>
            <p:cNvPr id="42" name="椭圆 41">
              <a:extLst>
                <a:ext uri="{FF2B5EF4-FFF2-40B4-BE49-F238E27FC236}">
                  <a16:creationId xmlns:a16="http://schemas.microsoft.com/office/drawing/2014/main" xmlns="" id="{E6D57CD8-AE2B-5846-A234-145B5C82870C}"/>
                </a:ext>
              </a:extLst>
            </p:cNvPr>
            <p:cNvSpPr/>
            <p:nvPr/>
          </p:nvSpPr>
          <p:spPr>
            <a:xfrm>
              <a:off x="3428041" y="4274928"/>
              <a:ext cx="540087" cy="540161"/>
            </a:xfrm>
            <a:prstGeom prst="ellipse">
              <a:avLst/>
            </a:prstGeom>
            <a:solidFill>
              <a:srgbClr val="60B5CC"/>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800" b="0" i="0" u="none" strike="noStrike" kern="0" cap="none" spc="0" normalizeH="0" baseline="0" noProof="0">
                  <a:ln>
                    <a:noFill/>
                  </a:ln>
                  <a:solidFill>
                    <a:prstClr val="white"/>
                  </a:solidFill>
                  <a:effectLst/>
                  <a:uLnTx/>
                  <a:uFillTx/>
                  <a:cs typeface="+mn-ea"/>
                  <a:sym typeface="+mn-lt"/>
                </a:rPr>
                <a:t>6</a:t>
              </a:r>
              <a:endParaRPr kumimoji="0" lang="zh-CN" altLang="en-US" sz="1800" b="0" i="0" u="none" strike="noStrike" kern="0" cap="none" spc="0" normalizeH="0" baseline="0" noProof="0">
                <a:ln>
                  <a:noFill/>
                </a:ln>
                <a:solidFill>
                  <a:prstClr val="white"/>
                </a:solidFill>
                <a:effectLst/>
                <a:uLnTx/>
                <a:uFillTx/>
                <a:cs typeface="+mn-ea"/>
                <a:sym typeface="+mn-lt"/>
              </a:endParaRPr>
            </a:p>
          </p:txBody>
        </p:sp>
        <p:sp>
          <p:nvSpPr>
            <p:cNvPr id="43" name="椭圆 42">
              <a:extLst>
                <a:ext uri="{FF2B5EF4-FFF2-40B4-BE49-F238E27FC236}">
                  <a16:creationId xmlns:a16="http://schemas.microsoft.com/office/drawing/2014/main" xmlns="" id="{9BA5175E-94AC-1D4A-8652-0053EC449D79}"/>
                </a:ext>
              </a:extLst>
            </p:cNvPr>
            <p:cNvSpPr/>
            <p:nvPr/>
          </p:nvSpPr>
          <p:spPr>
            <a:xfrm>
              <a:off x="4053663" y="3166695"/>
              <a:ext cx="540087" cy="540161"/>
            </a:xfrm>
            <a:prstGeom prst="ellipse">
              <a:avLst/>
            </a:prstGeom>
            <a:solidFill>
              <a:srgbClr val="E66C7D"/>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800" b="0" i="0" u="none" strike="noStrike" kern="0" cap="none" spc="0" normalizeH="0" baseline="0" noProof="0">
                  <a:ln>
                    <a:noFill/>
                  </a:ln>
                  <a:solidFill>
                    <a:prstClr val="white"/>
                  </a:solidFill>
                  <a:effectLst/>
                  <a:uLnTx/>
                  <a:uFillTx/>
                  <a:cs typeface="+mn-ea"/>
                  <a:sym typeface="+mn-lt"/>
                </a:rPr>
                <a:t>7</a:t>
              </a:r>
              <a:endParaRPr kumimoji="0" lang="zh-CN" altLang="en-US" sz="1800" b="0" i="0" u="none" strike="noStrike" kern="0" cap="none" spc="0" normalizeH="0" baseline="0" noProof="0">
                <a:ln>
                  <a:noFill/>
                </a:ln>
                <a:solidFill>
                  <a:prstClr val="white"/>
                </a:solidFill>
                <a:effectLst/>
                <a:uLnTx/>
                <a:uFillTx/>
                <a:cs typeface="+mn-ea"/>
                <a:sym typeface="+mn-lt"/>
              </a:endParaRPr>
            </a:p>
          </p:txBody>
        </p:sp>
        <p:sp>
          <p:nvSpPr>
            <p:cNvPr id="44" name="椭圆 43">
              <a:extLst>
                <a:ext uri="{FF2B5EF4-FFF2-40B4-BE49-F238E27FC236}">
                  <a16:creationId xmlns:a16="http://schemas.microsoft.com/office/drawing/2014/main" xmlns="" id="{27F386F2-616F-BF4C-AF12-EB1D5B0B3F49}"/>
                </a:ext>
              </a:extLst>
            </p:cNvPr>
            <p:cNvSpPr/>
            <p:nvPr/>
          </p:nvSpPr>
          <p:spPr>
            <a:xfrm>
              <a:off x="5550042" y="2724150"/>
              <a:ext cx="540087" cy="540161"/>
            </a:xfrm>
            <a:prstGeom prst="ellipse">
              <a:avLst/>
            </a:prstGeom>
            <a:solidFill>
              <a:srgbClr val="F0AD00"/>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800" b="0" i="0" u="none" strike="noStrike" kern="0" cap="none" spc="0" normalizeH="0" baseline="0" noProof="0">
                  <a:ln>
                    <a:noFill/>
                  </a:ln>
                  <a:solidFill>
                    <a:prstClr val="white"/>
                  </a:solidFill>
                  <a:effectLst/>
                  <a:uLnTx/>
                  <a:uFillTx/>
                  <a:cs typeface="+mn-ea"/>
                  <a:sym typeface="+mn-lt"/>
                </a:rPr>
                <a:t>8</a:t>
              </a:r>
              <a:endParaRPr kumimoji="0" lang="zh-CN" altLang="en-US" sz="1800" b="0" i="0" u="none" strike="noStrike" kern="0" cap="none" spc="0" normalizeH="0" baseline="0" noProof="0">
                <a:ln>
                  <a:noFill/>
                </a:ln>
                <a:solidFill>
                  <a:prstClr val="white"/>
                </a:solidFill>
                <a:effectLst/>
                <a:uLnTx/>
                <a:uFillTx/>
                <a:cs typeface="+mn-ea"/>
                <a:sym typeface="+mn-lt"/>
              </a:endParaRPr>
            </a:p>
          </p:txBody>
        </p:sp>
        <p:sp>
          <p:nvSpPr>
            <p:cNvPr id="45" name="椭圆 44">
              <a:extLst>
                <a:ext uri="{FF2B5EF4-FFF2-40B4-BE49-F238E27FC236}">
                  <a16:creationId xmlns:a16="http://schemas.microsoft.com/office/drawing/2014/main" xmlns="" id="{6B5BAB7F-4E01-2949-A7FF-552AC7A2B72B}"/>
                </a:ext>
              </a:extLst>
            </p:cNvPr>
            <p:cNvSpPr/>
            <p:nvPr/>
          </p:nvSpPr>
          <p:spPr>
            <a:xfrm>
              <a:off x="6927965" y="3153565"/>
              <a:ext cx="540087" cy="540161"/>
            </a:xfrm>
            <a:prstGeom prst="ellipse">
              <a:avLst/>
            </a:prstGeom>
            <a:solidFill>
              <a:srgbClr val="6BB76D"/>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800" b="0" i="0" u="none" strike="noStrike" kern="0" cap="none" spc="0" normalizeH="0" baseline="0" noProof="0">
                  <a:ln>
                    <a:noFill/>
                  </a:ln>
                  <a:solidFill>
                    <a:prstClr val="white"/>
                  </a:solidFill>
                  <a:effectLst/>
                  <a:uLnTx/>
                  <a:uFillTx/>
                  <a:cs typeface="+mn-ea"/>
                  <a:sym typeface="+mn-lt"/>
                </a:rPr>
                <a:t>9</a:t>
              </a:r>
              <a:endParaRPr kumimoji="0" lang="zh-CN" altLang="en-US" sz="1800" b="0" i="0" u="none" strike="noStrike" kern="0" cap="none" spc="0" normalizeH="0" baseline="0" noProof="0">
                <a:ln>
                  <a:noFill/>
                </a:ln>
                <a:solidFill>
                  <a:prstClr val="white"/>
                </a:solidFill>
                <a:effectLst/>
                <a:uLnTx/>
                <a:uFillTx/>
                <a:cs typeface="+mn-ea"/>
                <a:sym typeface="+mn-lt"/>
              </a:endParaRPr>
            </a:p>
          </p:txBody>
        </p:sp>
        <p:sp>
          <p:nvSpPr>
            <p:cNvPr id="46" name="椭圆 45">
              <a:extLst>
                <a:ext uri="{FF2B5EF4-FFF2-40B4-BE49-F238E27FC236}">
                  <a16:creationId xmlns:a16="http://schemas.microsoft.com/office/drawing/2014/main" xmlns="" id="{9EBA359F-D2A5-184B-8238-D27506ED47E8}"/>
                </a:ext>
              </a:extLst>
            </p:cNvPr>
            <p:cNvSpPr/>
            <p:nvPr/>
          </p:nvSpPr>
          <p:spPr>
            <a:xfrm>
              <a:off x="7803039" y="4285997"/>
              <a:ext cx="540087" cy="540161"/>
            </a:xfrm>
            <a:prstGeom prst="ellipse">
              <a:avLst/>
            </a:prstGeom>
            <a:solidFill>
              <a:srgbClr val="60B5CC"/>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800" b="0" i="0" u="none" strike="noStrike" kern="0" cap="none" spc="0" normalizeH="0" baseline="0" noProof="0">
                  <a:ln>
                    <a:noFill/>
                  </a:ln>
                  <a:solidFill>
                    <a:prstClr val="white"/>
                  </a:solidFill>
                  <a:effectLst/>
                  <a:uLnTx/>
                  <a:uFillTx/>
                  <a:cs typeface="+mn-ea"/>
                  <a:sym typeface="+mn-lt"/>
                </a:rPr>
                <a:t>10</a:t>
              </a:r>
              <a:endParaRPr kumimoji="0" lang="zh-CN" altLang="en-US" sz="1800" b="0" i="0" u="none" strike="noStrike" kern="0" cap="none" spc="0" normalizeH="0" baseline="0" noProof="0">
                <a:ln>
                  <a:noFill/>
                </a:ln>
                <a:solidFill>
                  <a:prstClr val="white"/>
                </a:solidFill>
                <a:effectLst/>
                <a:uLnTx/>
                <a:uFillTx/>
                <a:cs typeface="+mn-ea"/>
                <a:sym typeface="+mn-lt"/>
              </a:endParaRPr>
            </a:p>
          </p:txBody>
        </p:sp>
      </p:grpSp>
      <p:pic>
        <p:nvPicPr>
          <p:cNvPr id="14" name="图形 13" descr="灯泡">
            <a:extLst>
              <a:ext uri="{FF2B5EF4-FFF2-40B4-BE49-F238E27FC236}">
                <a16:creationId xmlns:a16="http://schemas.microsoft.com/office/drawing/2014/main" xmlns="" id="{60301C36-1F7B-1A4A-860F-6E56860A85B4}"/>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4543493" y="3232771"/>
            <a:ext cx="3040077" cy="2852160"/>
          </a:xfrm>
          <a:prstGeom prst="rect">
            <a:avLst/>
          </a:prstGeom>
        </p:spPr>
      </p:pic>
      <p:sp>
        <p:nvSpPr>
          <p:cNvPr id="61" name="稻壳儿春秋广告/盗版必究        原创来源：http://chn.docer.com/works?userid=199329941#!/work_time">
            <a:extLst>
              <a:ext uri="{FF2B5EF4-FFF2-40B4-BE49-F238E27FC236}">
                <a16:creationId xmlns:a16="http://schemas.microsoft.com/office/drawing/2014/main" xmlns="" id="{ED1EA546-2026-DA46-BE99-863DE51CC8AE}"/>
              </a:ext>
            </a:extLst>
          </p:cNvPr>
          <p:cNvSpPr txBox="1"/>
          <p:nvPr/>
        </p:nvSpPr>
        <p:spPr>
          <a:xfrm>
            <a:off x="7668600" y="2834090"/>
            <a:ext cx="3154793"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zh-CN" altLang="en-US" sz="1600">
                <a:solidFill>
                  <a:prstClr val="black">
                    <a:lumMod val="75000"/>
                    <a:lumOff val="25000"/>
                  </a:prstClr>
                </a:solidFill>
                <a:cs typeface="+mn-ea"/>
                <a:sym typeface="+mn-lt"/>
              </a:rPr>
              <a:t>做自杀的物品准备</a:t>
            </a:r>
            <a:endParaRPr lang="en-US" altLang="zh-CN" sz="1600">
              <a:solidFill>
                <a:prstClr val="black">
                  <a:lumMod val="75000"/>
                  <a:lumOff val="25000"/>
                </a:prstClr>
              </a:solidFill>
              <a:cs typeface="+mn-ea"/>
              <a:sym typeface="+mn-lt"/>
            </a:endParaRPr>
          </a:p>
        </p:txBody>
      </p:sp>
      <p:sp>
        <p:nvSpPr>
          <p:cNvPr id="62" name="稻壳儿春秋广告/盗版必究        原创来源：http://chn.docer.com/works?userid=199329941#!/work_time">
            <a:extLst>
              <a:ext uri="{FF2B5EF4-FFF2-40B4-BE49-F238E27FC236}">
                <a16:creationId xmlns:a16="http://schemas.microsoft.com/office/drawing/2014/main" xmlns="" id="{158D61CD-26E1-6C44-AFF5-4D8321D3F30A}"/>
              </a:ext>
            </a:extLst>
          </p:cNvPr>
          <p:cNvSpPr txBox="1"/>
          <p:nvPr/>
        </p:nvSpPr>
        <p:spPr>
          <a:xfrm>
            <a:off x="8627731" y="3990115"/>
            <a:ext cx="3154793"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30000"/>
              </a:lnSpc>
              <a:defRPr/>
            </a:pPr>
            <a:r>
              <a:rPr lang="zh-CN" altLang="en-US" sz="1600">
                <a:solidFill>
                  <a:prstClr val="black">
                    <a:lumMod val="75000"/>
                    <a:lumOff val="25000"/>
                  </a:prstClr>
                </a:solidFill>
                <a:cs typeface="+mn-ea"/>
                <a:sym typeface="+mn-lt"/>
              </a:rPr>
              <a:t>突然好转或拒绝治疗</a:t>
            </a:r>
            <a:endParaRPr lang="en-US" altLang="zh-CN" sz="1600">
              <a:solidFill>
                <a:prstClr val="black">
                  <a:lumMod val="75000"/>
                  <a:lumOff val="25000"/>
                </a:prstClr>
              </a:solidFill>
              <a:cs typeface="+mn-ea"/>
              <a:sym typeface="+mn-lt"/>
            </a:endParaRPr>
          </a:p>
        </p:txBody>
      </p:sp>
      <p:sp>
        <p:nvSpPr>
          <p:cNvPr id="63" name="稻壳儿春秋广告/盗版必究        原创来源：http://chn.docer.com/works?userid=199329941#!/work_time">
            <a:extLst>
              <a:ext uri="{FF2B5EF4-FFF2-40B4-BE49-F238E27FC236}">
                <a16:creationId xmlns:a16="http://schemas.microsoft.com/office/drawing/2014/main" xmlns="" id="{0DD70A6F-FF9D-8241-A2EC-1383EACCAF58}"/>
              </a:ext>
            </a:extLst>
          </p:cNvPr>
          <p:cNvSpPr txBox="1"/>
          <p:nvPr/>
        </p:nvSpPr>
        <p:spPr>
          <a:xfrm>
            <a:off x="4269417" y="1844393"/>
            <a:ext cx="3447342"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defRPr/>
            </a:pPr>
            <a:r>
              <a:rPr lang="zh-CN" altLang="en-US" sz="1600">
                <a:solidFill>
                  <a:prstClr val="black">
                    <a:lumMod val="75000"/>
                    <a:lumOff val="25000"/>
                  </a:prstClr>
                </a:solidFill>
                <a:cs typeface="+mn-ea"/>
                <a:sym typeface="+mn-lt"/>
              </a:rPr>
              <a:t>详细安排家事</a:t>
            </a:r>
          </a:p>
        </p:txBody>
      </p:sp>
      <p:sp>
        <p:nvSpPr>
          <p:cNvPr id="64" name="稻壳儿春秋广告/盗版必究        原创来源：http://chn.docer.com/works?userid=199329941#!/work_time">
            <a:extLst>
              <a:ext uri="{FF2B5EF4-FFF2-40B4-BE49-F238E27FC236}">
                <a16:creationId xmlns:a16="http://schemas.microsoft.com/office/drawing/2014/main" xmlns="" id="{72F8D8D7-3E07-6E46-A556-DFD3F46FC205}"/>
              </a:ext>
            </a:extLst>
          </p:cNvPr>
          <p:cNvSpPr txBox="1"/>
          <p:nvPr/>
        </p:nvSpPr>
        <p:spPr>
          <a:xfrm>
            <a:off x="1022209" y="2857683"/>
            <a:ext cx="3154793"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30000"/>
              </a:lnSpc>
              <a:defRPr/>
            </a:pPr>
            <a:r>
              <a:rPr lang="zh-CN" altLang="en-US" sz="1600">
                <a:solidFill>
                  <a:prstClr val="black">
                    <a:lumMod val="75000"/>
                    <a:lumOff val="25000"/>
                  </a:prstClr>
                </a:solidFill>
                <a:cs typeface="+mn-ea"/>
                <a:sym typeface="+mn-lt"/>
              </a:rPr>
              <a:t>无理由的行为反常</a:t>
            </a:r>
          </a:p>
        </p:txBody>
      </p:sp>
      <p:sp>
        <p:nvSpPr>
          <p:cNvPr id="65" name="稻壳儿春秋广告/盗版必究        原创来源：http://chn.docer.com/works?userid=199329941#!/work_time">
            <a:extLst>
              <a:ext uri="{FF2B5EF4-FFF2-40B4-BE49-F238E27FC236}">
                <a16:creationId xmlns:a16="http://schemas.microsoft.com/office/drawing/2014/main" xmlns="" id="{299C1BF9-BC67-5D48-9BAF-7D44D2AE5CD2}"/>
              </a:ext>
            </a:extLst>
          </p:cNvPr>
          <p:cNvSpPr txBox="1"/>
          <p:nvPr/>
        </p:nvSpPr>
        <p:spPr>
          <a:xfrm>
            <a:off x="340651" y="4107409"/>
            <a:ext cx="3154793" cy="3813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30000"/>
              </a:lnSpc>
              <a:defRPr/>
            </a:pPr>
            <a:r>
              <a:rPr lang="zh-CN" altLang="en-US" sz="1600">
                <a:solidFill>
                  <a:prstClr val="black">
                    <a:lumMod val="75000"/>
                    <a:lumOff val="25000"/>
                  </a:prstClr>
                </a:solidFill>
                <a:cs typeface="+mn-ea"/>
                <a:sym typeface="+mn-lt"/>
              </a:rPr>
              <a:t>流露自杀意愿</a:t>
            </a:r>
            <a:endParaRPr lang="en-US" altLang="zh-CN" sz="1600">
              <a:solidFill>
                <a:prstClr val="black">
                  <a:lumMod val="75000"/>
                  <a:lumOff val="25000"/>
                </a:prstClr>
              </a:solidFill>
              <a:cs typeface="+mn-ea"/>
              <a:sym typeface="+mn-lt"/>
            </a:endParaRPr>
          </a:p>
        </p:txBody>
      </p:sp>
      <p:sp>
        <p:nvSpPr>
          <p:cNvPr id="17" name="文本框 16">
            <a:extLst>
              <a:ext uri="{FF2B5EF4-FFF2-40B4-BE49-F238E27FC236}">
                <a16:creationId xmlns:a16="http://schemas.microsoft.com/office/drawing/2014/main" xmlns="" id="{CDE0D857-7B2C-1C49-9A71-AF3282B9387B}"/>
              </a:ext>
            </a:extLst>
          </p:cNvPr>
          <p:cNvSpPr txBox="1"/>
          <p:nvPr/>
        </p:nvSpPr>
        <p:spPr>
          <a:xfrm>
            <a:off x="5612125" y="3979046"/>
            <a:ext cx="92204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cs typeface="+mn-ea"/>
                <a:sym typeface="+mn-lt"/>
              </a:rPr>
              <a:t>征兆</a:t>
            </a:r>
          </a:p>
        </p:txBody>
      </p:sp>
      <p:sp>
        <p:nvSpPr>
          <p:cNvPr id="25" name="稻壳儿春秋广告/盗版必究        原创来源：http://chn.docer.com/works?userid=199329941#!/work_time">
            <a:extLst>
              <a:ext uri="{FF2B5EF4-FFF2-40B4-BE49-F238E27FC236}">
                <a16:creationId xmlns:a16="http://schemas.microsoft.com/office/drawing/2014/main" xmlns="" id="{92A58D4E-DD9D-B241-B3AD-337D64601EA3}"/>
              </a:ext>
            </a:extLst>
          </p:cNvPr>
          <p:cNvSpPr txBox="1"/>
          <p:nvPr/>
        </p:nvSpPr>
        <p:spPr>
          <a:xfrm>
            <a:off x="4618405" y="198482"/>
            <a:ext cx="2955190"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2400" b="1">
                <a:solidFill>
                  <a:srgbClr val="3E8D66"/>
                </a:solidFill>
                <a:cs typeface="+mn-ea"/>
                <a:sym typeface="+mn-lt"/>
              </a:rPr>
              <a:t>自杀自伤发生的征兆</a:t>
            </a:r>
          </a:p>
        </p:txBody>
      </p:sp>
    </p:spTree>
    <p:extLst>
      <p:ext uri="{BB962C8B-B14F-4D97-AF65-F5344CB8AC3E}">
        <p14:creationId xmlns:p14="http://schemas.microsoft.com/office/powerpoint/2010/main" val="1046589367"/>
      </p:ext>
    </p:extLst>
  </p:cSld>
  <p:clrMapOvr>
    <a:masterClrMapping/>
  </p:clrMapOvr>
  <p:transition spd="slow" advTm="0">
    <p:wipe/>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https://d.book118.com/337022065025006051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yi3zkwfp">
      <a:majorFont>
        <a:latin typeface="Arial"/>
        <a:ea typeface="思源黑体 CN Normal"/>
        <a:cs typeface="Arial"/>
      </a:majorFont>
      <a:minorFont>
        <a:latin typeface="Arial"/>
        <a:ea typeface="思源黑体 CN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思源黑体 CN Normal</vt:lpstr>
      <vt:lpstr>方正小标宋简体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2024-09-24T01:33:06.189</cp:lastPrinted>
  <dcterms:created xsi:type="dcterms:W3CDTF">2024-09-23T17:33:06Z</dcterms:created>
  <dcterms:modified xsi:type="dcterms:W3CDTF">2024-09-23T17:33:08Z</dcterms:modified>
</cp:coreProperties>
</file>