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BEB776-7931-4871-88D5-373EF484E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239B4F-9D6C-4839-A045-7AFC0552A2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404AC9-9566-4BC0-A317-6EC1A0BDB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251D48-2E0B-415D-A4D0-C72B176A9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3AC3A9-690D-4866-8C70-F08953ECC8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FADA20-22C3-4D68-BDB9-54E2EC9FAB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1F2823-66FD-41BE-8106-5A005AD93A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996B7F-B8A5-4CE2-84AC-62B2B0245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156991-A2FE-4B33-AA92-2E3DFFBC4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B7717D-BDE6-4F09-8CE5-6F0F3B926A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6BF978-676E-4138-AC5A-118E29EBD1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jpeg" /><Relationship Id="rId4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pn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026156133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医院心理健康报告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739291" y="3540703"/>
            <a:ext cx="3401434" cy="489827"/>
          </a:xfrm>
          <a:prstGeom prst="rect">
            <a:avLst/>
          </a:prstGeom>
          <a:noFill/>
        </p:spPr>
        <p:txBody>
          <a:bodyPr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140725" y="3540703"/>
            <a:ext cx="3311984" cy="489827"/>
          </a:xfrm>
          <a:prstGeom prst="rect">
            <a:avLst/>
          </a:prstGeom>
          <a:noFill/>
        </p:spPr>
        <p:txBody>
          <a:bodyPr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2024-01-12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医院心理健康现状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医院心理健康问题分析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医院心理健康服务现状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医院心理健康改进建议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本报告旨在评估医院患者的心理健康状况，分析影响心理健康的因素，并提出相应的干预措施，以提高患者的心理健康水平。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随着社会的发展和人们生活节奏的加快，心理健康问题日益突出。医院作为患者集中的场所，患者的心理健康状况对于治疗效果和生活质量具有重要影响。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本报告主要针对医院患者的心理健康状况进行调查和分析，涉及患者的一般情况、心理评估、影响因素等方面。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由于时间和资源的限制，本报告可能无法覆盖所有相关领域，且部分数据可能存在偏差或遗漏。因此，本报告的结果和建议仅供参考，实际应用需结合具体情况。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报告范围和限制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医院心理健康现状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927" b="21927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医院环境对患者来说是一个压力源，可能导致焦虑、抑郁等心理问题。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患者对于疾病认知、治疗过程、康复等方面的心理需求未得到充分满足。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需要针对患者的不同心理状况，提供个性化的心理干预措施。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患者心理压力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患者心理需求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患者心理干预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患者心理健康状况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医护人员在紧张的工作环境下，容易产生工作压力和职业倦怠。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医护人员需要得到有效的心理疏导和支持，以维持良好的心理健康状态。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加强医护人员的心理健康教育，提高其应对心理问题的能力。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536" r="29536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612771" y="4122895"/>
            <a:ext cx="702092" cy="21236"/>
          </a:xfrm>
          <a:custGeom>
            <a:rect l="l" t="t" r="r" b="b"/>
            <a:pathLst>
              <a:path w="76" h="2">
                <a:moveTo>
                  <a:pt x="2" y="2"/>
                </a:moveTo>
                <a:cubicBezTo>
                  <a:pt x="1" y="2"/>
                  <a:pt x="0" y="2"/>
                  <a:pt x="0" y="1"/>
                </a:cubicBezTo>
                <a:cubicBezTo>
                  <a:pt x="0" y="0"/>
                  <a:pt x="1" y="0"/>
                  <a:pt x="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5" y="0"/>
                  <a:pt x="76" y="0"/>
                  <a:pt x="76" y="1"/>
                </a:cubicBezTo>
                <a:cubicBezTo>
                  <a:pt x="76" y="2"/>
                  <a:pt x="75" y="2"/>
                  <a:pt x="75" y="2"/>
                </a:cubicBezTo>
                <a:lnTo>
                  <a:pt x="2" y="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702447" y="3690774"/>
            <a:ext cx="101383" cy="37274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850662" y="3559447"/>
            <a:ext cx="101383" cy="504071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998877" y="3720392"/>
            <a:ext cx="101383" cy="343126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47092" y="3830623"/>
            <a:ext cx="101383" cy="23303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364596" y="1565888"/>
            <a:ext cx="575749" cy="390208"/>
          </a:xfrm>
          <a:custGeom>
            <a:rect l="l" t="t" r="r" b="b"/>
            <a:pathLst>
              <a:path w="56" h="35">
                <a:moveTo>
                  <a:pt x="52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3"/>
                  <a:pt x="2" y="35"/>
                  <a:pt x="4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4" y="35"/>
                  <a:pt x="56" y="33"/>
                  <a:pt x="56" y="31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2"/>
                  <a:pt x="54" y="0"/>
                  <a:pt x="52" y="0"/>
                </a:cubicBezTo>
                <a:close/>
                <a:moveTo>
                  <a:pt x="49" y="27"/>
                </a:moveTo>
                <a:cubicBezTo>
                  <a:pt x="49" y="29"/>
                  <a:pt x="48" y="30"/>
                  <a:pt x="46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7" y="30"/>
                  <a:pt x="6" y="29"/>
                  <a:pt x="6" y="27"/>
                </a:cubicBezTo>
                <a:cubicBezTo>
                  <a:pt x="6" y="8"/>
                  <a:pt x="6" y="8"/>
                  <a:pt x="6" y="8"/>
                </a:cubicBezTo>
                <a:cubicBezTo>
                  <a:pt x="6" y="6"/>
                  <a:pt x="7" y="5"/>
                  <a:pt x="9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5"/>
                  <a:pt x="49" y="6"/>
                  <a:pt x="49" y="8"/>
                </a:cubicBezTo>
                <a:lnTo>
                  <a:pt x="49" y="2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273763" y="1974818"/>
            <a:ext cx="748924" cy="211520"/>
          </a:xfrm>
          <a:custGeom>
            <a:rect l="l" t="t" r="r" b="b"/>
            <a:pathLst>
              <a:path w="73" h="19">
                <a:moveTo>
                  <a:pt x="67" y="3"/>
                </a:moveTo>
                <a:cubicBezTo>
                  <a:pt x="66" y="1"/>
                  <a:pt x="65" y="0"/>
                  <a:pt x="63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8" y="0"/>
                  <a:pt x="7" y="2"/>
                  <a:pt x="7" y="3"/>
                </a:cubicBezTo>
                <a:cubicBezTo>
                  <a:pt x="1" y="13"/>
                  <a:pt x="1" y="13"/>
                  <a:pt x="1" y="13"/>
                </a:cubicBezTo>
                <a:cubicBezTo>
                  <a:pt x="73" y="13"/>
                  <a:pt x="73" y="13"/>
                  <a:pt x="73" y="13"/>
                </a:cubicBezTo>
                <a:lnTo>
                  <a:pt x="67" y="3"/>
                </a:lnTo>
                <a:close/>
                <a:moveTo>
                  <a:pt x="25" y="12"/>
                </a:moveTo>
                <a:cubicBezTo>
                  <a:pt x="27" y="9"/>
                  <a:pt x="27" y="9"/>
                  <a:pt x="2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8" y="12"/>
                  <a:pt x="48" y="12"/>
                  <a:pt x="48" y="12"/>
                </a:cubicBezTo>
                <a:lnTo>
                  <a:pt x="25" y="12"/>
                </a:lnTo>
                <a:close/>
                <a:moveTo>
                  <a:pt x="62" y="7"/>
                </a:moveTo>
                <a:cubicBezTo>
                  <a:pt x="12" y="7"/>
                  <a:pt x="12" y="7"/>
                  <a:pt x="12" y="7"/>
                </a:cubicBezTo>
                <a:cubicBezTo>
                  <a:pt x="9" y="7"/>
                  <a:pt x="9" y="6"/>
                  <a:pt x="9" y="6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3"/>
                  <a:pt x="11" y="2"/>
                  <a:pt x="13" y="2"/>
                </a:cubicBezTo>
                <a:cubicBezTo>
                  <a:pt x="61" y="2"/>
                  <a:pt x="61" y="2"/>
                  <a:pt x="61" y="2"/>
                </a:cubicBezTo>
                <a:cubicBezTo>
                  <a:pt x="62" y="2"/>
                  <a:pt x="63" y="3"/>
                  <a:pt x="63" y="3"/>
                </a:cubicBezTo>
                <a:cubicBezTo>
                  <a:pt x="65" y="6"/>
                  <a:pt x="65" y="6"/>
                  <a:pt x="65" y="6"/>
                </a:cubicBezTo>
                <a:cubicBezTo>
                  <a:pt x="65" y="6"/>
                  <a:pt x="65" y="7"/>
                  <a:pt x="62" y="7"/>
                </a:cubicBezTo>
                <a:close/>
                <a:moveTo>
                  <a:pt x="0" y="15"/>
                </a:moveTo>
                <a:cubicBezTo>
                  <a:pt x="0" y="16"/>
                  <a:pt x="2" y="17"/>
                  <a:pt x="3" y="19"/>
                </a:cubicBezTo>
                <a:cubicBezTo>
                  <a:pt x="70" y="19"/>
                  <a:pt x="70" y="19"/>
                  <a:pt x="70" y="19"/>
                </a:cubicBezTo>
                <a:cubicBezTo>
                  <a:pt x="72" y="17"/>
                  <a:pt x="73" y="16"/>
                  <a:pt x="73" y="15"/>
                </a:cubicBezTo>
                <a:lnTo>
                  <a:pt x="0" y="1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24196" y="1127033"/>
            <a:ext cx="1463040" cy="146304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364596" y="1565888"/>
            <a:ext cx="575749" cy="390208"/>
          </a:xfrm>
          <a:custGeom>
            <a:rect l="l" t="t" r="r" b="b"/>
            <a:pathLst>
              <a:path w="56" h="35">
                <a:moveTo>
                  <a:pt x="52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3"/>
                  <a:pt x="2" y="35"/>
                  <a:pt x="4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4" y="35"/>
                  <a:pt x="56" y="33"/>
                  <a:pt x="56" y="31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2"/>
                  <a:pt x="54" y="0"/>
                  <a:pt x="52" y="0"/>
                </a:cubicBezTo>
                <a:close/>
                <a:moveTo>
                  <a:pt x="49" y="27"/>
                </a:moveTo>
                <a:cubicBezTo>
                  <a:pt x="49" y="29"/>
                  <a:pt x="48" y="30"/>
                  <a:pt x="46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7" y="30"/>
                  <a:pt x="6" y="29"/>
                  <a:pt x="6" y="27"/>
                </a:cubicBezTo>
                <a:cubicBezTo>
                  <a:pt x="6" y="8"/>
                  <a:pt x="6" y="8"/>
                  <a:pt x="6" y="8"/>
                </a:cubicBezTo>
                <a:cubicBezTo>
                  <a:pt x="6" y="6"/>
                  <a:pt x="7" y="5"/>
                  <a:pt x="9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5"/>
                  <a:pt x="49" y="6"/>
                  <a:pt x="49" y="8"/>
                </a:cubicBezTo>
                <a:lnTo>
                  <a:pt x="49" y="2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7273763" y="1974818"/>
            <a:ext cx="748924" cy="211520"/>
          </a:xfrm>
          <a:custGeom>
            <a:rect l="l" t="t" r="r" b="b"/>
            <a:pathLst>
              <a:path w="73" h="19">
                <a:moveTo>
                  <a:pt x="67" y="3"/>
                </a:moveTo>
                <a:cubicBezTo>
                  <a:pt x="66" y="1"/>
                  <a:pt x="65" y="0"/>
                  <a:pt x="63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8" y="0"/>
                  <a:pt x="7" y="2"/>
                  <a:pt x="7" y="3"/>
                </a:cubicBezTo>
                <a:cubicBezTo>
                  <a:pt x="1" y="13"/>
                  <a:pt x="1" y="13"/>
                  <a:pt x="1" y="13"/>
                </a:cubicBezTo>
                <a:cubicBezTo>
                  <a:pt x="73" y="13"/>
                  <a:pt x="73" y="13"/>
                  <a:pt x="73" y="13"/>
                </a:cubicBezTo>
                <a:lnTo>
                  <a:pt x="67" y="3"/>
                </a:lnTo>
                <a:close/>
                <a:moveTo>
                  <a:pt x="25" y="12"/>
                </a:moveTo>
                <a:cubicBezTo>
                  <a:pt x="27" y="9"/>
                  <a:pt x="27" y="9"/>
                  <a:pt x="2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8" y="12"/>
                  <a:pt x="48" y="12"/>
                  <a:pt x="48" y="12"/>
                </a:cubicBezTo>
                <a:lnTo>
                  <a:pt x="25" y="12"/>
                </a:lnTo>
                <a:close/>
                <a:moveTo>
                  <a:pt x="62" y="7"/>
                </a:moveTo>
                <a:cubicBezTo>
                  <a:pt x="12" y="7"/>
                  <a:pt x="12" y="7"/>
                  <a:pt x="12" y="7"/>
                </a:cubicBezTo>
                <a:cubicBezTo>
                  <a:pt x="9" y="7"/>
                  <a:pt x="9" y="6"/>
                  <a:pt x="9" y="6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3"/>
                  <a:pt x="11" y="2"/>
                  <a:pt x="13" y="2"/>
                </a:cubicBezTo>
                <a:cubicBezTo>
                  <a:pt x="61" y="2"/>
                  <a:pt x="61" y="2"/>
                  <a:pt x="61" y="2"/>
                </a:cubicBezTo>
                <a:cubicBezTo>
                  <a:pt x="62" y="2"/>
                  <a:pt x="63" y="3"/>
                  <a:pt x="63" y="3"/>
                </a:cubicBezTo>
                <a:cubicBezTo>
                  <a:pt x="65" y="6"/>
                  <a:pt x="65" y="6"/>
                  <a:pt x="65" y="6"/>
                </a:cubicBezTo>
                <a:cubicBezTo>
                  <a:pt x="65" y="6"/>
                  <a:pt x="65" y="7"/>
                  <a:pt x="62" y="7"/>
                </a:cubicBezTo>
                <a:close/>
                <a:moveTo>
                  <a:pt x="0" y="15"/>
                </a:moveTo>
                <a:cubicBezTo>
                  <a:pt x="0" y="16"/>
                  <a:pt x="2" y="17"/>
                  <a:pt x="3" y="19"/>
                </a:cubicBezTo>
                <a:cubicBezTo>
                  <a:pt x="70" y="19"/>
                  <a:pt x="70" y="19"/>
                  <a:pt x="70" y="19"/>
                </a:cubicBezTo>
                <a:cubicBezTo>
                  <a:pt x="72" y="17"/>
                  <a:pt x="73" y="16"/>
                  <a:pt x="73" y="15"/>
                </a:cubicBezTo>
                <a:lnTo>
                  <a:pt x="0" y="1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285470" y="4642335"/>
            <a:ext cx="725508" cy="572110"/>
          </a:xfrm>
          <a:prstGeom prst="wedgeEllipseCallou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924196" y="4151964"/>
            <a:ext cx="1463040" cy="146304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285470" y="4642335"/>
            <a:ext cx="725508" cy="572110"/>
          </a:xfrm>
          <a:prstGeom prst="wedgeEllipseCallou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医护人员工作压力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医护人员心理疏导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医护人员心理培训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医护人员心理健康状况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医护人员的情绪状态对患者情绪有直接影响，良好的情绪状态有助于提高治疗效果。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情绪传染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互动影响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共同成长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医护人员与患者之间的互动质量影响患者的心理健康，需提高互动质量。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关注患者和医护人员的心理健康，有助于共同成长，构建和谐医疗环境。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患者与医护人员心理健康关联性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医院心理健康问题分析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2069502"/>
            <a:ext cx="3618828" cy="795475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患者因疾病而产生焦虑、抑郁等心理问题，如癌症、慢性病等。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332225"/>
            <a:ext cx="3618828" cy="771122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医院紧张的氛围、陌生的环境和医护人员的严肃态度等，给患者带来心理压力。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665990"/>
            <a:ext cx="3618828" cy="783299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缺乏家庭和社会的关心和支持，导致患者产生孤独感和无助感。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1661692"/>
            <a:ext cx="3514429" cy="447189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疾病本身影响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3011282"/>
            <a:ext cx="3514429" cy="447189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医疗环境压力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4310611"/>
            <a:ext cx="3514429" cy="447189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家庭和社会支持不足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患者心理健康问题成因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医护人员长期处于高强度、高风险的工作状态，容易产生身心疲惫。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工作压力大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面对患者的痛苦和死亡，医护人员可能产生情感上的耗竭和职业倦怠。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情感耗竭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医护人员可能因职业暴露而面临感染、创伤等风险，对身心健康造成影响。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职业暴露风险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医护人员心理健康问题成因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https://d.book118.com/337026156133006042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2024-09-16T03:30:36.517</cp:lastPrinted>
  <dcterms:created xsi:type="dcterms:W3CDTF">2024-09-15T19:30:36Z</dcterms:created>
  <dcterms:modified xsi:type="dcterms:W3CDTF">2024-09-15T19:30:38Z</dcterms:modified>
</cp:coreProperties>
</file>