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GBHMEP+MS-UIGothic"/>
      <p:regular r:id="rId16"/>
    </p:embeddedFont>
    <p:embeddedFont>
      <p:font typeface="UOOIVP+ESQLAS+MicrosoftYaHei-Bold"/>
      <p:regular r:id="rId17"/>
    </p:embeddedFont>
    <p:embeddedFont>
      <p:font typeface="VVJPRT+VCGCFT+MicrosoftYaHei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E74AE-50FD-4ED8-8776-13E30A1A7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47EA7-4EA5-4DE2-A47C-7297ED01C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81955-153D-421C-B6AA-9D46A5D54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FF31D-FE32-49A1-A434-2332F4826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838ED5-0D13-4B86-8C3E-3344E76D9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C71C5C-7FB0-466E-A836-406C69527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5F4F76-025C-45FD-9DCD-5D7840E20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67C46-6298-4B92-A737-E9AC630B5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4919F-7B86-415A-B6E1-33D2C3C21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B376F-94FD-4819-9DD7-9E7AEA923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623BB-F4E8-40AF-842F-4BF719250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5216402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19375" y="273573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谢</a:t>
            </a:r>
            <a:r>
              <a:rPr sz="3600">
                <a:solidFill>
                  <a:srgbClr val="FFFFFF"/>
                </a:solidFill>
                <a:latin typeface="GBHMEP+MS-UIGothic"/>
                <a:cs typeface="GBHMEP+MS-UIGothic"/>
              </a:rPr>
              <a:t>涵宇作品研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讨</a:t>
            </a:r>
            <a:r>
              <a:rPr sz="3600">
                <a:solidFill>
                  <a:srgbClr val="FFFFFF"/>
                </a:solidFill>
                <a:latin typeface="GBHMEP+MS-UIGothic"/>
                <a:cs typeface="GBHMEP+MS-UIGothic"/>
              </a:rPr>
              <a:t>会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GBHMEP+MS-UIGothic"/>
                <a:cs typeface="GBHMEP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UOOIVP+ESQLAS+MicrosoftYaHei-Bold"/>
                <a:cs typeface="UOOIVP+ESQLAS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UOOIVP+ESQLAS+MicrosoftYaHei-Bold"/>
                <a:cs typeface="UOOIVP+ESQLAS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GBHMEP+MS-UIGothic"/>
                <a:cs typeface="GBHMEP+MS-UIGothic"/>
              </a:rPr>
              <a:t>目</a:t>
            </a:r>
          </a:p>
        </p:txBody>
      </p:sp>
      <p:sp>
        <p:nvSpPr>
          <p:cNvPr id="3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UOOIVP+ESQLAS+MicrosoftYaHei-Bold"/>
                <a:cs typeface="UOOIVP+ESQLA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谢</a:t>
            </a:r>
            <a:r>
              <a:rPr sz="4500">
                <a:solidFill>
                  <a:srgbClr val="59AE93"/>
                </a:solidFill>
                <a:latin typeface="GBHMEP+MS-UIGothic"/>
                <a:cs typeface="GBHMEP+MS-UIGothic"/>
              </a:rPr>
              <a:t>涵宇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简</a:t>
            </a:r>
            <a:r>
              <a:rPr sz="4500">
                <a:solidFill>
                  <a:srgbClr val="59AE93"/>
                </a:solidFill>
                <a:latin typeface="GBHMEP+MS-UIGothic"/>
                <a:cs typeface="GBHMEP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谢</a:t>
            </a:r>
            <a:r>
              <a:rPr sz="3000">
                <a:solidFill>
                  <a:srgbClr val="59AE93"/>
                </a:solidFill>
                <a:latin typeface="GBHMEP+MS-UIGothic"/>
                <a:cs typeface="GBHMEP+MS-UIGothic"/>
              </a:rPr>
              <a:t>涵宇生平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81725" y="2064873"/>
            <a:ext cx="3945321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谢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涵宇出生于</a:t>
            </a:r>
            <a:r>
              <a:rPr sz="1350">
                <a:solidFill>
                  <a:srgbClr val="000404"/>
                </a:solidFill>
                <a:latin typeface="VVJPRT+VCGCFT+MicrosoftYaHei"/>
                <a:cs typeface="VVJPRT+VCGCFT+MicrosoftYaHei"/>
              </a:rPr>
              <a:t>1980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年，是当代中国著名的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艺术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2975" y="2092493"/>
            <a:ext cx="1041539" cy="2403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UOOIVP+ESQLAS+MicrosoftYaHei-Bold"/>
                <a:cs typeface="UOOIVP+ESQLAS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8174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UOOIVP+ESQLAS+MicrosoftYaHei-Bold"/>
                <a:cs typeface="UOOIVP+ESQLA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754619" y="2352528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211570" y="3564742"/>
            <a:ext cx="387711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他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毕业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于中央美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学院，并在国内外多次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举办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240269" y="3852398"/>
            <a:ext cx="15711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个展和参加群展。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52975" y="508905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UOOIVP+ESQLAS+MicrosoftYaHei-Bold"/>
                <a:cs typeface="UOOIVP+ESQLAS+MicrosoftYaHei-Bold"/>
              </a:rPr>
              <a:t>03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211570" y="5085567"/>
            <a:ext cx="387711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他的作品被广泛收藏于博物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馆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、画廊和私人收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497444" y="5373223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藏家手中。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谢</a:t>
            </a:r>
            <a:r>
              <a:rPr sz="3000">
                <a:solidFill>
                  <a:srgbClr val="59AE93"/>
                </a:solidFill>
                <a:latin typeface="GBHMEP+MS-UIGothic"/>
                <a:cs typeface="GBHMEP+MS-UIGothic"/>
              </a:rPr>
              <a:t>涵宇作品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59AE93"/>
                </a:solidFill>
                <a:latin typeface="GBHMEP+MS-UIGothic"/>
                <a:cs typeface="GBHMEP+MS-UIGothic"/>
              </a:rPr>
              <a:t>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FFFFFF"/>
                </a:solidFill>
                <a:latin typeface="GBHMEP+MS-UIGothic"/>
                <a:cs typeface="GBHMEP+MS-UIGothic"/>
              </a:rPr>
              <a:t>涵宇的作品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GBHMEP+MS-UIGothic"/>
                <a:cs typeface="GBHMEP+MS-UIGothic"/>
              </a:rPr>
              <a:t>格独特，融合了</a:t>
            </a:r>
          </a:p>
          <a:p>
            <a:pPr marL="571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GBHMEP+MS-UIGothic"/>
                <a:cs typeface="GBHMEP+MS-UIGothic"/>
              </a:rPr>
              <a:t>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GBHMEP+MS-UIGothic"/>
                <a:cs typeface="GBHMEP+MS-UIGothic"/>
              </a:rPr>
              <a:t>代元素。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BHMEP+MS-UIGothic"/>
                <a:cs typeface="GBHMEP+MS-UIGothic"/>
              </a:rPr>
              <a:t>他善于运用不同的媒介和材料，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GBHMEP+MS-UIGothic"/>
                <a:cs typeface="GBHMEP+MS-UIGothic"/>
              </a:rPr>
              <a:t>作出富有表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GBHMEP+MS-UIGothic"/>
                <a:cs typeface="GBHMEP+MS-UIGothic"/>
              </a:rPr>
              <a:t>力和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视觉</a:t>
            </a:r>
            <a:r>
              <a:rPr sz="1500">
                <a:solidFill>
                  <a:srgbClr val="FFFFFF"/>
                </a:solidFill>
                <a:latin typeface="GBHMEP+MS-UIGothic"/>
                <a:cs typeface="GBHMEP+MS-UIGothic"/>
              </a:rPr>
              <a:t>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FFFFFF"/>
                </a:solidFill>
                <a:latin typeface="GBHMEP+MS-UIGothic"/>
                <a:cs typeface="GBHMEP+MS-UIGothic"/>
              </a:rPr>
              <a:t>力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BHMEP+MS-UIGothic"/>
                <a:cs typeface="GBHMEP+MS-UIGothic"/>
              </a:rPr>
              <a:t>的作品。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BHMEP+MS-UIGothic"/>
                <a:cs typeface="GBHMEP+MS-UIGothic"/>
              </a:rPr>
              <a:t>他的作品主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GBHMEP+MS-UIGothic"/>
                <a:cs typeface="GBHMEP+MS-UIGothic"/>
              </a:rPr>
              <a:t>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GBHMEP+MS-UIGothic"/>
                <a:cs typeface="GBHMEP+MS-UIGothic"/>
              </a:rPr>
              <a:t>，涉及人物、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GBHMEP+MS-UIGothic"/>
                <a:cs typeface="GBHMEP+MS-UIGothic"/>
              </a:rPr>
              <a:t>景、静物等方面，展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GBHMEP+MS-UIGothic"/>
                <a:cs typeface="GBHMEP+MS-UIGothic"/>
              </a:rPr>
              <a:t>出他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BHMEP+MS-UIGothic"/>
                <a:cs typeface="GBHMEP+MS-UIGothic"/>
              </a:rPr>
              <a:t>生活的敏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锐观</a:t>
            </a:r>
            <a:r>
              <a:rPr sz="1500">
                <a:solidFill>
                  <a:srgbClr val="FFFFFF"/>
                </a:solidFill>
                <a:latin typeface="GBHMEP+MS-UIGothic"/>
                <a:cs typeface="GBHMEP+MS-UIGothic"/>
              </a:rPr>
              <a:t>察和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对艺术</a:t>
            </a:r>
            <a:r>
              <a:rPr sz="1500">
                <a:solidFill>
                  <a:srgbClr val="FFFFFF"/>
                </a:solidFill>
                <a:latin typeface="GBHMEP+MS-UIGothic"/>
                <a:cs typeface="GBHMEP+MS-UIGothic"/>
              </a:rPr>
              <a:t>的深刻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BHMEP+MS-UIGothic"/>
                <a:cs typeface="GBHMEP+MS-UIGothic"/>
              </a:rPr>
              <a:t>理解。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谢</a:t>
            </a:r>
            <a:r>
              <a:rPr sz="3000">
                <a:solidFill>
                  <a:srgbClr val="59AE93"/>
                </a:solidFill>
                <a:latin typeface="GBHMEP+MS-UIGothic"/>
                <a:cs typeface="GBHMEP+MS-UIGothic"/>
              </a:rPr>
              <a:t>涵宇的影响力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39135" y="338419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OOIVP+ESQLAS+MicrosoftYaHei-Bold"/>
                <a:cs typeface="UOOIVP+ESQLA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37250" y="337467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OOIVP+ESQLAS+MicrosoftYaHei-Bold"/>
                <a:cs typeface="UOOIVP+ESQLA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35365" y="337467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OOIVP+ESQLAS+MicrosoftYaHei-Bold"/>
                <a:cs typeface="UOOIVP+ESQLA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460625" y="4199742"/>
            <a:ext cx="210260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谢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涵宇的作品在当代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艺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界具有广泛的影响力。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53025" y="4199742"/>
            <a:ext cx="2102606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他的作品多次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得国内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外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艺术奖项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，并被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选为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国家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代表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的成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42580" y="4199742"/>
            <a:ext cx="1971675" cy="1291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他的作品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格和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作理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念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年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轻艺术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家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生了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极的影响，成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他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们</a:t>
            </a:r>
          </a:p>
          <a:p>
            <a:pPr marL="85725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学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和借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鉴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UOOIVP+ESQLAS+MicrosoftYaHei-Bold"/>
                <a:cs typeface="UOOIVP+ESQLA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谢</a:t>
            </a:r>
            <a:r>
              <a:rPr sz="4500">
                <a:solidFill>
                  <a:srgbClr val="59AE93"/>
                </a:solidFill>
                <a:latin typeface="GBHMEP+MS-UIGothic"/>
                <a:cs typeface="GBHMEP+MS-UIGothic"/>
              </a:rPr>
              <a:t>涵宇作品解析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BHMEP+MS-UIGothic"/>
                <a:cs typeface="GBHMEP+MS-UIGothic"/>
              </a:rPr>
              <a:t>《静夜思》解析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58414" y="164337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572894" y="2077573"/>
            <a:ext cx="2891276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首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描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了夜晚的宁静和美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丽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，</a:t>
            </a:r>
          </a:p>
          <a:p>
            <a:pPr marL="8572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表达了作者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家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乡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亲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人的思念</a:t>
            </a:r>
          </a:p>
          <a:p>
            <a:pPr marL="102869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之情。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87484" y="265556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BHMEP+MS-UIGothic"/>
                <a:cs typeface="GBHMEP+MS-UIGothic"/>
              </a:rPr>
              <a:t>思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乡</a:t>
            </a:r>
            <a:r>
              <a:rPr sz="1550" spc="25">
                <a:solidFill>
                  <a:srgbClr val="59AE93"/>
                </a:solidFill>
                <a:latin typeface="GBHMEP+MS-UIGothic"/>
                <a:cs typeface="GBHMEP+MS-UIGothic"/>
              </a:rPr>
              <a:t>之情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287384" y="3090398"/>
            <a:ext cx="2760345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人通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描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夜晚的景象，表达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了自己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家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乡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亲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人的深深思念</a:t>
            </a:r>
          </a:p>
          <a:p>
            <a:pPr marL="1714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牵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挂，情感真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挚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、感人。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58389" y="356425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BHMEP+MS-UIGothic"/>
                <a:cs typeface="GBHMEP+MS-UIGothic"/>
              </a:rPr>
              <a:t>夜晚的景象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572894" y="3999083"/>
            <a:ext cx="2825040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中通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描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夜晚的明月、星空、</a:t>
            </a:r>
          </a:p>
          <a:p>
            <a:pPr marL="8572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虫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鸣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等自然元素，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造出一种宁</a:t>
            </a:r>
          </a:p>
          <a:p>
            <a:pPr marL="600074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静、美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丽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的氛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87484" y="455040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语</a:t>
            </a:r>
            <a:r>
              <a:rPr sz="1550" spc="25">
                <a:solidFill>
                  <a:srgbClr val="59AE93"/>
                </a:solidFill>
                <a:latin typeface="GBHMEP+MS-UIGothic"/>
                <a:cs typeface="GBHMEP+MS-UIGothic"/>
              </a:rPr>
              <a:t>言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优</a:t>
            </a:r>
            <a:r>
              <a:rPr sz="1550">
                <a:solidFill>
                  <a:srgbClr val="59AE93"/>
                </a:solidFill>
                <a:latin typeface="GBHMEP+MS-UIGothic"/>
                <a:cs typeface="GBHMEP+MS-UIGothic"/>
              </a:rPr>
              <a:t>美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287384" y="4984603"/>
            <a:ext cx="2760345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中运用了丰富的意象和生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言，使得整首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充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了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意和</a:t>
            </a:r>
          </a:p>
          <a:p>
            <a:pPr marL="9429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美感。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BHMEP+MS-UIGothic"/>
                <a:cs typeface="GBHMEP+MS-UIGothic"/>
              </a:rPr>
              <a:t>《春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晓</a:t>
            </a:r>
            <a:r>
              <a:rPr sz="3000">
                <a:solidFill>
                  <a:srgbClr val="59AE93"/>
                </a:solidFill>
                <a:latin typeface="GBHMEP+MS-UIGothic"/>
                <a:cs typeface="GBHMEP+MS-UIGothic"/>
              </a:rPr>
              <a:t>》解析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37229" y="26898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89644" y="26898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BHMEP+MS-UIGothic"/>
                <a:cs typeface="GBHMEP+MS-UIGothic"/>
              </a:rPr>
              <a:t>春天的景象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68755" y="3057378"/>
            <a:ext cx="32856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首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描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了春天早晨的美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丽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和生机，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表达了作者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大自然的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热爱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赞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美。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7069" y="305737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中描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了春天早晨的阳光、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鸟鸣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花香等自然元素，展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出春天的生机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和美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丽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825750" y="52063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BHMEP+MS-UIGothic"/>
                <a:cs typeface="GBHMEP+MS-UIGothic"/>
              </a:rPr>
              <a:t>大自然的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热爱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689975" y="520636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BHMEP+MS-UIGothic"/>
                <a:cs typeface="GBHMEP+MS-UIGothic"/>
              </a:rPr>
              <a:t>清新自然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460500" y="5574517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中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言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简练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朴，没有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多的修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和雕琢，展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出一种清新自然的美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感。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304530" y="5574517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人通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春天早晨的描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，表达了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自己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大自然的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热爱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赞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美，同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体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了人与自然的和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谐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共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404"/>
                </a:solidFill>
                <a:latin typeface="GBHMEP+MS-UIGothic"/>
                <a:cs typeface="GBHME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BHMEP+MS-UIGothic"/>
                <a:cs typeface="GBHMEP+MS-UIGothic"/>
              </a:rPr>
              <a:t>《望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庐</a:t>
            </a:r>
            <a:r>
              <a:rPr sz="3000">
                <a:solidFill>
                  <a:srgbClr val="59AE93"/>
                </a:solidFill>
                <a:latin typeface="GBHMEP+MS-UIGothic"/>
                <a:cs typeface="GBHMEP+MS-UIGothic"/>
              </a:rPr>
              <a:t>山瀑布》解析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79365" y="1385893"/>
            <a:ext cx="1453937" cy="40589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59AE93"/>
                </a:solidFill>
                <a:latin typeface="VVJPRT+VCGCFT+MicrosoftYaHei"/>
                <a:cs typeface="VVJPRT+VCGCFT+MicrosoftYaHei"/>
              </a:rPr>
              <a:t>01</a:t>
            </a:r>
          </a:p>
          <a:p>
            <a:pPr marL="79375" marR="0">
              <a:lnSpc>
                <a:spcPts val="4220"/>
              </a:lnSpc>
              <a:spcBef>
                <a:spcPts val="17494"/>
              </a:spcBef>
              <a:spcAft>
                <a:spcPct val="0"/>
              </a:spcAft>
            </a:pPr>
            <a:r>
              <a:rPr sz="4050">
                <a:solidFill>
                  <a:srgbClr val="59AE93"/>
                </a:solidFill>
                <a:latin typeface="VVJPRT+VCGCFT+MicrosoftYaHei"/>
                <a:cs typeface="VVJPRT+VCGCFT+MicrosoftYaHei"/>
              </a:rPr>
              <a:t>03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94240" y="1385893"/>
            <a:ext cx="1374781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59AE93"/>
                </a:solidFill>
                <a:latin typeface="VVJPRT+VCGCFT+MicrosoftYaHei"/>
                <a:cs typeface="VVJPRT+VCGCFT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379470" y="153034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3530" y="15303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BHMEP+MS-UIGothic"/>
                <a:cs typeface="GBHMEP+MS-UIGothic"/>
              </a:rPr>
              <a:t>瀑布的壮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78685" y="2501106"/>
            <a:ext cx="344632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这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首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诗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描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绘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了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庐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山瀑布的壮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丽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和气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势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，表达了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917055" y="2556986"/>
            <a:ext cx="344632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诗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人通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描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绘庐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山瀑布的壮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丽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景象，展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现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了大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712085" y="2775426"/>
            <a:ext cx="22195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作者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大自然的惊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叹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和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赞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美。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755255" y="2831306"/>
            <a:ext cx="15490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自然的神奇和美妙。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794240" y="4137348"/>
            <a:ext cx="1374781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59AE93"/>
                </a:solidFill>
                <a:latin typeface="VVJPRT+VCGCFT+MicrosoftYaHei"/>
                <a:cs typeface="VVJPRT+VCGCFT+MicrosoftYaHei"/>
              </a:rPr>
              <a:t>04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952105" y="42818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BHMEP+MS-UIGothic"/>
                <a:cs typeface="GBHMEP+MS-UIGothic"/>
              </a:rPr>
              <a:t>自然的力量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3279775" y="43281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BHMEP+MS-UIGothic"/>
                <a:cs typeface="GBHMEP+MS-UIGothic"/>
              </a:rPr>
              <a:t>气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势</a:t>
            </a:r>
            <a:r>
              <a:rPr sz="1550" spc="25">
                <a:solidFill>
                  <a:srgbClr val="59AE93"/>
                </a:solidFill>
                <a:latin typeface="GBHMEP+MS-UIGothic"/>
                <a:cs typeface="GBHMEP+MS-UIGothic"/>
              </a:rPr>
              <a:t>磅礴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2144395" y="5233511"/>
            <a:ext cx="338744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瀑布从高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处倾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泻而下，气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势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磅礴，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给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人以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强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烈</a:t>
            </a:r>
          </a:p>
          <a:p>
            <a:pPr marL="6858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的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视觉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冲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击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和心灵震撼。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917055" y="5233511"/>
            <a:ext cx="3446323" cy="929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诗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人通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过对庐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山瀑布的描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绘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，表达了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大自然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力量的敬畏和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赞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美，同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时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也体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现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了人与自然的</a:t>
            </a:r>
          </a:p>
          <a:p>
            <a:pPr marL="1143000" marR="0">
              <a:lnSpc>
                <a:spcPts val="1200"/>
              </a:lnSpc>
              <a:spcBef>
                <a:spcPts val="909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和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谐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共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处</a:t>
            </a:r>
            <a:r>
              <a:rPr sz="1200">
                <a:solidFill>
                  <a:srgbClr val="000404"/>
                </a:solidFill>
                <a:latin typeface="GBHMEP+MS-UIGothic"/>
                <a:cs typeface="GBHME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UOOIVP+ESQLAS+MicrosoftYaHei-Bold"/>
                <a:cs typeface="UOOIVP+ESQLAS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谢</a:t>
            </a:r>
            <a:r>
              <a:rPr sz="4500">
                <a:solidFill>
                  <a:srgbClr val="59AE93"/>
                </a:solidFill>
                <a:latin typeface="GBHMEP+MS-UIGothic"/>
                <a:cs typeface="GBHMEP+MS-UIGothic"/>
              </a:rPr>
              <a:t>涵宇作品的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艺术</a:t>
            </a:r>
            <a:r>
              <a:rPr sz="4500">
                <a:solidFill>
                  <a:srgbClr val="59AE93"/>
                </a:solidFill>
                <a:latin typeface="GBHMEP+MS-UIGothic"/>
                <a:cs typeface="GBHMEP+MS-UIGothic"/>
              </a:rPr>
              <a:t>价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https://d.book118.com/337052164020006043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SimSun</vt:lpstr>
      <vt:lpstr>GBHMEP+MS-UIGothic</vt:lpstr>
      <vt:lpstr>UOOIVP+ESQLAS+MicrosoftYaHei-Bold</vt:lpstr>
      <vt:lpstr>VVJPRT+VCGCFT+MicrosoftYaHei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2024-09-16T19:16:04.611</cp:lastPrinted>
  <dcterms:created xsi:type="dcterms:W3CDTF">2024-09-16T11:16:04Z</dcterms:created>
  <dcterms:modified xsi:type="dcterms:W3CDTF">2024-09-16T11:16:05Z</dcterms:modified>
</cp:coreProperties>
</file>