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4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A4B929-BAD6-49F1-9FC2-51FB62B491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D0FB0D-CE3C-4440-9862-03A24AE28F6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32E56D-4B46-496F-862A-777FBA7F59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E1CE45-BD43-44FB-A3C0-345AE595380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DB8CC7-93BB-4C04-85BC-C3E46A8F8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5ADD99C-C896-4310-A269-45FAFD05F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BD9BBD1-E6D9-4AE4-BD00-C69BA19541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B04801E-D9BE-48FC-88DB-2EB60FAAB5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DC3667-6AE7-4315-B93A-086D57A007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6A5108-CE75-4C39-8E29-313797EAE6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F3E26B-75F7-41AB-B52E-CD113A8E28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2829721" y="2606765"/>
            <a:ext cx="6532559" cy="1421928"/>
          </a:xfrm>
        </p:spPr>
        <p:txBody>
          <a:bodyPr wrap="none" anchor="t">
            <a:spAutoFit/>
          </a:bodyPr>
          <a:lstStyle>
            <a:lvl1pPr algn="ctr">
              <a:defRPr sz="9600" b="1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560965" y="4178609"/>
            <a:ext cx="3070071" cy="397032"/>
          </a:xfrm>
        </p:spPr>
        <p:txBody>
          <a:bodyPr wrap="none">
            <a:spAutoFit/>
          </a:bodyPr>
          <a:lstStyle>
            <a:lvl1pPr marL="0" indent="0" algn="ctr">
              <a:buNone/>
              <a:defRPr sz="2200" b="0" i="0" spc="3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4176242" y="1627639"/>
            <a:ext cx="3839514" cy="840230"/>
          </a:xfrm>
        </p:spPr>
        <p:txBody>
          <a:bodyPr wrap="none" anchor="b">
            <a:spAutoFit/>
          </a:bodyPr>
          <a:lstStyle>
            <a:lvl1pPr marL="0" indent="0" algn="ctr">
              <a:buNone/>
              <a:defRPr sz="5400" b="0" i="0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2023/12/5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lnSpc>
                <a:spcPct val="130000"/>
              </a:lnSpc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3705502505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母牛分娩和护理PPT\n## 1.母牛分娩前的准备工作\n### 1.1分娩前的饲养管理\n### 1.2分娩前的健康状况检查\n### 1.3分娩前的环境卫生\n## 2.母牛分娩过程及注意事项\n### 2.1分娩过程详解\n### 2.2分娩过程中的问题及解决方法\n### 2.3分娩过程中的护理措施\n## 3.母牛产后护理\n### 3.1产后的饲养管理\n### 3.2产后的健康状况检查\n### 3.3产后的环境卫生\n## 4.母牛哺乳及犊牛护理\n### 4.1母乳喂养的重要性及方法\n### 4.2犊牛的饲养管理\n### 4.3犊牛的健康状况检查及护理\n## 5.母牛繁殖管理\n### 5.1繁殖周期及发情症状\n### 5.2配种方法及注意事项\n### 5.3繁殖障碍及解决方法\n## 6.母牛常见疾病及防治\n### 6.1产科疾病及防治\n### 6.2消化系统疾病及防治\n### 6.3其他常见疾病及防治\n&quot;,&quot;templateId&quot;:&quot;4wo77tdatif1zkf5up7jagxk9w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499" y="2606765"/>
            <a:ext cx="11055350" cy="1409700"/>
          </a:xfrm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zh-CN"/>
              <a:t>母牛分娩和护理PPT</a:t>
            </a:r>
            <a:endParaRPr/>
          </a:p>
        </p:txBody>
      </p:sp>
      <p:sp>
        <p:nvSpPr>
          <p:cNvPr id="3" name="文本占位符 3" descr="{&quot;isTemplate&quot;:false,&quot;type&quot;:&quot;content&quot;,&quot;canOmit&quot;:true,&quot;range&quot;:0}"/>
          <p:cNvSpPr>
            <a:spLocks noGrp="1"/>
          </p:cNvSpPr>
          <p:nvPr>
            <p:ph type="body" sz="quarter" idx="10"/>
          </p:nvPr>
        </p:nvSpPr>
        <p:spPr>
          <a:xfrm>
            <a:off x="2695577" y="1991619"/>
            <a:ext cx="6800850" cy="4762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2800"/>
              <a:t>TENCENT DOCS SMART CREATE</a:t>
            </a:r>
            <a:endParaRPr/>
          </a:p>
        </p:txBody>
      </p:sp>
      <p:sp>
        <p:nvSpPr>
          <p:cNvPr id="4" name="文本占位符 20"/>
          <p:cNvSpPr txBox="1"/>
          <p:nvPr/>
        </p:nvSpPr>
        <p:spPr>
          <a:xfrm>
            <a:off x="571499" y="6171840"/>
            <a:ext cx="1844479" cy="33509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solidFill>
                  <a:schemeClr val="bg1"/>
                </a:solidFill>
                <a:effectLst/>
                <a:latin typeface="+mn-lt"/>
              </a:rPr>
              <a:t>CREATE TOGETHER</a:t>
            </a:r>
            <a:endParaRPr kumimoji="1" lang="en-US" altLang="zh-CN" spc="8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136120" y="6170237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9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0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131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母牛分娩前的准备工作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6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4" r="21874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grpSp>
        <p:nvGrpSpPr>
          <p:cNvPr id="217" name="Group 364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63829" y="1509487"/>
            <a:ext cx="4625399" cy="4790307"/>
            <a:chOff x="763829" y="1509487"/>
            <a:chExt cx="4625399" cy="4790307"/>
          </a:xfrm>
        </p:grpSpPr>
        <p:grpSp>
          <p:nvGrpSpPr>
            <p:cNvPr id="218" name="Group 365"/>
            <p:cNvGrpSpPr/>
            <p:nvPr/>
          </p:nvGrpSpPr>
          <p:grpSpPr>
            <a:xfrm>
              <a:off x="763829" y="1509487"/>
              <a:ext cx="4625399" cy="1544525"/>
              <a:chOff x="763829" y="1509487"/>
              <a:chExt cx="4625399" cy="1544525"/>
            </a:xfrm>
          </p:grpSpPr>
          <p:sp>
            <p:nvSpPr>
              <p:cNvPr id="219" name="AutoShape 2"/>
              <p:cNvSpPr/>
              <p:nvPr/>
            </p:nvSpPr>
            <p:spPr>
              <a:xfrm>
                <a:off x="763829" y="1628258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2028557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粗蛋白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含量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适当增加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饲料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矿物质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维生素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的供应</a:t>
                </a:r>
                <a:endParaRPr/>
              </a:p>
            </p:txBody>
          </p:sp>
          <p:sp>
            <p:nvSpPr>
              <p:cNvPr id="221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1509487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保证营养均衡</a:t>
                </a:r>
                <a:endParaRPr/>
              </a:p>
            </p:txBody>
          </p:sp>
        </p:grpSp>
        <p:grpSp>
          <p:nvGrpSpPr>
            <p:cNvPr id="222" name="Group 369"/>
            <p:cNvGrpSpPr/>
            <p:nvPr/>
          </p:nvGrpSpPr>
          <p:grpSpPr>
            <a:xfrm>
              <a:off x="763829" y="3118831"/>
              <a:ext cx="4625399" cy="1544525"/>
              <a:chOff x="763829" y="3118831"/>
              <a:chExt cx="4625399" cy="1544525"/>
            </a:xfrm>
          </p:grpSpPr>
          <p:sp>
            <p:nvSpPr>
              <p:cNvPr id="223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3637901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根据母牛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产奶量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体型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分群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便于管理和护理</a:t>
                </a:r>
                <a:endParaRPr/>
              </a:p>
            </p:txBody>
          </p:sp>
          <p:sp>
            <p:nvSpPr>
              <p:cNvPr id="224" name="TextBox 7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3118831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合理分群</a:t>
                </a:r>
                <a:endParaRPr/>
              </a:p>
            </p:txBody>
          </p:sp>
          <p:sp>
            <p:nvSpPr>
              <p:cNvPr id="225" name="AutoShape 10"/>
              <p:cNvSpPr/>
              <p:nvPr/>
            </p:nvSpPr>
            <p:spPr>
              <a:xfrm>
                <a:off x="763829" y="3237602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6" name="Group 373"/>
            <p:cNvGrpSpPr/>
            <p:nvPr/>
          </p:nvGrpSpPr>
          <p:grpSpPr>
            <a:xfrm>
              <a:off x="763829" y="4755268"/>
              <a:ext cx="4625399" cy="1544526"/>
              <a:chOff x="763829" y="4755268"/>
              <a:chExt cx="4625399" cy="1544526"/>
            </a:xfrm>
          </p:grpSpPr>
          <p:sp>
            <p:nvSpPr>
              <p:cNvPr id="227" name="TextBox 8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94345" y="5274339"/>
                <a:ext cx="4394883" cy="1025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干燥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温暖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的环境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冷应激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等疾病的发生</a:t>
                </a:r>
                <a:endParaRPr/>
              </a:p>
            </p:txBody>
          </p:sp>
          <p:sp>
            <p:nvSpPr>
              <p:cNvPr id="228" name="TextBox 9" descr="{&quot;isTemplate&quot;:true,&quot;type&quot;:&quot;title&quot;,&quot;canOmit&quot;:false,&quot;range&quot;:0}"/>
              <p:cNvSpPr txBox="1"/>
              <p:nvPr/>
            </p:nvSpPr>
            <p:spPr>
              <a:xfrm>
                <a:off x="994345" y="4755268"/>
                <a:ext cx="4152900" cy="45720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调整饲养环境</a:t>
                </a:r>
                <a:endParaRPr/>
              </a:p>
            </p:txBody>
          </p:sp>
          <p:sp>
            <p:nvSpPr>
              <p:cNvPr id="229" name="AutoShape 11"/>
              <p:cNvSpPr/>
              <p:nvPr/>
            </p:nvSpPr>
            <p:spPr>
              <a:xfrm>
                <a:off x="763829" y="4874039"/>
                <a:ext cx="230516" cy="230516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分娩前的饲养管理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32" name="Picture 3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315750" y="1584357"/>
            <a:ext cx="4575952" cy="4575952"/>
          </a:xfrm>
          <a:prstGeom prst="ellipse">
            <a:avLst/>
          </a:prstGeom>
        </p:spPr>
      </p:pic>
      <p:grpSp>
        <p:nvGrpSpPr>
          <p:cNvPr id="233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5582412" y="1807048"/>
            <a:ext cx="5629118" cy="4659814"/>
            <a:chOff x="5582412" y="1807048"/>
            <a:chExt cx="5629118" cy="4659814"/>
          </a:xfrm>
        </p:grpSpPr>
        <p:grpSp>
          <p:nvGrpSpPr>
            <p:cNvPr id="234" name="组合 3"/>
            <p:cNvGrpSpPr/>
            <p:nvPr/>
          </p:nvGrpSpPr>
          <p:grpSpPr>
            <a:xfrm>
              <a:off x="5582412" y="1807048"/>
              <a:ext cx="5629117" cy="1487888"/>
              <a:chOff x="571500" y="1815543"/>
              <a:chExt cx="5629117" cy="1487888"/>
            </a:xfrm>
          </p:grpSpPr>
          <p:sp>
            <p:nvSpPr>
              <p:cNvPr id="23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体重检查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36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体重增长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预测分娩时间和难产风险</a:t>
                </a:r>
                <a:endParaRPr/>
              </a:p>
            </p:txBody>
          </p:sp>
          <p:sp>
            <p:nvSpPr>
              <p:cNvPr id="237" name="椭圆 6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38" name="组合 7"/>
            <p:cNvGrpSpPr/>
            <p:nvPr/>
          </p:nvGrpSpPr>
          <p:grpSpPr>
            <a:xfrm>
              <a:off x="5582412" y="3393011"/>
              <a:ext cx="5629118" cy="1487888"/>
              <a:chOff x="571500" y="1815543"/>
              <a:chExt cx="5629118" cy="1487888"/>
            </a:xfrm>
          </p:grpSpPr>
          <p:sp>
            <p:nvSpPr>
              <p:cNvPr id="23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6764"/>
                <a:ext cx="462920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胎位检查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0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检查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胎位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是否正常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预测分娩过程中的问题</a:t>
                </a:r>
                <a:endParaRPr/>
              </a:p>
            </p:txBody>
          </p:sp>
          <p:sp>
            <p:nvSpPr>
              <p:cNvPr id="241" name="椭圆 10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42" name="组合 11"/>
            <p:cNvGrpSpPr/>
            <p:nvPr/>
          </p:nvGrpSpPr>
          <p:grpSpPr>
            <a:xfrm>
              <a:off x="5582412" y="4978974"/>
              <a:ext cx="5629118" cy="1487888"/>
              <a:chOff x="571500" y="1815543"/>
              <a:chExt cx="5629118" cy="1487888"/>
            </a:xfrm>
          </p:grpSpPr>
          <p:sp>
            <p:nvSpPr>
              <p:cNvPr id="243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22082"/>
                <a:ext cx="4634345" cy="368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乳房检查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44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94250" cy="11095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乳房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发育情况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预测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产奶量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乳质</a:t>
                </a:r>
                <a:endParaRPr/>
              </a:p>
            </p:txBody>
          </p:sp>
          <p:sp>
            <p:nvSpPr>
              <p:cNvPr id="245" name="椭圆 14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分娩前的健康状况检查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8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759823" y="1410892"/>
            <a:ext cx="8485781" cy="5021403"/>
            <a:chOff x="4252323" y="1207692"/>
            <a:chExt cx="8485781" cy="5021403"/>
          </a:xfrm>
        </p:grpSpPr>
        <p:grpSp>
          <p:nvGrpSpPr>
            <p:cNvPr id="249" name=""/>
            <p:cNvGrpSpPr/>
            <p:nvPr/>
          </p:nvGrpSpPr>
          <p:grpSpPr>
            <a:xfrm>
              <a:off x="4252327" y="1207692"/>
              <a:ext cx="8485777" cy="1440001"/>
              <a:chOff x="4252327" y="1207692"/>
              <a:chExt cx="8485777" cy="1440001"/>
            </a:xfrm>
          </p:grpSpPr>
          <p:sp>
            <p:nvSpPr>
              <p:cNvPr id="250" name="Tencent"/>
              <p:cNvSpPr/>
              <p:nvPr/>
            </p:nvSpPr>
            <p:spPr>
              <a:xfrm>
                <a:off x="4252327" y="1207693"/>
                <a:ext cx="8485777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2" y="14226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清洁消毒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1" y="18806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清洁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待产区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消毒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分娩器械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助产用品</a:t>
                </a:r>
                <a:endParaRPr/>
              </a:p>
            </p:txBody>
          </p:sp>
          <p:pic>
            <p:nvPicPr>
              <p:cNvPr id="25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l="21874" r="21874"/>
              <a:stretch>
                <a:fillRect/>
              </a:stretch>
            </p:blipFill>
            <p:spPr>
              <a:xfrm>
                <a:off x="4252327" y="1207692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4" name=""/>
            <p:cNvGrpSpPr/>
            <p:nvPr/>
          </p:nvGrpSpPr>
          <p:grpSpPr>
            <a:xfrm>
              <a:off x="4252325" y="2998393"/>
              <a:ext cx="8485779" cy="1440000"/>
              <a:chOff x="4252325" y="2998393"/>
              <a:chExt cx="8485779" cy="1440000"/>
            </a:xfrm>
          </p:grpSpPr>
          <p:sp>
            <p:nvSpPr>
              <p:cNvPr id="255" name="Tencent"/>
              <p:cNvSpPr/>
              <p:nvPr/>
            </p:nvSpPr>
            <p:spPr>
              <a:xfrm>
                <a:off x="4252326" y="2998393"/>
                <a:ext cx="8485778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1" y="3213319"/>
                <a:ext cx="66896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保暖措施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5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60" y="3671310"/>
                <a:ext cx="6702745" cy="76708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铺设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干燥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、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保暖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的垫料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避免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冷应激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对母牛和胎儿的影响</a:t>
                </a:r>
                <a:endParaRPr/>
              </a:p>
            </p:txBody>
          </p:sp>
          <p:pic>
            <p:nvPicPr>
              <p:cNvPr id="258" name="图片 5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l="21874" r="21874"/>
              <a:stretch>
                <a:fillRect/>
              </a:stretch>
            </p:blipFill>
            <p:spPr>
              <a:xfrm>
                <a:off x="4252325" y="2998394"/>
                <a:ext cx="1440000" cy="1439999"/>
              </a:xfrm>
              <a:prstGeom prst="rect">
                <a:avLst/>
              </a:prstGeom>
            </p:spPr>
          </p:pic>
        </p:grpSp>
        <p:grpSp>
          <p:nvGrpSpPr>
            <p:cNvPr id="259" name=""/>
            <p:cNvGrpSpPr/>
            <p:nvPr/>
          </p:nvGrpSpPr>
          <p:grpSpPr>
            <a:xfrm>
              <a:off x="4252323" y="4789093"/>
              <a:ext cx="8485781" cy="1440002"/>
              <a:chOff x="4252323" y="4789093"/>
              <a:chExt cx="8485781" cy="1440002"/>
            </a:xfrm>
          </p:grpSpPr>
          <p:sp>
            <p:nvSpPr>
              <p:cNvPr id="260" name="Tencent"/>
              <p:cNvSpPr/>
              <p:nvPr/>
            </p:nvSpPr>
            <p:spPr>
              <a:xfrm>
                <a:off x="4252325" y="4789093"/>
                <a:ext cx="8485779" cy="144000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08360" y="5004019"/>
                <a:ext cx="6676940" cy="3937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隔离措施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6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5908359" y="5462010"/>
                <a:ext cx="6702745" cy="76708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隔离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患病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疑似患病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的母牛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防止疾病传播和交叉感染</a:t>
                </a:r>
                <a:endParaRPr/>
              </a:p>
            </p:txBody>
          </p:sp>
          <p:pic>
            <p:nvPicPr>
              <p:cNvPr id="263" name="图片 6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l="21874" r="21874"/>
              <a:stretch>
                <a:fillRect/>
              </a:stretch>
            </p:blipFill>
            <p:spPr>
              <a:xfrm>
                <a:off x="4252323" y="4789096"/>
                <a:ext cx="1440000" cy="1439999"/>
              </a:xfrm>
              <a:prstGeom prst="rect">
                <a:avLst/>
              </a:prstGeom>
            </p:spPr>
          </p:pic>
        </p:grpSp>
      </p:grpSp>
      <p:sp>
        <p:nvSpPr>
          <p:cNvPr id="26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7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分娩前的环境卫生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6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67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268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母牛分娩过程及注意事项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70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71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72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73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宫缩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：胎儿下降，宫缩加强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破水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：羊水破裂，胎儿暴露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胎儿娩出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：胎儿完全娩出，胎衣排出</a:t>
                </a:r>
                <a:endParaRPr/>
              </a:p>
            </p:txBody>
          </p:sp>
          <p:sp>
            <p:nvSpPr>
              <p:cNvPr id="274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分娩过程</a:t>
                </a:r>
                <a:endParaRPr/>
              </a:p>
            </p:txBody>
          </p:sp>
        </p:grpSp>
        <p:grpSp>
          <p:nvGrpSpPr>
            <p:cNvPr id="275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7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初产母牛：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2-4小时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经产母牛：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1-2小时</a:t>
                </a:r>
                <a:endParaRPr/>
              </a:p>
            </p:txBody>
          </p:sp>
          <p:sp>
            <p:nvSpPr>
              <p:cNvPr id="277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分娩时间</a:t>
                </a:r>
                <a:endParaRPr/>
              </a:p>
            </p:txBody>
          </p:sp>
        </p:grpSp>
        <p:grpSp>
          <p:nvGrpSpPr>
            <p:cNvPr id="278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79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难产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：胎儿无法顺利娩出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胎位不正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：胎儿位置异常</a:t>
                </a:r>
                <a:endParaRPr/>
              </a:p>
            </p:txBody>
          </p:sp>
          <p:sp>
            <p:nvSpPr>
              <p:cNvPr id="280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分娩并发症</a:t>
                </a:r>
                <a:endParaRPr/>
              </a:p>
            </p:txBody>
          </p:sp>
        </p:grpSp>
      </p:grpSp>
      <p:pic>
        <p:nvPicPr>
          <p:cNvPr id="281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82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83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4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8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分娩过程详解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8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8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9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难产处理</a:t>
                </a:r>
                <a:endParaRPr/>
              </a:p>
            </p:txBody>
          </p:sp>
          <p:sp>
            <p:nvSpPr>
              <p:cNvPr id="29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人工助产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：必要时进行人工助产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药物助产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：使用子宫收缩药物</a:t>
                </a:r>
                <a:endParaRPr/>
              </a:p>
            </p:txBody>
          </p:sp>
          <p:sp>
            <p:nvSpPr>
              <p:cNvPr id="29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9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9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胎位不正处理</a:t>
                </a:r>
                <a:endParaRPr/>
              </a:p>
            </p:txBody>
          </p:sp>
          <p:sp>
            <p:nvSpPr>
              <p:cNvPr id="29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翻转胎儿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：尝试翻转胎儿，使其恢复正常位置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剖腹产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：无法矫正胎位时，进行剖腹产</a:t>
                </a:r>
                <a:endParaRPr/>
              </a:p>
            </p:txBody>
          </p:sp>
          <p:sp>
            <p:nvSpPr>
              <p:cNvPr id="29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0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分娩过程中的问题及解决方法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30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305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06" name="Group 551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28795" y="1294832"/>
            <a:ext cx="6099220" cy="4768654"/>
            <a:chOff x="5328795" y="1294832"/>
            <a:chExt cx="6099220" cy="4768654"/>
          </a:xfrm>
        </p:grpSpPr>
        <p:grpSp>
          <p:nvGrpSpPr>
            <p:cNvPr id="307" name="Group 3"/>
            <p:cNvGrpSpPr/>
            <p:nvPr/>
          </p:nvGrpSpPr>
          <p:grpSpPr>
            <a:xfrm>
              <a:off x="5328795" y="1294832"/>
              <a:ext cx="6099220" cy="1468186"/>
              <a:chOff x="5328795" y="1294832"/>
              <a:chExt cx="6099220" cy="1468186"/>
            </a:xfrm>
          </p:grpSpPr>
          <p:sp>
            <p:nvSpPr>
              <p:cNvPr id="308" name="AutoShape 4"/>
              <p:cNvSpPr/>
              <p:nvPr/>
            </p:nvSpPr>
            <p:spPr>
              <a:xfrm>
                <a:off x="5328795" y="1294832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9" name="TextBox 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1424361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监测产程</a:t>
                </a:r>
                <a:endParaRPr/>
              </a:p>
            </p:txBody>
          </p:sp>
          <p:sp>
            <p:nvSpPr>
              <p:cNvPr id="310" name="TextBox 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1806799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观察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宫缩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胎儿下降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预测分娩时间和难产风险</a:t>
                </a:r>
                <a:endParaRPr/>
              </a:p>
            </p:txBody>
          </p:sp>
        </p:grpSp>
        <p:grpSp>
          <p:nvGrpSpPr>
            <p:cNvPr id="311" name="Group 8"/>
            <p:cNvGrpSpPr/>
            <p:nvPr/>
          </p:nvGrpSpPr>
          <p:grpSpPr>
            <a:xfrm>
              <a:off x="5328795" y="2945066"/>
              <a:ext cx="6099220" cy="1468186"/>
              <a:chOff x="5328795" y="2945066"/>
              <a:chExt cx="6099220" cy="1468186"/>
            </a:xfrm>
          </p:grpSpPr>
          <p:sp>
            <p:nvSpPr>
              <p:cNvPr id="312" name="AutoShape 9"/>
              <p:cNvSpPr/>
              <p:nvPr/>
            </p:nvSpPr>
            <p:spPr>
              <a:xfrm>
                <a:off x="5328795" y="2945066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3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3074595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保持清洁</a:t>
                </a:r>
                <a:endParaRPr/>
              </a:p>
            </p:txBody>
          </p:sp>
          <p:sp>
            <p:nvSpPr>
              <p:cNvPr id="314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3457032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清洁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产道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乳房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防止感染和炎症的发生</a:t>
                </a:r>
                <a:endParaRPr/>
              </a:p>
            </p:txBody>
          </p:sp>
        </p:grpSp>
        <p:grpSp>
          <p:nvGrpSpPr>
            <p:cNvPr id="315" name="Group 13"/>
            <p:cNvGrpSpPr/>
            <p:nvPr/>
          </p:nvGrpSpPr>
          <p:grpSpPr>
            <a:xfrm>
              <a:off x="5328795" y="4595300"/>
              <a:ext cx="6099220" cy="1468186"/>
              <a:chOff x="5328795" y="4595300"/>
              <a:chExt cx="6099220" cy="1468186"/>
            </a:xfrm>
          </p:grpSpPr>
          <p:sp>
            <p:nvSpPr>
              <p:cNvPr id="316" name="AutoShape 14"/>
              <p:cNvSpPr/>
              <p:nvPr/>
            </p:nvSpPr>
            <p:spPr>
              <a:xfrm>
                <a:off x="5328795" y="4595300"/>
                <a:ext cx="6099220" cy="1468186"/>
              </a:xfrm>
              <a:prstGeom prst="rect">
                <a:avLst/>
              </a:prstGeom>
              <a:solidFill>
                <a:schemeClr val="accent2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7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5632910" y="4724828"/>
                <a:ext cx="30607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减轻疼痛</a:t>
                </a:r>
                <a:endParaRPr/>
              </a:p>
            </p:txBody>
          </p:sp>
          <p:sp>
            <p:nvSpPr>
              <p:cNvPr id="318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632910" y="5107266"/>
                <a:ext cx="5568066" cy="852273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给予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镇静剂</a:t>
                </a: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镇痛剂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rgbClr val="FFFFFF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减轻母牛疼痛和应激反应</a:t>
                </a:r>
                <a:endParaRPr/>
              </a:p>
            </p:txBody>
          </p:sp>
        </p:grpSp>
      </p:grpSp>
      <p:sp>
        <p:nvSpPr>
          <p:cNvPr id="31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分娩过程中的护理措施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7" name="椭圆 1"/>
          <p:cNvSpPr>
            <a:spLocks noChangeAspect="1"/>
          </p:cNvSpPr>
          <p:nvPr/>
        </p:nvSpPr>
        <p:spPr>
          <a:xfrm>
            <a:off x="905941" y="2062530"/>
            <a:ext cx="2520000" cy="252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8" name="Tencent"/>
          <p:cNvSpPr txBox="1"/>
          <p:nvPr/>
        </p:nvSpPr>
        <p:spPr>
          <a:xfrm>
            <a:off x="1591103" y="2660810"/>
            <a:ext cx="1149675" cy="1323439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0" b="0">
                <a:solidFill>
                  <a:schemeClr val="bg1"/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lang="zh-CN" altLang="en-US" sz="8000" b="0">
              <a:solidFill>
                <a:schemeClr val="bg1"/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sp>
        <p:nvSpPr>
          <p:cNvPr id="9" name="Tencent" descr="{&quot;isTemplate&quot;:true,&quot;type&quot;:&quot;title&quot;,&quot;canOmit&quot;:false,&quot;range&quot;:0}"/>
          <p:cNvSpPr txBox="1"/>
          <p:nvPr/>
        </p:nvSpPr>
        <p:spPr>
          <a:xfrm>
            <a:off x="2887007" y="2762250"/>
            <a:ext cx="8674100" cy="825500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ctr" defTabSz="914354" rtl="0" eaLnBrk="1" latinLnBrk="0" hangingPunct="1">
              <a:lnSpc>
                <a:spcPct val="130000"/>
              </a:lnSpc>
              <a:defRPr sz="14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sz="48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</a:rPr>
              <a:t>母牛产后护理</a:t>
            </a:r>
            <a:endParaRPr lang="en-US" sz="4800" b="1">
              <a:solidFill>
                <a:srgbClr val="FFFFFF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1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4" name="Picture 5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grpSp>
        <p:nvGrpSpPr>
          <p:cNvPr id="15" name="Group 80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39110" y="1063099"/>
            <a:ext cx="11020552" cy="5284506"/>
            <a:chOff x="539110" y="1063099"/>
            <a:chExt cx="11020552" cy="5284506"/>
          </a:xfrm>
        </p:grpSpPr>
        <p:grpSp>
          <p:nvGrpSpPr>
            <p:cNvPr id="16" name="Group 808"/>
            <p:cNvGrpSpPr/>
            <p:nvPr/>
          </p:nvGrpSpPr>
          <p:grpSpPr>
            <a:xfrm>
              <a:off x="9146662" y="1063099"/>
              <a:ext cx="2413000" cy="2767131"/>
              <a:chOff x="9146662" y="1063099"/>
              <a:chExt cx="2413000" cy="2767131"/>
            </a:xfrm>
          </p:grpSpPr>
          <p:sp>
            <p:nvSpPr>
              <p:cNvPr id="17" name="TextBox 1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1612351"/>
                <a:ext cx="2228850" cy="221787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粗蛋白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含量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适当增加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能量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饲料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矿物质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维生素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的供应</a:t>
                </a:r>
                <a:endParaRPr/>
              </a:p>
            </p:txBody>
          </p:sp>
          <p:sp>
            <p:nvSpPr>
              <p:cNvPr id="18" name="TextBox 14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1063099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营养需求</a:t>
                </a:r>
                <a:endParaRPr/>
              </a:p>
            </p:txBody>
          </p:sp>
        </p:grpSp>
        <p:grpSp>
          <p:nvGrpSpPr>
            <p:cNvPr id="19" name="Group 811"/>
            <p:cNvGrpSpPr/>
            <p:nvPr/>
          </p:nvGrpSpPr>
          <p:grpSpPr>
            <a:xfrm>
              <a:off x="9146662" y="3977215"/>
              <a:ext cx="2413000" cy="2370390"/>
              <a:chOff x="9146662" y="3977216"/>
              <a:chExt cx="2413000" cy="2370390"/>
            </a:xfrm>
          </p:grpSpPr>
          <p:sp>
            <p:nvSpPr>
              <p:cNvPr id="20" name="TextBox 15" descr="{&quot;isTemplate&quot;:true,&quot;type&quot;:&quot;title&quot;,&quot;canOmit&quot;:false,&quot;range&quot;:0}"/>
              <p:cNvSpPr txBox="1"/>
              <p:nvPr/>
            </p:nvSpPr>
            <p:spPr>
              <a:xfrm>
                <a:off x="9146662" y="397721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喂养方式</a:t>
                </a:r>
                <a:endParaRPr/>
              </a:p>
            </p:txBody>
          </p:sp>
          <p:sp>
            <p:nvSpPr>
              <p:cNvPr id="21" name="TextBox 16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9146662" y="4535997"/>
                <a:ext cx="2228850" cy="18116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自由采食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：保证充足的营养摄入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定时喂养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：合理安排喂养时间</a:t>
                </a:r>
                <a:endParaRPr/>
              </a:p>
            </p:txBody>
          </p:sp>
        </p:grpSp>
        <p:grpSp>
          <p:nvGrpSpPr>
            <p:cNvPr id="22" name="Group 814"/>
            <p:cNvGrpSpPr/>
            <p:nvPr/>
          </p:nvGrpSpPr>
          <p:grpSpPr>
            <a:xfrm>
              <a:off x="539110" y="3172356"/>
              <a:ext cx="2413000" cy="2333785"/>
              <a:chOff x="539110" y="3172356"/>
              <a:chExt cx="2413000" cy="2333785"/>
            </a:xfrm>
          </p:grpSpPr>
          <p:sp>
            <p:nvSpPr>
              <p:cNvPr id="23" name="TextBox 12" descr="{&quot;isTemplate&quot;:true,&quot;type&quot;:&quot;title&quot;,&quot;canOmit&quot;:false,&quot;range&quot;:0}"/>
              <p:cNvSpPr txBox="1"/>
              <p:nvPr/>
            </p:nvSpPr>
            <p:spPr>
              <a:xfrm>
                <a:off x="539110" y="3172356"/>
                <a:ext cx="2413000" cy="4127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6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饮水管理</a:t>
                </a:r>
                <a:endParaRPr/>
              </a:p>
            </p:txBody>
          </p:sp>
          <p:sp>
            <p:nvSpPr>
              <p:cNvPr id="24" name="TextBox 1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39110" y="3796745"/>
                <a:ext cx="2228850" cy="1709396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卫生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的饮水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水中毒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腹泻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等疾病的发生</a:t>
                </a:r>
                <a:endParaRPr/>
              </a:p>
            </p:txBody>
          </p:sp>
        </p:grpSp>
      </p:grpSp>
      <p:sp>
        <p:nvSpPr>
          <p:cNvPr id="25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57910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产后的饲养管理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6" name="椭圆 3"/>
          <p:cNvSpPr>
            <a:spLocks noChangeAspect="1"/>
          </p:cNvSpPr>
          <p:nvPr/>
        </p:nvSpPr>
        <p:spPr>
          <a:xfrm>
            <a:off x="3148274" y="2946731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7" name="椭圆 4"/>
          <p:cNvSpPr>
            <a:spLocks noChangeAspect="1"/>
          </p:cNvSpPr>
          <p:nvPr/>
        </p:nvSpPr>
        <p:spPr>
          <a:xfrm>
            <a:off x="7820653" y="4589596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8" name="椭圆 7"/>
          <p:cNvSpPr>
            <a:spLocks noChangeAspect="1"/>
          </p:cNvSpPr>
          <p:nvPr/>
        </p:nvSpPr>
        <p:spPr>
          <a:xfrm>
            <a:off x="7556197" y="1484021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3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产后的健康状况检查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31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46709" y="2074672"/>
            <a:ext cx="10884892" cy="4063380"/>
            <a:chOff x="646709" y="2074672"/>
            <a:chExt cx="10884892" cy="4063380"/>
          </a:xfrm>
        </p:grpSpPr>
        <p:grpSp>
          <p:nvGrpSpPr>
            <p:cNvPr id="32" name=""/>
            <p:cNvGrpSpPr/>
            <p:nvPr/>
          </p:nvGrpSpPr>
          <p:grpSpPr>
            <a:xfrm>
              <a:off x="646709" y="2074672"/>
              <a:ext cx="3384000" cy="4063380"/>
              <a:chOff x="646710" y="2074672"/>
              <a:chExt cx="3384000" cy="4063380"/>
            </a:xfrm>
          </p:grpSpPr>
          <p:sp>
            <p:nvSpPr>
              <p:cNvPr id="3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体温检查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体温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预测疾病的发生</a:t>
                </a:r>
                <a:endParaRPr/>
              </a:p>
            </p:txBody>
          </p:sp>
          <p:pic>
            <p:nvPicPr>
              <p:cNvPr id="3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37" name=""/>
            <p:cNvGrpSpPr/>
            <p:nvPr/>
          </p:nvGrpSpPr>
          <p:grpSpPr>
            <a:xfrm>
              <a:off x="4397155" y="2074672"/>
              <a:ext cx="3384000" cy="4063380"/>
              <a:chOff x="646710" y="2074672"/>
              <a:chExt cx="3384000" cy="4063380"/>
            </a:xfrm>
          </p:grpSpPr>
          <p:sp>
            <p:nvSpPr>
              <p:cNvPr id="38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9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乳房检查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乳房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发育情况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预测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产奶量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和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乳质</a:t>
                </a:r>
                <a:endParaRPr/>
              </a:p>
            </p:txBody>
          </p:sp>
          <p:pic>
            <p:nvPicPr>
              <p:cNvPr id="41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  <p:grpSp>
          <p:nvGrpSpPr>
            <p:cNvPr id="42" name=""/>
            <p:cNvGrpSpPr/>
            <p:nvPr/>
          </p:nvGrpSpPr>
          <p:grpSpPr>
            <a:xfrm>
              <a:off x="8147601" y="2074672"/>
              <a:ext cx="3384000" cy="4063380"/>
              <a:chOff x="646710" y="2074672"/>
              <a:chExt cx="3384000" cy="4063380"/>
            </a:xfrm>
          </p:grpSpPr>
          <p:sp>
            <p:nvSpPr>
              <p:cNvPr id="43" name="Tencent"/>
              <p:cNvSpPr/>
              <p:nvPr/>
            </p:nvSpPr>
            <p:spPr>
              <a:xfrm>
                <a:off x="646710" y="2074672"/>
                <a:ext cx="3384000" cy="406338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4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794414" y="4038059"/>
                <a:ext cx="3088592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子宫检查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5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94414" y="4409042"/>
                <a:ext cx="3088592" cy="158269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观察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子宫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收缩情况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预测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恶露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排出和恢复情况</a:t>
                </a:r>
                <a:endParaRPr/>
              </a:p>
            </p:txBody>
          </p:sp>
          <p:pic>
            <p:nvPicPr>
              <p:cNvPr id="46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4"/>
              <a:srcRect t="759" b="759"/>
              <a:stretch>
                <a:fillRect/>
              </a:stretch>
            </p:blipFill>
            <p:spPr>
              <a:xfrm>
                <a:off x="794414" y="2237798"/>
                <a:ext cx="3088592" cy="171093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49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50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5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清洁消毒</a:t>
                </a:r>
                <a:endParaRPr/>
              </a:p>
            </p:txBody>
          </p:sp>
          <p:sp>
            <p:nvSpPr>
              <p:cNvPr id="5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清洁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产房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待产区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消毒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分娩器械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助产用品</a:t>
                </a:r>
                <a:endParaRPr/>
              </a:p>
            </p:txBody>
          </p:sp>
        </p:grpSp>
        <p:grpSp>
          <p:nvGrpSpPr>
            <p:cNvPr id="53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5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保暖措施</a:t>
                </a:r>
                <a:endParaRPr/>
              </a:p>
            </p:txBody>
          </p:sp>
          <p:sp>
            <p:nvSpPr>
              <p:cNvPr id="5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铺设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干燥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、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保暖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的垫料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避免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冷应激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对母牛和胎儿的影响</a:t>
                </a:r>
                <a:endParaRPr/>
              </a:p>
            </p:txBody>
          </p:sp>
        </p:grpSp>
        <p:grpSp>
          <p:nvGrpSpPr>
            <p:cNvPr id="56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5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隔离措施</a:t>
                </a:r>
                <a:endParaRPr/>
              </a:p>
            </p:txBody>
          </p:sp>
          <p:sp>
            <p:nvSpPr>
              <p:cNvPr id="5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lnSpc>
                    <a:spcPct val="130000"/>
                  </a:lnSpc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隔离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患病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和</a:t>
                </a:r>
                <a:r>
                  <a:rPr lang="zh-CN" sz="1400" b="1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疑似患病</a:t>
                </a: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的母牛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防止疾病传播和交叉感染</a:t>
                </a:r>
                <a:endParaRPr/>
              </a:p>
            </p:txBody>
          </p:sp>
        </p:grpSp>
      </p:grpSp>
      <p:sp>
        <p:nvSpPr>
          <p:cNvPr id="59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lnSpc>
                <a:spcPct val="130000"/>
              </a:lnSpc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产后的环境卫生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https://d.book118.com/337055025052006043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Silky_purple">
      <a:dk1>
        <a:srgbClr val="000000"/>
      </a:dk1>
      <a:lt1>
        <a:srgbClr val="FFFFFF"/>
      </a:lt1>
      <a:dk2>
        <a:srgbClr val="161433"/>
      </a:dk2>
      <a:lt2>
        <a:srgbClr val="DFDBF8"/>
      </a:lt2>
      <a:accent1>
        <a:srgbClr val="6154FA"/>
      </a:accent1>
      <a:accent2>
        <a:srgbClr val="7E75FE"/>
      </a:accent2>
      <a:accent3>
        <a:srgbClr val="3023D6"/>
      </a:accent3>
      <a:accent4>
        <a:srgbClr val="8533FE"/>
      </a:accent4>
      <a:accent5>
        <a:srgbClr val="B26BFF"/>
      </a:accent5>
      <a:accent6>
        <a:srgbClr val="6B23D7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母牛分娩和护理PPT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2024-09-17T02:54:01.322</cp:lastPrinted>
  <dcterms:created xsi:type="dcterms:W3CDTF">2024-09-16T18:54:01Z</dcterms:created>
  <dcterms:modified xsi:type="dcterms:W3CDTF">2024-09-16T18:54:03Z</dcterms:modified>
</cp:coreProperties>
</file>