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ECE50-EE69-4CD7-97B7-132B7E50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F34AC-064E-4AA0-B22E-7F7E3350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D0A06-8885-4831-BFFE-1C871F5C9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CED1D-5BC1-40F5-A7E1-57B643CF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65670-4867-48FF-8233-F1B16789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23B30-8BCD-49FC-B9C1-38848EF15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2F8DF-8F0B-4CB8-9548-2E68BE19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10AB8-7841-40D7-8D59-16ECD5B31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6D1A8-DC4B-4143-BD8A-271634F9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03D33-6C98-4135-90B1-9768492C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A14D6-5349-4B20-8B70-EEBD1A6B1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/>
        </p:nvSpPr>
        <p:spPr>
          <a:xfrm>
            <a:off x="0" y="28184"/>
            <a:ext cx="9144000" cy="51435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5" name="任意多边形 64"/>
          <p:cNvSpPr/>
          <p:nvPr/>
        </p:nvSpPr>
        <p:spPr>
          <a:xfrm rot="13350635">
            <a:off x="281158" y="-2908422"/>
            <a:ext cx="8427069" cy="8337455"/>
          </a:xfrm>
          <a:custGeom>
            <a:gdLst>
              <a:gd name="connsiteX0" fmla="*/ 2268560 w 11252694"/>
              <a:gd name="connsiteY0" fmla="*/ 11010726 h 11010726"/>
              <a:gd name="connsiteX1" fmla="*/ 171534 w 11252694"/>
              <a:gd name="connsiteY1" fmla="*/ 8723072 h 11010726"/>
              <a:gd name="connsiteX2" fmla="*/ 129141 w 11252694"/>
              <a:gd name="connsiteY2" fmla="*/ 8524045 h 11010726"/>
              <a:gd name="connsiteX3" fmla="*/ 2957588 w 11252694"/>
              <a:gd name="connsiteY3" fmla="*/ 1313439 h 11010726"/>
              <a:gd name="connsiteX4" fmla="*/ 8614741 w 11252694"/>
              <a:gd name="connsiteY4" fmla="*/ 193423 h 11010726"/>
              <a:gd name="connsiteX5" fmla="*/ 8983338 w 11252694"/>
              <a:gd name="connsiteY5" fmla="*/ 299583 h 11010726"/>
              <a:gd name="connsiteX6" fmla="*/ 11252694 w 11252694"/>
              <a:gd name="connsiteY6" fmla="*/ 2775231 h 11010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252694" h="11010726">
                <a:moveTo>
                  <a:pt x="2268560" y="11010726"/>
                </a:moveTo>
                <a:lnTo>
                  <a:pt x="171534" y="8723072"/>
                </a:lnTo>
                <a:lnTo>
                  <a:pt x="129141" y="8524045"/>
                </a:lnTo>
                <a:cubicBezTo>
                  <a:pt x="-389380" y="5808587"/>
                  <a:pt x="673566" y="2965185"/>
                  <a:pt x="2957588" y="1313439"/>
                </a:cubicBezTo>
                <a:cubicBezTo>
                  <a:pt x="4649105" y="90177"/>
                  <a:pt x="6714236" y="-267070"/>
                  <a:pt x="8614741" y="193423"/>
                </a:cubicBezTo>
                <a:lnTo>
                  <a:pt x="8983338" y="299583"/>
                </a:lnTo>
                <a:lnTo>
                  <a:pt x="11252694" y="2775231"/>
                </a:lnTo>
                <a:close/>
              </a:path>
            </a:pathLst>
          </a:cu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60F58-3108-4415-857A-6D0360DF626E}" type="datetimeFigureOut">
              <a:rPr lang="zh-CN" altLang="en-US" smtClean="0"/>
              <a:t>2023/9/4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5CE2-CEAD-46BB-861E-7D62265DC96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3688" y="2005821"/>
            <a:ext cx="4599403" cy="1196881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3000" b="1" i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2724" y="3265418"/>
            <a:ext cx="4599403" cy="337445"/>
          </a:xfrm>
        </p:spPr>
        <p:txBody>
          <a:bodyPr>
            <a:normAutofit/>
          </a:bodyPr>
          <a:lstStyle>
            <a:lvl1pPr marL="0" indent="0" algn="ctr">
              <a:buNone/>
              <a:defRPr sz="1350">
                <a:solidFill>
                  <a:schemeClr val="accent2"/>
                </a:solidFill>
              </a:defRPr>
            </a:lvl1pPr>
            <a:lvl2pPr marL="144661" indent="0" algn="ctr">
              <a:buNone/>
              <a:defRPr sz="633"/>
            </a:lvl2pPr>
            <a:lvl3pPr marL="289322" indent="0" algn="ctr">
              <a:buNone/>
              <a:defRPr sz="570"/>
            </a:lvl3pPr>
            <a:lvl4pPr marL="433983" indent="0" algn="ctr">
              <a:buNone/>
              <a:defRPr sz="506"/>
            </a:lvl4pPr>
            <a:lvl5pPr marL="578644" indent="0" algn="ctr">
              <a:buNone/>
              <a:defRPr sz="506"/>
            </a:lvl5pPr>
            <a:lvl6pPr marL="723305" indent="0" algn="ctr">
              <a:buNone/>
              <a:defRPr sz="506"/>
            </a:lvl6pPr>
            <a:lvl7pPr marL="867966" indent="0" algn="ctr">
              <a:buNone/>
              <a:defRPr sz="506"/>
            </a:lvl7pPr>
            <a:lvl8pPr marL="1012627" indent="0" algn="ctr">
              <a:buNone/>
              <a:defRPr sz="506"/>
            </a:lvl8pPr>
            <a:lvl9pPr marL="1157288" indent="0" algn="ctr">
              <a:buNone/>
              <a:defRPr sz="506"/>
            </a:lvl9pPr>
          </a:lstStyle>
          <a:p>
            <a:r>
              <a:rPr lang="zh-CN" altLang="en-US"/>
              <a:t>单击以编辑母版副标题样式</a:t>
            </a:r>
            <a:endParaRPr lang="en-US"/>
          </a:p>
        </p:txBody>
      </p:sp>
      <p:sp>
        <p:nvSpPr>
          <p:cNvPr id="41" name="等腰三角形 40"/>
          <p:cNvSpPr/>
          <p:nvPr/>
        </p:nvSpPr>
        <p:spPr>
          <a:xfrm rot="18000000" flipH="1">
            <a:off x="6198059" y="1588784"/>
            <a:ext cx="332643" cy="289561"/>
          </a:xfrm>
          <a:prstGeom prst="triangle">
            <a:avLst/>
          </a:prstGeom>
          <a:solidFill>
            <a:srgbClr val="E7E6E6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2" name="等腰三角形 41"/>
          <p:cNvSpPr/>
          <p:nvPr/>
        </p:nvSpPr>
        <p:spPr>
          <a:xfrm rot="19813541" flipH="1">
            <a:off x="3701642" y="1115526"/>
            <a:ext cx="332643" cy="289561"/>
          </a:xfrm>
          <a:prstGeom prst="triangle">
            <a:avLst/>
          </a:prstGeom>
          <a:solidFill>
            <a:srgbClr val="1B90A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3" name="等腰三角形 42"/>
          <p:cNvSpPr/>
          <p:nvPr/>
        </p:nvSpPr>
        <p:spPr>
          <a:xfrm rot="18000000" flipH="1">
            <a:off x="2275525" y="4682670"/>
            <a:ext cx="332643" cy="289561"/>
          </a:xfrm>
          <a:prstGeom prst="triangle">
            <a:avLst/>
          </a:prstGeom>
          <a:solidFill>
            <a:srgbClr val="E7E6E6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4" name="等腰三角形 43"/>
          <p:cNvSpPr/>
          <p:nvPr/>
        </p:nvSpPr>
        <p:spPr>
          <a:xfrm rot="19813541" flipH="1">
            <a:off x="1686268" y="784443"/>
            <a:ext cx="332643" cy="289561"/>
          </a:xfrm>
          <a:prstGeom prst="triangle">
            <a:avLst/>
          </a:prstGeom>
          <a:solidFill>
            <a:srgbClr val="FDCD5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5" name="等腰三角形 44"/>
          <p:cNvSpPr/>
          <p:nvPr/>
        </p:nvSpPr>
        <p:spPr>
          <a:xfrm rot="18000000" flipH="1">
            <a:off x="2692613" y="3878572"/>
            <a:ext cx="332643" cy="289561"/>
          </a:xfrm>
          <a:prstGeom prst="triangle">
            <a:avLst/>
          </a:prstGeom>
          <a:solidFill>
            <a:srgbClr val="55C1E7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6" name="等腰三角形 45"/>
          <p:cNvSpPr/>
          <p:nvPr/>
        </p:nvSpPr>
        <p:spPr>
          <a:xfrm rot="18000000" flipH="1">
            <a:off x="1018987" y="1873096"/>
            <a:ext cx="332643" cy="289561"/>
          </a:xfrm>
          <a:prstGeom prst="triangle">
            <a:avLst/>
          </a:prstGeom>
          <a:solidFill>
            <a:srgbClr val="E7E6E6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1318926" y="2506047"/>
            <a:ext cx="902042" cy="623348"/>
            <a:chOff x="1720243" y="1975504"/>
            <a:chExt cx="1202722" cy="831130"/>
          </a:xfrm>
        </p:grpSpPr>
        <p:sp>
          <p:nvSpPr>
            <p:cNvPr id="48" name="等腰三角形 47"/>
            <p:cNvSpPr/>
            <p:nvPr/>
          </p:nvSpPr>
          <p:spPr>
            <a:xfrm rot="19813541" flipH="1">
              <a:off x="2099842" y="1975504"/>
              <a:ext cx="443524" cy="386081"/>
            </a:xfrm>
            <a:prstGeom prst="triangle">
              <a:avLst/>
            </a:prstGeom>
            <a:solidFill>
              <a:srgbClr val="1B90A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9" name="等腰三角形 48"/>
            <p:cNvSpPr/>
            <p:nvPr/>
          </p:nvSpPr>
          <p:spPr>
            <a:xfrm rot="19813541" flipH="1">
              <a:off x="2099844" y="2420553"/>
              <a:ext cx="443524" cy="386081"/>
            </a:xfrm>
            <a:prstGeom prst="triangle">
              <a:avLst/>
            </a:prstGeom>
            <a:solidFill>
              <a:srgbClr val="93B78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0" name="等腰三角形 49"/>
            <p:cNvSpPr/>
            <p:nvPr/>
          </p:nvSpPr>
          <p:spPr>
            <a:xfrm rot="19813541" flipH="1">
              <a:off x="2479441" y="2198028"/>
              <a:ext cx="443524" cy="386081"/>
            </a:xfrm>
            <a:prstGeom prst="triangle">
              <a:avLst/>
            </a:prstGeom>
            <a:solidFill>
              <a:srgbClr val="55C1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1" name="等腰三角形 50"/>
            <p:cNvSpPr/>
            <p:nvPr/>
          </p:nvSpPr>
          <p:spPr>
            <a:xfrm rot="19813541" flipH="1">
              <a:off x="1720243" y="2198028"/>
              <a:ext cx="443524" cy="386081"/>
            </a:xfrm>
            <a:prstGeom prst="triangle">
              <a:avLst/>
            </a:prstGeom>
            <a:solidFill>
              <a:srgbClr val="FDCD5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 flipH="1">
            <a:off x="6923032" y="2506047"/>
            <a:ext cx="902042" cy="623348"/>
            <a:chOff x="1720243" y="1975504"/>
            <a:chExt cx="1202722" cy="831130"/>
          </a:xfrm>
        </p:grpSpPr>
        <p:sp>
          <p:nvSpPr>
            <p:cNvPr id="53" name="等腰三角形 52"/>
            <p:cNvSpPr/>
            <p:nvPr/>
          </p:nvSpPr>
          <p:spPr>
            <a:xfrm rot="19813541" flipH="1">
              <a:off x="2099842" y="1975504"/>
              <a:ext cx="443524" cy="386081"/>
            </a:xfrm>
            <a:prstGeom prst="triangle">
              <a:avLst/>
            </a:prstGeom>
            <a:solidFill>
              <a:srgbClr val="1B90A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4" name="等腰三角形 53"/>
            <p:cNvSpPr/>
            <p:nvPr/>
          </p:nvSpPr>
          <p:spPr>
            <a:xfrm rot="19813541" flipH="1">
              <a:off x="2099844" y="2420553"/>
              <a:ext cx="443524" cy="386081"/>
            </a:xfrm>
            <a:prstGeom prst="triangle">
              <a:avLst/>
            </a:prstGeom>
            <a:solidFill>
              <a:srgbClr val="93B78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5" name="等腰三角形 54"/>
            <p:cNvSpPr/>
            <p:nvPr/>
          </p:nvSpPr>
          <p:spPr>
            <a:xfrm rot="19813541" flipH="1">
              <a:off x="2479441" y="2198028"/>
              <a:ext cx="443524" cy="386081"/>
            </a:xfrm>
            <a:prstGeom prst="triangle">
              <a:avLst/>
            </a:prstGeom>
            <a:solidFill>
              <a:srgbClr val="55C1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6" name="等腰三角形 55"/>
            <p:cNvSpPr/>
            <p:nvPr/>
          </p:nvSpPr>
          <p:spPr>
            <a:xfrm rot="19813541" flipH="1">
              <a:off x="1720243" y="2198028"/>
              <a:ext cx="443524" cy="386081"/>
            </a:xfrm>
            <a:prstGeom prst="triangle">
              <a:avLst/>
            </a:prstGeom>
            <a:solidFill>
              <a:srgbClr val="FDCD5F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858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57" name="等腰三角形 56"/>
          <p:cNvSpPr/>
          <p:nvPr/>
        </p:nvSpPr>
        <p:spPr>
          <a:xfrm rot="6300000" flipH="1">
            <a:off x="8012519" y="3858701"/>
            <a:ext cx="332643" cy="289561"/>
          </a:xfrm>
          <a:prstGeom prst="triangle">
            <a:avLst/>
          </a:prstGeom>
          <a:solidFill>
            <a:srgbClr val="55C1E7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8" name="等腰三角形 57"/>
          <p:cNvSpPr/>
          <p:nvPr/>
        </p:nvSpPr>
        <p:spPr>
          <a:xfrm rot="21257020" flipH="1">
            <a:off x="452930" y="4075130"/>
            <a:ext cx="332643" cy="289561"/>
          </a:xfrm>
          <a:prstGeom prst="triangle">
            <a:avLst/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9" name="等腰三角形 58"/>
          <p:cNvSpPr/>
          <p:nvPr/>
        </p:nvSpPr>
        <p:spPr>
          <a:xfrm rot="1539679" flipH="1">
            <a:off x="810077" y="4172268"/>
            <a:ext cx="332643" cy="289561"/>
          </a:xfrm>
          <a:prstGeom prst="triangle">
            <a:avLst/>
          </a:prstGeom>
          <a:solidFill>
            <a:srgbClr val="55C1E7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0" name="等腰三角形 59"/>
          <p:cNvSpPr/>
          <p:nvPr/>
        </p:nvSpPr>
        <p:spPr>
          <a:xfrm rot="20540865" flipH="1">
            <a:off x="1387364" y="4710811"/>
            <a:ext cx="332643" cy="289561"/>
          </a:xfrm>
          <a:prstGeom prst="triangle">
            <a:avLst/>
          </a:prstGeom>
          <a:solidFill>
            <a:srgbClr val="FDCD5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1" name="等腰三角形 60"/>
          <p:cNvSpPr/>
          <p:nvPr/>
        </p:nvSpPr>
        <p:spPr>
          <a:xfrm rot="20540865" flipH="1">
            <a:off x="7246841" y="4710811"/>
            <a:ext cx="332643" cy="289561"/>
          </a:xfrm>
          <a:prstGeom prst="triangle">
            <a:avLst/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2" name="等腰三角形 61"/>
          <p:cNvSpPr/>
          <p:nvPr/>
        </p:nvSpPr>
        <p:spPr>
          <a:xfrm flipH="1">
            <a:off x="8498366" y="4625803"/>
            <a:ext cx="332643" cy="289561"/>
          </a:xfrm>
          <a:prstGeom prst="triangle">
            <a:avLst/>
          </a:prstGeom>
          <a:solidFill>
            <a:srgbClr val="FDCD5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4428095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0" orient="horz" pos="2160">
          <p15:clr>
            <a:srgbClr val="FBAE40"/>
          </p15:clr>
        </p15:guide>
        <p15:guide id="1" pos="6623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>2023/9/4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861397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2090062"/>
            <a:ext cx="7886700" cy="802754"/>
          </a:xfrm>
        </p:spPr>
        <p:txBody>
          <a:bodyPr anchor="b"/>
          <a:lstStyle>
            <a:lvl1pPr>
              <a:defRPr sz="21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2913052"/>
            <a:ext cx="7886700" cy="458798"/>
          </a:xfrm>
        </p:spPr>
        <p:txBody>
          <a:bodyPr>
            <a:normAutofit/>
          </a:bodyPr>
          <a:lstStyle>
            <a:lvl1pPr marL="0" indent="0">
              <a:buNone/>
              <a:defRPr sz="825">
                <a:solidFill>
                  <a:schemeClr val="tx1"/>
                </a:solidFill>
              </a:defRPr>
            </a:lvl1pPr>
            <a:lvl2pPr marL="144661" indent="0">
              <a:buNone/>
              <a:defRPr sz="633">
                <a:solidFill>
                  <a:schemeClr val="tx1">
                    <a:tint val="75000"/>
                  </a:schemeClr>
                </a:solidFill>
              </a:defRPr>
            </a:lvl2pPr>
            <a:lvl3pPr marL="289322" indent="0">
              <a:buNone/>
              <a:defRPr sz="570">
                <a:solidFill>
                  <a:schemeClr val="tx1">
                    <a:tint val="75000"/>
                  </a:schemeClr>
                </a:solidFill>
              </a:defRPr>
            </a:lvl3pPr>
            <a:lvl4pPr marL="433983" indent="0">
              <a:buNone/>
              <a:defRPr sz="506">
                <a:solidFill>
                  <a:schemeClr val="tx1">
                    <a:tint val="75000"/>
                  </a:schemeClr>
                </a:solidFill>
              </a:defRPr>
            </a:lvl4pPr>
            <a:lvl5pPr marL="578644" indent="0">
              <a:buNone/>
              <a:defRPr sz="506">
                <a:solidFill>
                  <a:schemeClr val="tx1">
                    <a:tint val="75000"/>
                  </a:schemeClr>
                </a:solidFill>
              </a:defRPr>
            </a:lvl5pPr>
            <a:lvl6pPr marL="723305" indent="0">
              <a:buNone/>
              <a:defRPr sz="506">
                <a:solidFill>
                  <a:schemeClr val="tx1">
                    <a:tint val="75000"/>
                  </a:schemeClr>
                </a:solidFill>
              </a:defRPr>
            </a:lvl6pPr>
            <a:lvl7pPr marL="867966" indent="0">
              <a:buNone/>
              <a:defRPr sz="506">
                <a:solidFill>
                  <a:schemeClr val="tx1">
                    <a:tint val="75000"/>
                  </a:schemeClr>
                </a:solidFill>
              </a:defRPr>
            </a:lvl7pPr>
            <a:lvl8pPr marL="1012627" indent="0">
              <a:buNone/>
              <a:defRPr sz="506">
                <a:solidFill>
                  <a:schemeClr val="tx1">
                    <a:tint val="75000"/>
                  </a:schemeClr>
                </a:solidFill>
              </a:defRPr>
            </a:lvl8pPr>
            <a:lvl9pPr marL="1157288" indent="0">
              <a:buNone/>
              <a:defRPr sz="50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>2023/9/4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7249598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惠高杨庆凡制作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09E38-8272-4BB6-96B0-FDB2A0461B8D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7" name="Slide Number Placeholder 5"/>
          <p:cNvSpPr txBox="1"/>
          <p:nvPr/>
        </p:nvSpPr>
        <p:spPr>
          <a:xfrm>
            <a:off x="6572250" y="4881569"/>
            <a:ext cx="2057400" cy="273844"/>
          </a:xfrm>
          <a:prstGeom prst="rect">
            <a:avLst/>
          </a:prstGeom>
        </p:spPr>
        <p:txBody>
          <a:bodyPr vert="horz" lIns="28932" tIns="14467" rIns="28932" bIns="14467" rtlCol="0" anchor="ctr"/>
          <a:lstStyle>
            <a:defPPr>
              <a:defRPr lang="zh-CN"/>
            </a:defPPr>
            <a:lvl1pPr marL="0" algn="r" defTabSz="1219170" rtl="0" eaLnBrk="1" latinLnBrk="0" hangingPunct="1">
              <a:defRPr sz="120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585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170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75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33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924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509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093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678" algn="l" defTabSz="121917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F906490-237C-474C-BA2E-D98840BC1F8F}" type="slidenum">
              <a:rPr lang="zh-CN" altLang="en-US" sz="380" smtClean="0"/>
              <a:t>‹#›</a:t>
            </a:fld>
            <a:endParaRPr lang="zh-CN" altLang="en-US" sz="380"/>
          </a:p>
        </p:txBody>
      </p:sp>
    </p:spTree>
    <p:extLst>
      <p:ext uri="{BB962C8B-B14F-4D97-AF65-F5344CB8AC3E}">
        <p14:creationId xmlns:p14="http://schemas.microsoft.com/office/powerpoint/2010/main" val="353284345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image" Target="file:///D:\qq&#25991;&#20214;\712321467\Image\C2C\Image2\%7b75232B38-A165-1FB7-499C-2E1C792CACB5%7d.png" TargetMode="External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/>
        </p:nvGrpSpPr>
        <p:grpSpPr>
          <a:xfrm>
            <a:off x="0" y="0"/>
            <a:ext cx="9144000" cy="695325"/>
            <a:chExt cx="12192000" cy="740964"/>
          </a:xfrm>
        </p:grpSpPr>
        <p:pic>
          <p:nvPicPr>
            <p:cNvPr id="8" name="图片 7"/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9116"/>
            <a:stretch>
              <a:fillRect/>
            </a:stretch>
          </p:blipFill>
          <p:spPr>
            <a:xfrm>
              <a:off x="0" y="1996"/>
              <a:ext cx="12192000" cy="738968"/>
            </a:xfrm>
            <a:prstGeom prst="rect">
              <a:avLst/>
            </a:prstGeom>
          </p:spPr>
        </p:pic>
        <p:sp>
          <p:nvSpPr>
            <p:cNvPr id="7" name="矩形 6"/>
            <p:cNvSpPr/>
            <p:nvPr userDrawn="1"/>
          </p:nvSpPr>
          <p:spPr>
            <a:xfrm>
              <a:off x="0" y="0"/>
              <a:ext cx="12192000" cy="740964"/>
            </a:xfrm>
            <a:prstGeom prst="rect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75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959" y="847725"/>
            <a:ext cx="8289890" cy="39981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9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685526" rtl="0" eaLnBrk="1" latinLnBrk="0" hangingPunct="1">
              <a:defRPr sz="38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3D0CE79-49FB-443D-BEF8-6B709DE8FD0C}" type="datetimeFigureOut">
              <a:rPr lang="zh-CN" altLang="en-US" smtClean="0"/>
              <a:t>2023/9/4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9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685526" rtl="0" eaLnBrk="1" latinLnBrk="0" hangingPunct="1">
              <a:defRPr sz="38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9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685526" rtl="0" eaLnBrk="1" latinLnBrk="0" hangingPunct="1">
              <a:defRPr sz="380" kern="1200">
                <a:solidFill>
                  <a:schemeClr val="bg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F906490-237C-474C-BA2E-D98840BC1F8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7055" y="46425"/>
            <a:ext cx="8289890" cy="56759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0" y="4845843"/>
            <a:ext cx="9144000" cy="297838"/>
            <a:chExt cx="12192000" cy="740964"/>
          </a:xfrm>
        </p:grpSpPr>
        <p:pic>
          <p:nvPicPr>
            <p:cNvPr id="12" name="图片 11"/>
            <p:cNvPicPr>
              <a:picLocks noChangeAspect="1"/>
            </p:cNvPicPr>
            <p:nvPr userDrawn="1"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9116"/>
            <a:stretch>
              <a:fillRect/>
            </a:stretch>
          </p:blipFill>
          <p:spPr>
            <a:xfrm>
              <a:off x="0" y="1996"/>
              <a:ext cx="12192000" cy="738968"/>
            </a:xfrm>
            <a:prstGeom prst="rect">
              <a:avLst/>
            </a:prstGeom>
          </p:spPr>
        </p:pic>
        <p:sp>
          <p:nvSpPr>
            <p:cNvPr id="13" name="矩形 12"/>
            <p:cNvSpPr/>
            <p:nvPr userDrawn="1"/>
          </p:nvSpPr>
          <p:spPr>
            <a:xfrm>
              <a:off x="0" y="0"/>
              <a:ext cx="12192000" cy="740964"/>
            </a:xfrm>
            <a:prstGeom prst="rect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75"/>
            </a:p>
          </p:txBody>
        </p:sp>
      </p:grpSp>
      <p:pic>
        <p:nvPicPr>
          <p:cNvPr id="14" name="图片 1073743875" descr="学科网 zxxk.com" title=""/>
          <p:cNvPicPr>
            <a:picLocks noChangeAspect="1"/>
          </p:cNvPicPr>
          <p:nvPr/>
        </p:nvPicPr>
        <p:blipFill>
          <a:blip r:embed="rId7" r:link="rId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092707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25" r:id="rId2"/>
    <p:sldLayoutId id="2147483726" r:id="rId3"/>
    <p:sldLayoutId id="2147483727" r:id="rId4"/>
  </p:sldLayoutIdLst>
  <p:transition/>
  <p:timing/>
  <p:txStyles>
    <p:titleStyle>
      <a:lvl1pPr algn="l" defTabSz="289322" rtl="0" eaLnBrk="1" latinLnBrk="0" hangingPunct="1">
        <a:lnSpc>
          <a:spcPct val="90000"/>
        </a:lnSpc>
        <a:spcBef>
          <a:spcPct val="0"/>
        </a:spcBef>
        <a:buNone/>
        <a:defRPr sz="2700" b="1" kern="1200"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66700" indent="-266700" algn="l" defTabSz="289322" rtl="0" eaLnBrk="1" latinLnBrk="0" hangingPunct="1">
        <a:lnSpc>
          <a:spcPct val="90000"/>
        </a:lnSpc>
        <a:spcBef>
          <a:spcPts val="900"/>
        </a:spcBef>
        <a:buClr>
          <a:schemeClr val="accent1"/>
        </a:buClr>
        <a:buSzPct val="60000"/>
        <a:buFont typeface="Wingdings 2" panose="05020102010507070707" pitchFamily="18" charset="2"/>
        <a:buChar char=""/>
        <a:defRPr sz="2100" kern="1200">
          <a:solidFill>
            <a:schemeClr val="accent2"/>
          </a:solidFill>
          <a:latin typeface="+mn-lt"/>
          <a:ea typeface="+mn-ea"/>
          <a:cs typeface="+mn-cs"/>
        </a:defRPr>
      </a:lvl1pPr>
      <a:lvl2pPr marL="266700" indent="-266700" algn="l" defTabSz="289322" rtl="0" eaLnBrk="1" latinLnBrk="0" hangingPunct="1">
        <a:lnSpc>
          <a:spcPct val="130000"/>
        </a:lnSpc>
        <a:spcBef>
          <a:spcPct val="0"/>
        </a:spcBef>
        <a:buFont typeface="Calibri" panose="020f0502020204030204" pitchFamily="34" charset="0"/>
        <a:buChar char=" 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361653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633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3pPr>
      <a:lvl4pPr marL="506314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570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4pPr>
      <a:lvl5pPr marL="650975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570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5pPr>
      <a:lvl6pPr marL="795635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570" kern="1200">
          <a:solidFill>
            <a:schemeClr val="tx1"/>
          </a:solidFill>
          <a:latin typeface="+mn-lt"/>
          <a:ea typeface="+mn-ea"/>
          <a:cs typeface="+mn-cs"/>
        </a:defRPr>
      </a:lvl6pPr>
      <a:lvl7pPr marL="940297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570" kern="1200">
          <a:solidFill>
            <a:schemeClr val="tx1"/>
          </a:solidFill>
          <a:latin typeface="+mn-lt"/>
          <a:ea typeface="+mn-ea"/>
          <a:cs typeface="+mn-cs"/>
        </a:defRPr>
      </a:lvl7pPr>
      <a:lvl8pPr marL="1084958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570" kern="1200">
          <a:solidFill>
            <a:schemeClr val="tx1"/>
          </a:solidFill>
          <a:latin typeface="+mn-lt"/>
          <a:ea typeface="+mn-ea"/>
          <a:cs typeface="+mn-cs"/>
        </a:defRPr>
      </a:lvl8pPr>
      <a:lvl9pPr marL="1229618" indent="-72331" algn="l" defTabSz="289322" rtl="0" eaLnBrk="1" latinLnBrk="0" hangingPunct="1">
        <a:lnSpc>
          <a:spcPct val="90000"/>
        </a:lnSpc>
        <a:spcBef>
          <a:spcPts val="158"/>
        </a:spcBef>
        <a:buFont typeface="Arial" pitchFamily="34" charset="0"/>
        <a:buChar char="•"/>
        <a:defRPr sz="5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1pPr>
      <a:lvl2pPr marL="144661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2pPr>
      <a:lvl3pPr marL="289322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3pPr>
      <a:lvl4pPr marL="433983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4pPr>
      <a:lvl5pPr marL="578644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5pPr>
      <a:lvl6pPr marL="723305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6pPr>
      <a:lvl7pPr marL="867966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7pPr>
      <a:lvl8pPr marL="1012627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8pPr>
      <a:lvl9pPr marL="1157288" algn="l" defTabSz="289322" rtl="0" eaLnBrk="1" latinLnBrk="0" hangingPunct="1">
        <a:defRPr sz="5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0053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b="0"/>
              <a:t>12.3</a:t>
            </a:r>
            <a:r>
              <a:rPr lang="zh-CN" altLang="en-US" b="0"/>
              <a:t>　角的平分线的性质</a:t>
            </a:r>
            <a:endParaRPr lang="zh-CN" altLang="en-US"/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/>
              <a:t>第十二章　全等三角形</a:t>
            </a:r>
          </a:p>
        </p:txBody>
      </p:sp>
      <p:sp>
        <p:nvSpPr>
          <p:cNvPr id="4" name="副标题 2" title=""/>
          <p:cNvSpPr txBox="1"/>
          <p:nvPr/>
        </p:nvSpPr>
        <p:spPr>
          <a:xfrm>
            <a:off x="179513" y="123478"/>
            <a:ext cx="3600400" cy="3374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indent="0" algn="ctr" defTabSz="289322" rtl="0" eaLnBrk="1" latinLnBrk="0" hangingPunct="1">
              <a:lnSpc>
                <a:spcPct val="90000"/>
              </a:lnSpc>
              <a:spcBef>
                <a:spcPts val="900"/>
              </a:spcBef>
              <a:buClr>
                <a:schemeClr val="accent1"/>
              </a:buClr>
              <a:buSzPct val="60000"/>
              <a:buFont typeface="Wingdings 2" panose="05020102010507070707" pitchFamily="18" charset="2"/>
              <a:buNone/>
              <a:defRPr sz="135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144661" indent="0" algn="ctr" defTabSz="289322" rtl="0" eaLnBrk="1" latinLnBrk="0" hangingPunct="1">
              <a:lnSpc>
                <a:spcPct val="130000"/>
              </a:lnSpc>
              <a:spcBef>
                <a:spcPct val="0"/>
              </a:spcBef>
              <a:buFont typeface="Calibri" panose="020f0502020204030204" pitchFamily="34" charset="0"/>
              <a:buNone/>
              <a:defRPr sz="6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89322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7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433983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06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578644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06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723305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0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867966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0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12627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0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157288" indent="0" algn="ctr" defTabSz="289322" rtl="0" eaLnBrk="1" latinLnBrk="0" hangingPunct="1">
              <a:lnSpc>
                <a:spcPct val="90000"/>
              </a:lnSpc>
              <a:spcBef>
                <a:spcPts val="158"/>
              </a:spcBef>
              <a:buFont typeface="Arial" pitchFamily="34" charset="0"/>
              <a:buNone/>
              <a:defRPr sz="50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八年级数学上册</a:t>
            </a:r>
            <a:r>
              <a:rPr lang="en-US" altLang="zh-CN" sz="200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000">
                <a:solidFill>
                  <a:schemeClr val="tx1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人教版</a:t>
            </a:r>
          </a:p>
        </p:txBody>
      </p:sp>
    </p:spTree>
    <p:extLst>
      <p:ext uri="{BB962C8B-B14F-4D97-AF65-F5344CB8AC3E}">
        <p14:creationId xmlns:p14="http://schemas.microsoft.com/office/powerpoint/2010/main" val="67137219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内容占位符 2" title=""/>
          <p:cNvSpPr>
            <a:spLocks noChangeArrowheads="1"/>
          </p:cNvSpPr>
          <p:nvPr/>
        </p:nvSpPr>
        <p:spPr bwMode="auto">
          <a:xfrm>
            <a:off x="323851" y="357188"/>
            <a:ext cx="8497888" cy="4645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072" indent="-257072" eaLnBrk="0" hangingPunct="0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 　　</a:t>
            </a:r>
            <a:endParaRPr 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257072" indent="-257072" eaLnBrk="0" hangingPunct="0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　  </a:t>
            </a:r>
          </a:p>
        </p:txBody>
      </p:sp>
      <p:sp>
        <p:nvSpPr>
          <p:cNvPr id="6149" name="内容占位符 2" title=""/>
          <p:cNvSpPr txBox="1">
            <a:spLocks noChangeArrowheads="1"/>
          </p:cNvSpPr>
          <p:nvPr/>
        </p:nvSpPr>
        <p:spPr bwMode="auto">
          <a:xfrm>
            <a:off x="35496" y="843558"/>
            <a:ext cx="9289032" cy="3795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342900" indent="-3429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学习目标：</a:t>
            </a:r>
          </a:p>
          <a:p>
            <a:pPr marL="0" inden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1．会用尺规作一个角的平分线，知道作法的合理性．</a:t>
            </a:r>
          </a:p>
          <a:p>
            <a:pPr marL="0" indent="0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2．探索并证明角的平分线的性质及角平分线性质定理的逆定理</a:t>
            </a:r>
            <a:r>
              <a:rPr lang="en-US" altLang="zh-CN" sz="2200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0" indent="0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3．能用角的平分线的性质及角平分线性质定理的逆定理解决简单问题．</a:t>
            </a:r>
          </a:p>
          <a:p>
            <a:pPr marL="0" indent="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学习重点：</a:t>
            </a:r>
          </a:p>
          <a:p>
            <a:pPr marL="0" inden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    探索并证明角的平分线的性质及角平分线性质定理的逆定理．</a:t>
            </a:r>
          </a:p>
        </p:txBody>
      </p:sp>
    </p:spTree>
    <p:extLst>
      <p:ext uri="{BB962C8B-B14F-4D97-AF65-F5344CB8AC3E}">
        <p14:creationId xmlns:p14="http://schemas.microsoft.com/office/powerpoint/2010/main" val="2290654719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内容占位符 2" title=""/>
          <p:cNvSpPr>
            <a:spLocks noGrp="1"/>
          </p:cNvSpPr>
          <p:nvPr>
            <p:ph idx="4294967295"/>
          </p:nvPr>
        </p:nvSpPr>
        <p:spPr>
          <a:xfrm>
            <a:off x="238125" y="1514422"/>
            <a:ext cx="7386786" cy="433440"/>
          </a:xfrm>
          <a:prstGeom prst="rect">
            <a:avLst/>
          </a:prstGeom>
        </p:spPr>
        <p:txBody>
          <a:bodyPr lIns="68553" tIns="34276" rIns="68553" bIns="34276">
            <a:no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问题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楷体" pitchFamily="1" charset="-122"/>
              </a:rPr>
              <a:t>在练习本上画一个角，怎样得到这个角的平分线？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 </a:t>
            </a:r>
          </a:p>
        </p:txBody>
      </p:sp>
      <p:sp>
        <p:nvSpPr>
          <p:cNvPr id="7171" name="Rectangle 3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7172" name="Rectangle 4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7173" name="Rectangle 5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7174" name="Rectangle 6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7175" name="Rectangle 8" title=""/>
          <p:cNvSpPr>
            <a:spLocks noChangeArrowheads="1"/>
          </p:cNvSpPr>
          <p:nvPr/>
        </p:nvSpPr>
        <p:spPr bwMode="auto">
          <a:xfrm>
            <a:off x="238125" y="2704294"/>
            <a:ext cx="8778875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追问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你能评价这些方法吗？在生产生活中，这些方法是否可行呢？</a:t>
            </a:r>
          </a:p>
        </p:txBody>
      </p:sp>
      <p:sp>
        <p:nvSpPr>
          <p:cNvPr id="7176" name="Text Box 10" title=""/>
          <p:cNvSpPr txBox="1">
            <a:spLocks noChangeArrowheads="1"/>
          </p:cNvSpPr>
          <p:nvPr/>
        </p:nvSpPr>
        <p:spPr bwMode="auto">
          <a:xfrm>
            <a:off x="977901" y="947739"/>
            <a:ext cx="64135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7178" name="矩形 6" title=""/>
          <p:cNvSpPr>
            <a:spLocks noChangeArrowheads="1"/>
          </p:cNvSpPr>
          <p:nvPr/>
        </p:nvSpPr>
        <p:spPr bwMode="auto">
          <a:xfrm>
            <a:off x="323529" y="807884"/>
            <a:ext cx="4680520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感悟实践经验，用尺规作角的平分线</a:t>
            </a:r>
          </a:p>
        </p:txBody>
      </p:sp>
      <p:sp>
        <p:nvSpPr>
          <p:cNvPr id="7179" name="Rectangle 11" title=""/>
          <p:cNvSpPr>
            <a:spLocks noChangeArrowheads="1"/>
          </p:cNvSpPr>
          <p:nvPr/>
        </p:nvSpPr>
        <p:spPr bwMode="auto">
          <a:xfrm>
            <a:off x="238125" y="2106769"/>
            <a:ext cx="5216758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用量角器度量，也可用折纸的方法．　　</a:t>
            </a:r>
          </a:p>
        </p:txBody>
      </p:sp>
    </p:spTree>
    <p:extLst>
      <p:ext uri="{BB962C8B-B14F-4D97-AF65-F5344CB8AC3E}">
        <p14:creationId xmlns:p14="http://schemas.microsoft.com/office/powerpoint/2010/main" val="11406409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/>
      <p:bldP spid="717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2F4FE"/>
              </a:clrFrom>
              <a:clrTo>
                <a:srgbClr val="E2F4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6368" y="2617094"/>
            <a:ext cx="3240088" cy="1825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cmpd="sng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矩形 6" title=""/>
          <p:cNvSpPr>
            <a:spLocks noChangeArrowheads="1"/>
          </p:cNvSpPr>
          <p:nvPr/>
        </p:nvSpPr>
        <p:spPr bwMode="auto">
          <a:xfrm>
            <a:off x="231775" y="828967"/>
            <a:ext cx="4710113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感悟实践经验，用尺规作角的平分线</a:t>
            </a:r>
          </a:p>
        </p:txBody>
      </p:sp>
      <p:sp>
        <p:nvSpPr>
          <p:cNvPr id="8197" name="Rectangle 8" title=""/>
          <p:cNvSpPr>
            <a:spLocks noChangeArrowheads="1"/>
          </p:cNvSpPr>
          <p:nvPr/>
        </p:nvSpPr>
        <p:spPr bwMode="auto">
          <a:xfrm>
            <a:off x="162243" y="1272765"/>
            <a:ext cx="8582348" cy="1592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追问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下图是一个平分角的仪器，其中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AB 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=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BC 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=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DC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，将点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放在角的顶点，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AB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和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AD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沿着角的两边放下，沿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画一条射线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AE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就是∠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DAB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的平分线．你能说明它的道理吗？ </a:t>
            </a:r>
          </a:p>
        </p:txBody>
      </p:sp>
      <p:sp>
        <p:nvSpPr>
          <p:cNvPr id="8198" name="Rectangle 6" title=""/>
          <p:cNvSpPr>
            <a:spLocks noChangeArrowheads="1"/>
          </p:cNvSpPr>
          <p:nvPr/>
        </p:nvSpPr>
        <p:spPr bwMode="auto">
          <a:xfrm>
            <a:off x="6850830" y="2283718"/>
            <a:ext cx="311569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8199" name="Rectangle 7" title=""/>
          <p:cNvSpPr>
            <a:spLocks noChangeArrowheads="1"/>
          </p:cNvSpPr>
          <p:nvPr/>
        </p:nvSpPr>
        <p:spPr bwMode="auto">
          <a:xfrm>
            <a:off x="7950967" y="3420764"/>
            <a:ext cx="311569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B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8200" name="Rectangle 8" title=""/>
          <p:cNvSpPr>
            <a:spLocks noChangeArrowheads="1"/>
          </p:cNvSpPr>
          <p:nvPr/>
        </p:nvSpPr>
        <p:spPr bwMode="auto">
          <a:xfrm>
            <a:off x="5691955" y="3410049"/>
            <a:ext cx="342027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D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8201" name="Rectangle 9" title=""/>
          <p:cNvSpPr>
            <a:spLocks noChangeArrowheads="1"/>
          </p:cNvSpPr>
          <p:nvPr/>
        </p:nvSpPr>
        <p:spPr bwMode="auto">
          <a:xfrm>
            <a:off x="7144517" y="4226818"/>
            <a:ext cx="325997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C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8202" name="Line 10" title=""/>
          <p:cNvSpPr>
            <a:spLocks noChangeShapeType="1"/>
          </p:cNvSpPr>
          <p:nvPr/>
        </p:nvSpPr>
        <p:spPr bwMode="auto">
          <a:xfrm flipH="1">
            <a:off x="7057205" y="2763539"/>
            <a:ext cx="0" cy="1887141"/>
          </a:xfrm>
          <a:prstGeom prst="line">
            <a:avLst/>
          </a:prstGeom>
          <a:noFill/>
          <a:ln w="28575" cmpd="sng">
            <a:solidFill>
              <a:srgbClr val="CC3399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203" name="Rectangle 11" title=""/>
          <p:cNvSpPr>
            <a:spLocks noChangeArrowheads="1"/>
          </p:cNvSpPr>
          <p:nvPr/>
        </p:nvSpPr>
        <p:spPr bwMode="auto">
          <a:xfrm>
            <a:off x="6585717" y="4420890"/>
            <a:ext cx="311569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E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8204" name="Line 12" title=""/>
          <p:cNvSpPr>
            <a:spLocks noChangeShapeType="1"/>
          </p:cNvSpPr>
          <p:nvPr/>
        </p:nvSpPr>
        <p:spPr bwMode="auto">
          <a:xfrm flipH="1">
            <a:off x="5884042" y="3623170"/>
            <a:ext cx="349250" cy="377429"/>
          </a:xfrm>
          <a:prstGeom prst="line">
            <a:avLst/>
          </a:prstGeom>
          <a:noFill/>
          <a:ln w="28575" cmpd="sng">
            <a:solidFill>
              <a:schemeClr val="hlink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205" name="Line 13" title=""/>
          <p:cNvSpPr>
            <a:spLocks noChangeShapeType="1"/>
          </p:cNvSpPr>
          <p:nvPr/>
        </p:nvSpPr>
        <p:spPr bwMode="auto">
          <a:xfrm>
            <a:off x="7854131" y="3602931"/>
            <a:ext cx="376237" cy="397669"/>
          </a:xfrm>
          <a:prstGeom prst="line">
            <a:avLst/>
          </a:prstGeom>
          <a:noFill/>
          <a:ln w="28575" cmpd="sng">
            <a:solidFill>
              <a:schemeClr val="hlink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82206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2" grpId="0"/>
      <p:bldP spid="8203" grpId="0"/>
      <p:bldP spid="8204" grpId="0"/>
      <p:bldP spid="820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矩形 6" title=""/>
          <p:cNvSpPr>
            <a:spLocks noChangeArrowheads="1"/>
          </p:cNvSpPr>
          <p:nvPr/>
        </p:nvSpPr>
        <p:spPr bwMode="auto">
          <a:xfrm>
            <a:off x="242327" y="1059582"/>
            <a:ext cx="4689713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感悟实践经验，用尺规作角的平分线</a:t>
            </a:r>
          </a:p>
        </p:txBody>
      </p:sp>
      <p:sp>
        <p:nvSpPr>
          <p:cNvPr id="9220" name="Rectangle 8" title=""/>
          <p:cNvSpPr>
            <a:spLocks noChangeArrowheads="1"/>
          </p:cNvSpPr>
          <p:nvPr/>
        </p:nvSpPr>
        <p:spPr bwMode="auto">
          <a:xfrm>
            <a:off x="179512" y="1851670"/>
            <a:ext cx="8271867" cy="1084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追问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3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从利用平分角的仪器画角的平分线中，你受到哪些启发？如何利用直尺和圆规作一个角的平分线？</a:t>
            </a:r>
          </a:p>
        </p:txBody>
      </p:sp>
    </p:spTree>
    <p:extLst>
      <p:ext uri="{BB962C8B-B14F-4D97-AF65-F5344CB8AC3E}">
        <p14:creationId xmlns:p14="http://schemas.microsoft.com/office/powerpoint/2010/main" val="46141774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14539" y="2091929"/>
            <a:ext cx="4575175" cy="2064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3" name="Line 3" title=""/>
          <p:cNvSpPr>
            <a:spLocks noChangeShapeType="1"/>
          </p:cNvSpPr>
          <p:nvPr/>
        </p:nvSpPr>
        <p:spPr bwMode="auto">
          <a:xfrm>
            <a:off x="4576763" y="2743200"/>
            <a:ext cx="1676400" cy="357188"/>
          </a:xfrm>
          <a:prstGeom prst="line">
            <a:avLst/>
          </a:prstGeom>
          <a:noFill/>
          <a:ln w="28575" cmpd="sng">
            <a:solidFill>
              <a:srgbClr val="00FFFF"/>
            </a:solidFill>
            <a:prstDash val="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4" name="Line 4" title=""/>
          <p:cNvSpPr>
            <a:spLocks noChangeShapeType="1"/>
          </p:cNvSpPr>
          <p:nvPr/>
        </p:nvSpPr>
        <p:spPr bwMode="auto">
          <a:xfrm flipV="1">
            <a:off x="5162551" y="3089672"/>
            <a:ext cx="1090613" cy="1032272"/>
          </a:xfrm>
          <a:prstGeom prst="line">
            <a:avLst/>
          </a:prstGeom>
          <a:noFill/>
          <a:ln w="28575" cmpd="sng">
            <a:solidFill>
              <a:srgbClr val="00FFFF"/>
            </a:solidFill>
            <a:prstDash val="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5" name="Line 5" title=""/>
          <p:cNvSpPr>
            <a:spLocks noChangeShapeType="1"/>
          </p:cNvSpPr>
          <p:nvPr/>
        </p:nvSpPr>
        <p:spPr bwMode="auto">
          <a:xfrm flipV="1">
            <a:off x="2127250" y="2802731"/>
            <a:ext cx="5334000" cy="1304925"/>
          </a:xfrm>
          <a:prstGeom prst="line">
            <a:avLst/>
          </a:prstGeom>
          <a:noFill/>
          <a:ln w="28575" cmpd="sng">
            <a:solidFill>
              <a:srgbClr val="FF99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6" name="Rectangle 2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47" name="Rectangle 3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48" name="Rectangle 4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49" name="Rectangle 5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0" name="Rectangle 6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2" name="矩形 6" title=""/>
          <p:cNvSpPr>
            <a:spLocks noChangeArrowheads="1"/>
          </p:cNvSpPr>
          <p:nvPr/>
        </p:nvSpPr>
        <p:spPr bwMode="auto">
          <a:xfrm>
            <a:off x="467545" y="939838"/>
            <a:ext cx="4691832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感悟实践经验，用尺规作角的平分线</a:t>
            </a:r>
          </a:p>
        </p:txBody>
      </p:sp>
      <p:sp>
        <p:nvSpPr>
          <p:cNvPr id="10253" name="Text Box 12" title=""/>
          <p:cNvSpPr txBox="1">
            <a:spLocks noChangeArrowheads="1"/>
          </p:cNvSpPr>
          <p:nvPr/>
        </p:nvSpPr>
        <p:spPr bwMode="auto">
          <a:xfrm>
            <a:off x="145407" y="1790669"/>
            <a:ext cx="5156844" cy="407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indent="2667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利用尺规作角的平分线的具体方法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: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    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4" name="Rectangle 14" title=""/>
          <p:cNvSpPr>
            <a:spLocks noChangeArrowheads="1"/>
          </p:cNvSpPr>
          <p:nvPr/>
        </p:nvSpPr>
        <p:spPr bwMode="auto">
          <a:xfrm>
            <a:off x="5730875" y="1844279"/>
            <a:ext cx="311569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5" name="Rectangle 15" title=""/>
          <p:cNvSpPr>
            <a:spLocks noChangeArrowheads="1"/>
          </p:cNvSpPr>
          <p:nvPr/>
        </p:nvSpPr>
        <p:spPr bwMode="auto">
          <a:xfrm>
            <a:off x="6607175" y="3911204"/>
            <a:ext cx="311569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B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6" name="Rectangle 16" title=""/>
          <p:cNvSpPr>
            <a:spLocks noChangeArrowheads="1"/>
          </p:cNvSpPr>
          <p:nvPr/>
        </p:nvSpPr>
        <p:spPr bwMode="auto">
          <a:xfrm>
            <a:off x="1666875" y="3930254"/>
            <a:ext cx="342027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O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7" name="Rectangle 17" title=""/>
          <p:cNvSpPr>
            <a:spLocks noChangeArrowheads="1"/>
          </p:cNvSpPr>
          <p:nvPr/>
        </p:nvSpPr>
        <p:spPr bwMode="auto">
          <a:xfrm>
            <a:off x="4114800" y="2415779"/>
            <a:ext cx="620713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M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8" name="Rectangle 18" title=""/>
          <p:cNvSpPr>
            <a:spLocks noChangeArrowheads="1"/>
          </p:cNvSpPr>
          <p:nvPr/>
        </p:nvSpPr>
        <p:spPr bwMode="auto">
          <a:xfrm>
            <a:off x="5110164" y="4083845"/>
            <a:ext cx="592137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59" name="Rectangle 19" title=""/>
          <p:cNvSpPr>
            <a:spLocks noChangeArrowheads="1"/>
          </p:cNvSpPr>
          <p:nvPr/>
        </p:nvSpPr>
        <p:spPr bwMode="auto">
          <a:xfrm>
            <a:off x="6338889" y="2947989"/>
            <a:ext cx="67945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C</a:t>
            </a:r>
            <a:endParaRPr lang="zh-CN" altLang="en-US" sz="2200" i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60" name="Arc 20" title=""/>
          <p:cNvSpPr/>
          <p:nvPr/>
        </p:nvSpPr>
        <p:spPr bwMode="auto">
          <a:xfrm>
            <a:off x="2082801" y="2659856"/>
            <a:ext cx="2582863" cy="1457325"/>
          </a:xfrm>
          <a:custGeom>
            <a:gdLst>
              <a:gd name="G0" fmla="+- 0 0 0"/>
              <a:gd name="G1" fmla="+- 13601 0 0"/>
              <a:gd name="G2" fmla="+- 21600 0 0"/>
              <a:gd name="T0" fmla="*/ 16780 w 18083"/>
              <a:gd name="T1" fmla="*/ 0 h 13601"/>
              <a:gd name="T2" fmla="*/ 18083 w 18083"/>
              <a:gd name="T3" fmla="*/ 1788 h 13601"/>
              <a:gd name="T4" fmla="*/ 0 w 18083"/>
              <a:gd name="T5" fmla="*/ 13601 h 136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083" h="13601" fill="none" extrusionOk="0">
                <a:moveTo>
                  <a:pt x="16780" y="-1"/>
                </a:moveTo>
                <a:cubicBezTo>
                  <a:pt x="17244" y="573"/>
                  <a:pt x="17679" y="1169"/>
                  <a:pt x="18083" y="1787"/>
                </a:cubicBezTo>
              </a:path>
              <a:path w="18083" h="13601" stroke="0" extrusionOk="0">
                <a:moveTo>
                  <a:pt x="16780" y="-1"/>
                </a:moveTo>
                <a:cubicBezTo>
                  <a:pt x="17244" y="573"/>
                  <a:pt x="17679" y="1169"/>
                  <a:pt x="18083" y="1787"/>
                </a:cubicBezTo>
                <a:lnTo>
                  <a:pt x="0" y="13601"/>
                </a:lnTo>
                <a:close/>
              </a:path>
            </a:pathLst>
          </a:custGeom>
          <a:noFill/>
          <a:ln w="25400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61" name="Arc 21" title=""/>
          <p:cNvSpPr/>
          <p:nvPr/>
        </p:nvSpPr>
        <p:spPr bwMode="auto">
          <a:xfrm>
            <a:off x="2079625" y="4007645"/>
            <a:ext cx="3084513" cy="279797"/>
          </a:xfrm>
          <a:custGeom>
            <a:gdLst>
              <a:gd name="G0" fmla="+- 0 0 0"/>
              <a:gd name="G1" fmla="+- 1027 0 0"/>
              <a:gd name="G2" fmla="+- 21600 0 0"/>
              <a:gd name="T0" fmla="*/ 21576 w 21600"/>
              <a:gd name="T1" fmla="*/ 0 h 2600"/>
              <a:gd name="T2" fmla="*/ 21543 w 21600"/>
              <a:gd name="T3" fmla="*/ 2600 h 2600"/>
              <a:gd name="T4" fmla="*/ 0 w 21600"/>
              <a:gd name="T5" fmla="*/ 1027 h 2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600" fill="none" extrusionOk="0">
                <a:moveTo>
                  <a:pt x="21575" y="0"/>
                </a:moveTo>
                <a:cubicBezTo>
                  <a:pt x="21591" y="342"/>
                  <a:pt x="21600" y="684"/>
                  <a:pt x="21600" y="1027"/>
                </a:cubicBezTo>
                <a:cubicBezTo>
                  <a:pt x="21600" y="1551"/>
                  <a:pt x="21580" y="2076"/>
                  <a:pt x="21542" y="2599"/>
                </a:cubicBezTo>
              </a:path>
              <a:path w="21600" h="2600" stroke="0" extrusionOk="0">
                <a:moveTo>
                  <a:pt x="21575" y="0"/>
                </a:moveTo>
                <a:cubicBezTo>
                  <a:pt x="21591" y="342"/>
                  <a:pt x="21600" y="684"/>
                  <a:pt x="21600" y="1027"/>
                </a:cubicBezTo>
                <a:cubicBezTo>
                  <a:pt x="21600" y="1551"/>
                  <a:pt x="21580" y="2076"/>
                  <a:pt x="21542" y="2599"/>
                </a:cubicBezTo>
                <a:lnTo>
                  <a:pt x="0" y="1027"/>
                </a:lnTo>
                <a:close/>
              </a:path>
            </a:pathLst>
          </a:custGeom>
          <a:noFill/>
          <a:ln w="25400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62" name="Arc 22" title=""/>
          <p:cNvSpPr/>
          <p:nvPr/>
        </p:nvSpPr>
        <p:spPr bwMode="auto">
          <a:xfrm>
            <a:off x="5159376" y="2983706"/>
            <a:ext cx="1287463" cy="1133475"/>
          </a:xfrm>
          <a:custGeom>
            <a:gdLst>
              <a:gd name="G0" fmla="+- 0 0 0"/>
              <a:gd name="G1" fmla="+- 18691 0 0"/>
              <a:gd name="G2" fmla="+- 21600 0 0"/>
              <a:gd name="T0" fmla="*/ 10826 w 15920"/>
              <a:gd name="T1" fmla="*/ 0 h 18691"/>
              <a:gd name="T2" fmla="*/ 15920 w 15920"/>
              <a:gd name="T3" fmla="*/ 4093 h 18691"/>
              <a:gd name="T4" fmla="*/ 0 w 15920"/>
              <a:gd name="T5" fmla="*/ 18691 h 186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5920" h="18691" fill="none" extrusionOk="0">
                <a:moveTo>
                  <a:pt x="10826" y="-1"/>
                </a:moveTo>
                <a:cubicBezTo>
                  <a:pt x="12721" y="1097"/>
                  <a:pt x="14439" y="2478"/>
                  <a:pt x="15920" y="4092"/>
                </a:cubicBezTo>
              </a:path>
              <a:path w="15920" h="18691" stroke="0" extrusionOk="0">
                <a:moveTo>
                  <a:pt x="10826" y="-1"/>
                </a:moveTo>
                <a:cubicBezTo>
                  <a:pt x="12721" y="1097"/>
                  <a:pt x="14439" y="2478"/>
                  <a:pt x="15920" y="4092"/>
                </a:cubicBezTo>
                <a:lnTo>
                  <a:pt x="0" y="18691"/>
                </a:lnTo>
                <a:close/>
              </a:path>
            </a:pathLst>
          </a:custGeom>
          <a:noFill/>
          <a:ln w="25400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0263" name="Arc 23" title=""/>
          <p:cNvSpPr/>
          <p:nvPr/>
        </p:nvSpPr>
        <p:spPr bwMode="auto">
          <a:xfrm>
            <a:off x="4575175" y="2744391"/>
            <a:ext cx="1730375" cy="547688"/>
          </a:xfrm>
          <a:custGeom>
            <a:gdLst>
              <a:gd name="G0" fmla="+- 0 0 0"/>
              <a:gd name="G1" fmla="+- 0 0 0"/>
              <a:gd name="G2" fmla="+- 21600 0 0"/>
              <a:gd name="T0" fmla="*/ 21409 w 21409"/>
              <a:gd name="T1" fmla="*/ 2868 h 9034"/>
              <a:gd name="T2" fmla="*/ 19620 w 21409"/>
              <a:gd name="T3" fmla="*/ 9034 h 9034"/>
              <a:gd name="T4" fmla="*/ 0 w 21409"/>
              <a:gd name="T5" fmla="*/ 0 h 90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409" h="9034" fill="none" extrusionOk="0">
                <a:moveTo>
                  <a:pt x="21408" y="2867"/>
                </a:moveTo>
                <a:cubicBezTo>
                  <a:pt x="21123" y="5000"/>
                  <a:pt x="20520" y="7079"/>
                  <a:pt x="19620" y="9034"/>
                </a:cubicBezTo>
              </a:path>
              <a:path w="21409" h="9034" stroke="0" extrusionOk="0">
                <a:moveTo>
                  <a:pt x="21408" y="2867"/>
                </a:moveTo>
                <a:cubicBezTo>
                  <a:pt x="21123" y="5000"/>
                  <a:pt x="20520" y="7079"/>
                  <a:pt x="19620" y="9034"/>
                </a:cubicBezTo>
                <a:lnTo>
                  <a:pt x="0" y="0"/>
                </a:lnTo>
                <a:close/>
              </a:path>
            </a:pathLst>
          </a:custGeom>
          <a:noFill/>
          <a:ln w="25400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230714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3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10244" grpId="0"/>
      <p:bldP spid="10245" grpId="0"/>
      <p:bldP spid="10257" grpId="0"/>
      <p:bldP spid="10258" grpId="0"/>
      <p:bldP spid="10259" grpId="0"/>
      <p:bldP spid="10260" grpId="0"/>
      <p:bldP spid="10261" grpId="0"/>
      <p:bldP spid="10262" grpId="0"/>
      <p:bldP spid="102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1267" name="Rectangle 3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1268" name="Rectangle 4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1269" name="Rectangle 5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1270" name="Rectangle 6" title=""/>
          <p:cNvSpPr>
            <a:spLocks noChangeArrowheads="1"/>
          </p:cNvSpPr>
          <p:nvPr/>
        </p:nvSpPr>
        <p:spPr bwMode="auto">
          <a:xfrm>
            <a:off x="0" y="-203889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1272" name="矩形 6" title=""/>
          <p:cNvSpPr>
            <a:spLocks noChangeArrowheads="1"/>
          </p:cNvSpPr>
          <p:nvPr/>
        </p:nvSpPr>
        <p:spPr bwMode="auto">
          <a:xfrm>
            <a:off x="303213" y="756157"/>
            <a:ext cx="4628827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感悟实践经验，用尺规作角的平分线</a:t>
            </a:r>
          </a:p>
        </p:txBody>
      </p:sp>
      <p:sp>
        <p:nvSpPr>
          <p:cNvPr id="11273" name="Text Box 13" title=""/>
          <p:cNvSpPr txBox="1">
            <a:spLocks noChangeArrowheads="1"/>
          </p:cNvSpPr>
          <p:nvPr/>
        </p:nvSpPr>
        <p:spPr bwMode="auto">
          <a:xfrm>
            <a:off x="-36512" y="1443894"/>
            <a:ext cx="7365131" cy="407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indent="2603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追问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你能说明为什么射线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是∠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AOB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的平分线吗？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pSp>
        <p:nvGrpSpPr>
          <p:cNvPr id="11274" name="Group 10" title=""/>
          <p:cNvGrpSpPr/>
          <p:nvPr/>
        </p:nvGrpSpPr>
        <p:grpSpPr>
          <a:xfrm>
            <a:off x="1666876" y="1844279"/>
            <a:ext cx="5794375" cy="2670572"/>
            <a:chExt cx="3650" cy="2243"/>
          </a:xfrm>
        </p:grpSpPr>
        <p:pic>
          <p:nvPicPr>
            <p:cNvPr id="11275" name="Picture 11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9" y="208"/>
              <a:ext cx="2882" cy="17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276" name="Line 12"/>
            <p:cNvSpPr>
              <a:spLocks noChangeShapeType="1"/>
            </p:cNvSpPr>
            <p:nvPr/>
          </p:nvSpPr>
          <p:spPr bwMode="auto">
            <a:xfrm>
              <a:off x="1833" y="755"/>
              <a:ext cx="1056" cy="300"/>
            </a:xfrm>
            <a:prstGeom prst="line">
              <a:avLst/>
            </a:prstGeom>
            <a:noFill/>
            <a:ln w="28575" cmpd="sng">
              <a:solidFill>
                <a:srgbClr val="00FF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77" name="Line 13"/>
            <p:cNvSpPr>
              <a:spLocks noChangeShapeType="1"/>
            </p:cNvSpPr>
            <p:nvPr/>
          </p:nvSpPr>
          <p:spPr bwMode="auto">
            <a:xfrm flipV="1">
              <a:off x="2202" y="1046"/>
              <a:ext cx="687" cy="867"/>
            </a:xfrm>
            <a:prstGeom prst="line">
              <a:avLst/>
            </a:prstGeom>
            <a:noFill/>
            <a:ln w="28575" cmpd="sng">
              <a:solidFill>
                <a:srgbClr val="00FF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78" name="Line 14"/>
            <p:cNvSpPr>
              <a:spLocks noChangeShapeType="1"/>
            </p:cNvSpPr>
            <p:nvPr/>
          </p:nvSpPr>
          <p:spPr bwMode="auto">
            <a:xfrm flipV="1">
              <a:off x="290" y="805"/>
              <a:ext cx="3360" cy="1096"/>
            </a:xfrm>
            <a:prstGeom prst="line">
              <a:avLst/>
            </a:prstGeom>
            <a:noFill/>
            <a:ln w="28575" cmpd="sng">
              <a:solidFill>
                <a:srgbClr val="FF99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1279" name="Rectangle 15"/>
            <p:cNvSpPr>
              <a:spLocks noChangeArrowheads="1"/>
            </p:cNvSpPr>
            <p:nvPr/>
          </p:nvSpPr>
          <p:spPr bwMode="auto">
            <a:xfrm>
              <a:off x="2560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200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A</a:t>
              </a:r>
              <a:endPara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0" name="Rectangle 16"/>
            <p:cNvSpPr>
              <a:spLocks noChangeArrowheads="1"/>
            </p:cNvSpPr>
            <p:nvPr/>
          </p:nvSpPr>
          <p:spPr bwMode="auto">
            <a:xfrm>
              <a:off x="3112" y="1736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200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B</a:t>
              </a:r>
              <a:endPara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1" name="Rectangle 17"/>
            <p:cNvSpPr>
              <a:spLocks noChangeArrowheads="1"/>
            </p:cNvSpPr>
            <p:nvPr/>
          </p:nvSpPr>
          <p:spPr bwMode="auto">
            <a:xfrm>
              <a:off x="0" y="17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200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O</a:t>
              </a:r>
              <a:endPara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2" name="Rectangle 18"/>
            <p:cNvSpPr>
              <a:spLocks noChangeArrowheads="1"/>
            </p:cNvSpPr>
            <p:nvPr/>
          </p:nvSpPr>
          <p:spPr bwMode="auto">
            <a:xfrm>
              <a:off x="1542" y="480"/>
              <a:ext cx="391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200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M</a:t>
              </a:r>
              <a:endPara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3" name="Rectangle 19"/>
            <p:cNvSpPr>
              <a:spLocks noChangeArrowheads="1"/>
            </p:cNvSpPr>
            <p:nvPr/>
          </p:nvSpPr>
          <p:spPr bwMode="auto">
            <a:xfrm>
              <a:off x="2169" y="1881"/>
              <a:ext cx="373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200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N</a:t>
              </a:r>
              <a:endPara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4" name="Rectangle 20"/>
            <p:cNvSpPr>
              <a:spLocks noChangeArrowheads="1"/>
            </p:cNvSpPr>
            <p:nvPr/>
          </p:nvSpPr>
          <p:spPr bwMode="auto">
            <a:xfrm>
              <a:off x="2943" y="927"/>
              <a:ext cx="428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2200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C</a:t>
              </a:r>
              <a:endPara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5" name="Arc 21"/>
            <p:cNvSpPr/>
            <p:nvPr/>
          </p:nvSpPr>
          <p:spPr bwMode="auto">
            <a:xfrm>
              <a:off x="262" y="685"/>
              <a:ext cx="1627" cy="1224"/>
            </a:xfrm>
            <a:custGeom>
              <a:gdLst>
                <a:gd name="G0" fmla="+- 0 0 0"/>
                <a:gd name="G1" fmla="+- 13601 0 0"/>
                <a:gd name="G2" fmla="+- 21600 0 0"/>
                <a:gd name="T0" fmla="*/ 16780 w 18083"/>
                <a:gd name="T1" fmla="*/ 0 h 13601"/>
                <a:gd name="T2" fmla="*/ 18083 w 18083"/>
                <a:gd name="T3" fmla="*/ 1788 h 13601"/>
                <a:gd name="T4" fmla="*/ 0 w 18083"/>
                <a:gd name="T5" fmla="*/ 13601 h 136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083" h="13601" fill="none" extrusionOk="0">
                  <a:moveTo>
                    <a:pt x="16780" y="-1"/>
                  </a:moveTo>
                  <a:cubicBezTo>
                    <a:pt x="17244" y="573"/>
                    <a:pt x="17679" y="1169"/>
                    <a:pt x="18083" y="1787"/>
                  </a:cubicBezTo>
                </a:path>
                <a:path w="18083" h="13601" stroke="0" extrusionOk="0">
                  <a:moveTo>
                    <a:pt x="16780" y="-1"/>
                  </a:moveTo>
                  <a:cubicBezTo>
                    <a:pt x="17244" y="573"/>
                    <a:pt x="17679" y="1169"/>
                    <a:pt x="18083" y="1787"/>
                  </a:cubicBezTo>
                  <a:lnTo>
                    <a:pt x="0" y="13601"/>
                  </a:lnTo>
                  <a:close/>
                </a:path>
              </a:pathLst>
            </a:custGeom>
            <a:noFill/>
            <a:ln w="25400" cmpd="sng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6" name="Arc 22"/>
            <p:cNvSpPr/>
            <p:nvPr/>
          </p:nvSpPr>
          <p:spPr bwMode="auto">
            <a:xfrm>
              <a:off x="260" y="1817"/>
              <a:ext cx="1943" cy="235"/>
            </a:xfrm>
            <a:custGeom>
              <a:gdLst>
                <a:gd name="G0" fmla="+- 0 0 0"/>
                <a:gd name="G1" fmla="+- 1027 0 0"/>
                <a:gd name="G2" fmla="+- 21600 0 0"/>
                <a:gd name="T0" fmla="*/ 21576 w 21600"/>
                <a:gd name="T1" fmla="*/ 0 h 2600"/>
                <a:gd name="T2" fmla="*/ 21543 w 21600"/>
                <a:gd name="T3" fmla="*/ 2600 h 2600"/>
                <a:gd name="T4" fmla="*/ 0 w 21600"/>
                <a:gd name="T5" fmla="*/ 1027 h 2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600" fill="none" extrusionOk="0">
                  <a:moveTo>
                    <a:pt x="21575" y="0"/>
                  </a:moveTo>
                  <a:cubicBezTo>
                    <a:pt x="21591" y="342"/>
                    <a:pt x="21600" y="684"/>
                    <a:pt x="21600" y="1027"/>
                  </a:cubicBezTo>
                  <a:cubicBezTo>
                    <a:pt x="21600" y="1551"/>
                    <a:pt x="21580" y="2076"/>
                    <a:pt x="21542" y="2599"/>
                  </a:cubicBezTo>
                </a:path>
                <a:path w="21600" h="2600" stroke="0" extrusionOk="0">
                  <a:moveTo>
                    <a:pt x="21575" y="0"/>
                  </a:moveTo>
                  <a:cubicBezTo>
                    <a:pt x="21591" y="342"/>
                    <a:pt x="21600" y="684"/>
                    <a:pt x="21600" y="1027"/>
                  </a:cubicBezTo>
                  <a:cubicBezTo>
                    <a:pt x="21600" y="1551"/>
                    <a:pt x="21580" y="2076"/>
                    <a:pt x="21542" y="2599"/>
                  </a:cubicBezTo>
                  <a:lnTo>
                    <a:pt x="0" y="1027"/>
                  </a:lnTo>
                  <a:close/>
                </a:path>
              </a:pathLst>
            </a:custGeom>
            <a:noFill/>
            <a:ln w="25400" cmpd="sng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7" name="Arc 23"/>
            <p:cNvSpPr/>
            <p:nvPr/>
          </p:nvSpPr>
          <p:spPr bwMode="auto">
            <a:xfrm>
              <a:off x="2200" y="957"/>
              <a:ext cx="811" cy="952"/>
            </a:xfrm>
            <a:custGeom>
              <a:gdLst>
                <a:gd name="G0" fmla="+- 0 0 0"/>
                <a:gd name="G1" fmla="+- 18691 0 0"/>
                <a:gd name="G2" fmla="+- 21600 0 0"/>
                <a:gd name="T0" fmla="*/ 10826 w 15920"/>
                <a:gd name="T1" fmla="*/ 0 h 18691"/>
                <a:gd name="T2" fmla="*/ 15920 w 15920"/>
                <a:gd name="T3" fmla="*/ 4093 h 18691"/>
                <a:gd name="T4" fmla="*/ 0 w 15920"/>
                <a:gd name="T5" fmla="*/ 18691 h 186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920" h="18691" fill="none" extrusionOk="0">
                  <a:moveTo>
                    <a:pt x="10826" y="-1"/>
                  </a:moveTo>
                  <a:cubicBezTo>
                    <a:pt x="12721" y="1097"/>
                    <a:pt x="14439" y="2478"/>
                    <a:pt x="15920" y="4092"/>
                  </a:cubicBezTo>
                </a:path>
                <a:path w="15920" h="18691" stroke="0" extrusionOk="0">
                  <a:moveTo>
                    <a:pt x="10826" y="-1"/>
                  </a:moveTo>
                  <a:cubicBezTo>
                    <a:pt x="12721" y="1097"/>
                    <a:pt x="14439" y="2478"/>
                    <a:pt x="15920" y="4092"/>
                  </a:cubicBezTo>
                  <a:lnTo>
                    <a:pt x="0" y="18691"/>
                  </a:lnTo>
                  <a:close/>
                </a:path>
              </a:pathLst>
            </a:custGeom>
            <a:noFill/>
            <a:ln w="25400" cmpd="sng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11288" name="Arc 24"/>
            <p:cNvSpPr/>
            <p:nvPr/>
          </p:nvSpPr>
          <p:spPr bwMode="auto">
            <a:xfrm>
              <a:off x="1832" y="756"/>
              <a:ext cx="1090" cy="460"/>
            </a:xfrm>
            <a:custGeom>
              <a:gdLst>
                <a:gd name="G0" fmla="+- 0 0 0"/>
                <a:gd name="G1" fmla="+- 0 0 0"/>
                <a:gd name="G2" fmla="+- 21600 0 0"/>
                <a:gd name="T0" fmla="*/ 21409 w 21409"/>
                <a:gd name="T1" fmla="*/ 2868 h 9034"/>
                <a:gd name="T2" fmla="*/ 19620 w 21409"/>
                <a:gd name="T3" fmla="*/ 9034 h 9034"/>
                <a:gd name="T4" fmla="*/ 0 w 21409"/>
                <a:gd name="T5" fmla="*/ 0 h 90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409" h="9034" fill="none" extrusionOk="0">
                  <a:moveTo>
                    <a:pt x="21408" y="2867"/>
                  </a:moveTo>
                  <a:cubicBezTo>
                    <a:pt x="21123" y="5000"/>
                    <a:pt x="20520" y="7079"/>
                    <a:pt x="19620" y="9034"/>
                  </a:cubicBezTo>
                </a:path>
                <a:path w="21409" h="9034" stroke="0" extrusionOk="0">
                  <a:moveTo>
                    <a:pt x="21408" y="2867"/>
                  </a:moveTo>
                  <a:cubicBezTo>
                    <a:pt x="21123" y="5000"/>
                    <a:pt x="20520" y="7079"/>
                    <a:pt x="19620" y="9034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25400" cmpd="sng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7354311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6" title=""/>
          <p:cNvSpPr>
            <a:spLocks noChangeArrowheads="1"/>
          </p:cNvSpPr>
          <p:nvPr/>
        </p:nvSpPr>
        <p:spPr bwMode="auto">
          <a:xfrm>
            <a:off x="209550" y="723814"/>
            <a:ext cx="5874619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经历实验过程，发现并证明角的平分线的性质</a:t>
            </a:r>
          </a:p>
        </p:txBody>
      </p:sp>
      <p:sp>
        <p:nvSpPr>
          <p:cNvPr id="12291" name="Text Box 4" title=""/>
          <p:cNvSpPr txBox="1">
            <a:spLocks noChangeArrowheads="1"/>
          </p:cNvSpPr>
          <p:nvPr/>
        </p:nvSpPr>
        <p:spPr bwMode="auto">
          <a:xfrm>
            <a:off x="-71437" y="2123090"/>
            <a:ext cx="6155606" cy="2032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indent="2603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如图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，任意作一个角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Cambria Math" pitchFamily="18" charset="0"/>
              </a:rPr>
              <a:t>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AOB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，作出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Cambria Math" pitchFamily="18" charset="0"/>
              </a:rPr>
              <a:t>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A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的平分线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，在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上任取一点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，过点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画出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OA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OB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的垂线，分别记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垂足为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，测量 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PE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并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作比较，你得到什么结论？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2293" name="内容占位符 2" title=""/>
          <p:cNvSpPr>
            <a:spLocks noChangeArrowheads="1"/>
          </p:cNvSpPr>
          <p:nvPr/>
        </p:nvSpPr>
        <p:spPr bwMode="auto">
          <a:xfrm>
            <a:off x="180974" y="1264642"/>
            <a:ext cx="8934450" cy="731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问题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利用尺规我们可以作一个角的平分线，那么角的平分线有什么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性质呢？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 </a:t>
            </a:r>
          </a:p>
        </p:txBody>
      </p:sp>
      <p:grpSp>
        <p:nvGrpSpPr>
          <p:cNvPr id="12294" name="Group 6" title=""/>
          <p:cNvGrpSpPr/>
          <p:nvPr/>
        </p:nvGrpSpPr>
        <p:grpSpPr>
          <a:xfrm>
            <a:off x="4648199" y="2427734"/>
            <a:ext cx="4156076" cy="2164556"/>
            <a:chExt cx="2618" cy="1818"/>
          </a:xfrm>
        </p:grpSpPr>
        <p:pic>
          <p:nvPicPr>
            <p:cNvPr id="12295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8" y="185"/>
              <a:ext cx="2248" cy="13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296" name="Rectangle 8"/>
            <p:cNvSpPr>
              <a:spLocks noChangeArrowheads="1"/>
            </p:cNvSpPr>
            <p:nvPr/>
          </p:nvSpPr>
          <p:spPr bwMode="auto">
            <a:xfrm>
              <a:off x="1992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12297" name="Rectangle 9"/>
            <p:cNvSpPr>
              <a:spLocks noChangeArrowheads="1"/>
            </p:cNvSpPr>
            <p:nvPr/>
          </p:nvSpPr>
          <p:spPr bwMode="auto">
            <a:xfrm>
              <a:off x="2384" y="132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B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/>
          </p:nvSpPr>
          <p:spPr bwMode="auto">
            <a:xfrm>
              <a:off x="0" y="1328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O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/>
          </p:nvSpPr>
          <p:spPr bwMode="auto">
            <a:xfrm>
              <a:off x="1760" y="936"/>
              <a:ext cx="22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P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2300" name="Rectangle 12"/>
            <p:cNvSpPr>
              <a:spLocks noChangeArrowheads="1"/>
            </p:cNvSpPr>
            <p:nvPr/>
          </p:nvSpPr>
          <p:spPr bwMode="auto">
            <a:xfrm>
              <a:off x="2272" y="64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C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2301" name="Rectangle 13"/>
            <p:cNvSpPr>
              <a:spLocks noChangeArrowheads="1"/>
            </p:cNvSpPr>
            <p:nvPr/>
          </p:nvSpPr>
          <p:spPr bwMode="auto">
            <a:xfrm>
              <a:off x="1272" y="3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D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2302" name="Rectangle 14"/>
            <p:cNvSpPr>
              <a:spLocks noChangeArrowheads="1"/>
            </p:cNvSpPr>
            <p:nvPr/>
          </p:nvSpPr>
          <p:spPr bwMode="auto">
            <a:xfrm>
              <a:off x="1640" y="1456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E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691502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矩形 6" title=""/>
          <p:cNvSpPr>
            <a:spLocks noChangeArrowheads="1"/>
          </p:cNvSpPr>
          <p:nvPr/>
        </p:nvSpPr>
        <p:spPr bwMode="auto">
          <a:xfrm>
            <a:off x="249239" y="795822"/>
            <a:ext cx="5762921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经历实验过程，发现并证明角的平分线的性质</a:t>
            </a:r>
          </a:p>
        </p:txBody>
      </p:sp>
      <p:sp>
        <p:nvSpPr>
          <p:cNvPr id="13316" name="内容占位符 2" title=""/>
          <p:cNvSpPr>
            <a:spLocks noChangeArrowheads="1"/>
          </p:cNvSpPr>
          <p:nvPr/>
        </p:nvSpPr>
        <p:spPr bwMode="auto">
          <a:xfrm>
            <a:off x="220663" y="1336650"/>
            <a:ext cx="6321425" cy="731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问题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利用尺规我们可以作一个角的平分线，那</a:t>
            </a:r>
          </a:p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么角的平分线有什么性质呢？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 </a:t>
            </a:r>
          </a:p>
        </p:txBody>
      </p:sp>
      <p:sp>
        <p:nvSpPr>
          <p:cNvPr id="13317" name="Text Box 11" title=""/>
          <p:cNvSpPr txBox="1">
            <a:spLocks noChangeArrowheads="1"/>
          </p:cNvSpPr>
          <p:nvPr/>
        </p:nvSpPr>
        <p:spPr bwMode="auto">
          <a:xfrm>
            <a:off x="231776" y="2295764"/>
            <a:ext cx="3985652" cy="1220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在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上再取几个点试一试．    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通过以上测量，你发现了角</a:t>
            </a:r>
          </a:p>
          <a:p>
            <a:pPr eaLnBrk="1" hangingPunct="1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的平分线的什么性质？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pSp>
        <p:nvGrpSpPr>
          <p:cNvPr id="13318" name="Group 6" title=""/>
          <p:cNvGrpSpPr/>
          <p:nvPr/>
        </p:nvGrpSpPr>
        <p:grpSpPr>
          <a:xfrm>
            <a:off x="4522788" y="1995686"/>
            <a:ext cx="4156076" cy="2164556"/>
            <a:chExt cx="2618" cy="1818"/>
          </a:xfrm>
        </p:grpSpPr>
        <p:pic>
          <p:nvPicPr>
            <p:cNvPr id="13319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8" y="185"/>
              <a:ext cx="2248" cy="13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320" name="Rectangle 8"/>
            <p:cNvSpPr>
              <a:spLocks noChangeArrowheads="1"/>
            </p:cNvSpPr>
            <p:nvPr/>
          </p:nvSpPr>
          <p:spPr bwMode="auto">
            <a:xfrm>
              <a:off x="1992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auto">
            <a:xfrm>
              <a:off x="2384" y="132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B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auto">
            <a:xfrm>
              <a:off x="0" y="1328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O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auto">
            <a:xfrm>
              <a:off x="1760" y="936"/>
              <a:ext cx="22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P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3324" name="Rectangle 12"/>
            <p:cNvSpPr>
              <a:spLocks noChangeArrowheads="1"/>
            </p:cNvSpPr>
            <p:nvPr/>
          </p:nvSpPr>
          <p:spPr bwMode="auto">
            <a:xfrm>
              <a:off x="2272" y="64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C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3325" name="Rectangle 13"/>
            <p:cNvSpPr>
              <a:spLocks noChangeArrowheads="1"/>
            </p:cNvSpPr>
            <p:nvPr/>
          </p:nvSpPr>
          <p:spPr bwMode="auto">
            <a:xfrm>
              <a:off x="1272" y="3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D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3326" name="Rectangle 14"/>
            <p:cNvSpPr>
              <a:spLocks noChangeArrowheads="1"/>
            </p:cNvSpPr>
            <p:nvPr/>
          </p:nvSpPr>
          <p:spPr bwMode="auto">
            <a:xfrm>
              <a:off x="1640" y="1456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E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3936797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 title=""/>
          <p:cNvSpPr>
            <a:spLocks noChangeArrowheads="1"/>
          </p:cNvSpPr>
          <p:nvPr/>
        </p:nvSpPr>
        <p:spPr bwMode="auto">
          <a:xfrm>
            <a:off x="-28575" y="-372981"/>
            <a:ext cx="138510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 anchor="ctr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4339" name="Rectangle 9" title=""/>
          <p:cNvSpPr>
            <a:spLocks noChangeArrowheads="1"/>
          </p:cNvSpPr>
          <p:nvPr/>
        </p:nvSpPr>
        <p:spPr bwMode="auto">
          <a:xfrm>
            <a:off x="180976" y="2316414"/>
            <a:ext cx="3742952" cy="2775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已知：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AOC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= 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BOC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点 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在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OC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上，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⊥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OA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⊥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OB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 </a:t>
            </a:r>
          </a:p>
          <a:p>
            <a:pPr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垂足分别为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</a:p>
          <a:p>
            <a:pPr>
              <a:lnSpc>
                <a:spcPct val="150000"/>
              </a:lnSpc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求证：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PD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=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</a:p>
        </p:txBody>
      </p:sp>
      <p:pic>
        <p:nvPicPr>
          <p:cNvPr id="14340" name="图片 6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1201" y="-52410"/>
            <a:ext cx="595313" cy="446485"/>
          </a:xfrm>
          <a:prstGeom prst="rect">
            <a:avLst/>
          </a:prstGeom>
          <a:noFill/>
          <a:ln>
            <a:noFill/>
          </a:ln>
          <a:effectLst>
            <a:outerShdw dist="38100" dir="2700000" algn="ctr" rotWithShape="0">
              <a:srgbClr val="000000">
                <a:alpha val="3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矩形 6" title=""/>
          <p:cNvSpPr>
            <a:spLocks noChangeArrowheads="1"/>
          </p:cNvSpPr>
          <p:nvPr/>
        </p:nvSpPr>
        <p:spPr bwMode="auto">
          <a:xfrm>
            <a:off x="209551" y="867830"/>
            <a:ext cx="5874617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经历实验过程，发现并证明角的平分线的性质</a:t>
            </a:r>
          </a:p>
        </p:txBody>
      </p:sp>
      <p:sp>
        <p:nvSpPr>
          <p:cNvPr id="14342" name="内容占位符 2" title=""/>
          <p:cNvSpPr>
            <a:spLocks noChangeArrowheads="1"/>
          </p:cNvSpPr>
          <p:nvPr/>
        </p:nvSpPr>
        <p:spPr bwMode="auto">
          <a:xfrm>
            <a:off x="180975" y="1431131"/>
            <a:ext cx="8745539" cy="1140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追问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通过动手实验、观察比较，我们发现“角的平分线上的点到角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的两边的距离相等”，你能通过严格的逻辑推理证明这个结论吗？</a:t>
            </a:r>
          </a:p>
        </p:txBody>
      </p:sp>
      <p:grpSp>
        <p:nvGrpSpPr>
          <p:cNvPr id="14343" name="Group 7" title=""/>
          <p:cNvGrpSpPr/>
          <p:nvPr/>
        </p:nvGrpSpPr>
        <p:grpSpPr>
          <a:xfrm>
            <a:off x="4483100" y="2541961"/>
            <a:ext cx="4156076" cy="2164556"/>
            <a:chExt cx="2618" cy="1818"/>
          </a:xfrm>
        </p:grpSpPr>
        <p:pic>
          <p:nvPicPr>
            <p:cNvPr id="14344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8" y="185"/>
              <a:ext cx="2248" cy="13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345" name="Rectangle 9"/>
            <p:cNvSpPr>
              <a:spLocks noChangeArrowheads="1"/>
            </p:cNvSpPr>
            <p:nvPr/>
          </p:nvSpPr>
          <p:spPr bwMode="auto">
            <a:xfrm>
              <a:off x="1992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14346" name="Rectangle 10"/>
            <p:cNvSpPr>
              <a:spLocks noChangeArrowheads="1"/>
            </p:cNvSpPr>
            <p:nvPr/>
          </p:nvSpPr>
          <p:spPr bwMode="auto">
            <a:xfrm>
              <a:off x="2384" y="132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B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4347" name="Rectangle 11"/>
            <p:cNvSpPr>
              <a:spLocks noChangeArrowheads="1"/>
            </p:cNvSpPr>
            <p:nvPr/>
          </p:nvSpPr>
          <p:spPr bwMode="auto">
            <a:xfrm>
              <a:off x="0" y="1328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O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4348" name="Rectangle 12"/>
            <p:cNvSpPr>
              <a:spLocks noChangeArrowheads="1"/>
            </p:cNvSpPr>
            <p:nvPr/>
          </p:nvSpPr>
          <p:spPr bwMode="auto">
            <a:xfrm>
              <a:off x="1760" y="936"/>
              <a:ext cx="22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P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4349" name="Rectangle 13"/>
            <p:cNvSpPr>
              <a:spLocks noChangeArrowheads="1"/>
            </p:cNvSpPr>
            <p:nvPr/>
          </p:nvSpPr>
          <p:spPr bwMode="auto">
            <a:xfrm>
              <a:off x="2272" y="64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C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4350" name="Rectangle 14"/>
            <p:cNvSpPr>
              <a:spLocks noChangeArrowheads="1"/>
            </p:cNvSpPr>
            <p:nvPr/>
          </p:nvSpPr>
          <p:spPr bwMode="auto">
            <a:xfrm>
              <a:off x="1272" y="3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D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4351" name="Rectangle 15"/>
            <p:cNvSpPr>
              <a:spLocks noChangeArrowheads="1"/>
            </p:cNvSpPr>
            <p:nvPr/>
          </p:nvSpPr>
          <p:spPr bwMode="auto">
            <a:xfrm>
              <a:off x="1640" y="1456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E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26012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内容占位符 2" title=""/>
          <p:cNvSpPr>
            <a:spLocks noChangeArrowheads="1"/>
          </p:cNvSpPr>
          <p:nvPr/>
        </p:nvSpPr>
        <p:spPr bwMode="auto">
          <a:xfrm>
            <a:off x="209550" y="1413991"/>
            <a:ext cx="8934450" cy="797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072" indent="-257072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追问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由角的平分线的性质的证明过程，你能概括出证明几何命题的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257072" indent="-257072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一般步骤吗？</a:t>
            </a:r>
          </a:p>
        </p:txBody>
      </p:sp>
      <p:sp>
        <p:nvSpPr>
          <p:cNvPr id="15363" name="Text Box 2" title=""/>
          <p:cNvSpPr txBox="1">
            <a:spLocks noChangeArrowheads="1"/>
          </p:cNvSpPr>
          <p:nvPr/>
        </p:nvSpPr>
        <p:spPr bwMode="auto">
          <a:xfrm>
            <a:off x="209551" y="2487805"/>
            <a:ext cx="7896979" cy="1668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（1</a:t>
            </a: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）明确命题中的已知和求证；</a:t>
            </a:r>
            <a:endParaRPr lang="zh-CN" altLang="en-US" sz="2200">
              <a:solidFill>
                <a:schemeClr val="hlink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（2</a:t>
            </a: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）根据题意，画出图形，并用数学符号表示已知和求证；</a:t>
            </a:r>
            <a:endParaRPr lang="zh-CN" altLang="en-US" sz="2200">
              <a:solidFill>
                <a:schemeClr val="hlink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（3</a:t>
            </a: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）经过分析，找出由已知推出求证的途径，写出证明过程．</a:t>
            </a:r>
            <a:endParaRPr lang="zh-CN" altLang="en-US" sz="2200">
              <a:solidFill>
                <a:schemeClr val="hlink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5365" name="矩形 6" title=""/>
          <p:cNvSpPr>
            <a:spLocks noChangeArrowheads="1"/>
          </p:cNvSpPr>
          <p:nvPr/>
        </p:nvSpPr>
        <p:spPr bwMode="auto">
          <a:xfrm>
            <a:off x="238127" y="795822"/>
            <a:ext cx="5774034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经历实验过程，发现并证明角的平分线的性质</a:t>
            </a:r>
          </a:p>
        </p:txBody>
      </p:sp>
    </p:spTree>
    <p:extLst>
      <p:ext uri="{BB962C8B-B14F-4D97-AF65-F5344CB8AC3E}">
        <p14:creationId xmlns:p14="http://schemas.microsoft.com/office/powerpoint/2010/main" val="18188554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内容占位符 2" title=""/>
          <p:cNvSpPr>
            <a:spLocks noChangeArrowheads="1"/>
          </p:cNvSpPr>
          <p:nvPr/>
        </p:nvSpPr>
        <p:spPr bwMode="auto">
          <a:xfrm>
            <a:off x="209550" y="1454001"/>
            <a:ext cx="8934450" cy="397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53" tIns="34276" rIns="68553" bIns="34276"/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072" indent="-257072"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追问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3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角的平分线的性质的作用是什么？ </a:t>
            </a:r>
          </a:p>
        </p:txBody>
      </p:sp>
      <p:sp>
        <p:nvSpPr>
          <p:cNvPr id="16388" name="矩形 6" title=""/>
          <p:cNvSpPr>
            <a:spLocks noChangeArrowheads="1"/>
          </p:cNvSpPr>
          <p:nvPr/>
        </p:nvSpPr>
        <p:spPr bwMode="auto">
          <a:xfrm>
            <a:off x="238126" y="843558"/>
            <a:ext cx="5846041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经历实验过程，发现并证明角的平分线的性质</a:t>
            </a:r>
          </a:p>
        </p:txBody>
      </p:sp>
      <p:sp>
        <p:nvSpPr>
          <p:cNvPr id="16389" name="Rectangle 5" title=""/>
          <p:cNvSpPr>
            <a:spLocks noChangeArrowheads="1"/>
          </p:cNvSpPr>
          <p:nvPr/>
        </p:nvSpPr>
        <p:spPr bwMode="auto">
          <a:xfrm>
            <a:off x="209550" y="2054337"/>
            <a:ext cx="7314778" cy="814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主要是用于判断和证明两条线段相等，与以前的方法相比，</a:t>
            </a:r>
            <a:endParaRPr lang="en-US" altLang="zh-CN" sz="2200">
              <a:solidFill>
                <a:schemeClr val="hlink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运用此性质不需要先证两个三角形全等．</a:t>
            </a:r>
          </a:p>
        </p:txBody>
      </p:sp>
    </p:spTree>
    <p:extLst>
      <p:ext uri="{BB962C8B-B14F-4D97-AF65-F5344CB8AC3E}">
        <p14:creationId xmlns:p14="http://schemas.microsoft.com/office/powerpoint/2010/main" val="11338265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矩形 6" title=""/>
          <p:cNvSpPr>
            <a:spLocks noChangeArrowheads="1"/>
          </p:cNvSpPr>
          <p:nvPr/>
        </p:nvSpPr>
        <p:spPr bwMode="auto">
          <a:xfrm>
            <a:off x="238126" y="651806"/>
            <a:ext cx="7197725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解决简单问题，巩固角的平分线的性质</a:t>
            </a:r>
          </a:p>
        </p:txBody>
      </p:sp>
      <p:sp>
        <p:nvSpPr>
          <p:cNvPr id="17412" name="Text Box 5" title=""/>
          <p:cNvSpPr txBox="1">
            <a:spLocks noChangeArrowheads="1"/>
          </p:cNvSpPr>
          <p:nvPr/>
        </p:nvSpPr>
        <p:spPr bwMode="auto">
          <a:xfrm>
            <a:off x="49213" y="1449235"/>
            <a:ext cx="9094787" cy="172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indent="2667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练习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下列结论一定成立的是</a:t>
            </a:r>
            <a:r>
              <a:rPr lang="zh-CN" altLang="en-US" sz="2200" u="sng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         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．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  <a:sym typeface="宋体" pitchFamily="2" charset="-122"/>
            </a:endParaRPr>
          </a:p>
          <a:p>
            <a:pPr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（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）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如图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平分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Cambria Math" pitchFamily="18" charset="0"/>
              </a:rPr>
              <a:t>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AOB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，点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在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上，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E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分别为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OA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  <a:sym typeface="宋体" pitchFamily="2" charset="-122"/>
            </a:endParaRPr>
          </a:p>
          <a:p>
            <a:pPr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OB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上的点，则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PD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=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．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17413" name="Group 5" title=""/>
          <p:cNvGrpSpPr/>
          <p:nvPr/>
        </p:nvGrpSpPr>
        <p:grpSpPr>
          <a:xfrm>
            <a:off x="4067944" y="2490312"/>
            <a:ext cx="4156076" cy="2155031"/>
            <a:chExt cx="2618" cy="1810"/>
          </a:xfrm>
        </p:grpSpPr>
        <p:pic>
          <p:nvPicPr>
            <p:cNvPr id="17414" name="Picture 6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6" y="186"/>
              <a:ext cx="2250" cy="13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415" name="Rectangle 7"/>
            <p:cNvSpPr>
              <a:spLocks noChangeArrowheads="1"/>
            </p:cNvSpPr>
            <p:nvPr/>
          </p:nvSpPr>
          <p:spPr bwMode="auto">
            <a:xfrm>
              <a:off x="1992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17416" name="Rectangle 8"/>
            <p:cNvSpPr>
              <a:spLocks noChangeArrowheads="1"/>
            </p:cNvSpPr>
            <p:nvPr/>
          </p:nvSpPr>
          <p:spPr bwMode="auto">
            <a:xfrm>
              <a:off x="2384" y="132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B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/>
          </p:nvSpPr>
          <p:spPr bwMode="auto">
            <a:xfrm>
              <a:off x="0" y="1328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O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/>
          </p:nvSpPr>
          <p:spPr bwMode="auto">
            <a:xfrm>
              <a:off x="1760" y="936"/>
              <a:ext cx="22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P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/>
          </p:nvSpPr>
          <p:spPr bwMode="auto">
            <a:xfrm>
              <a:off x="2272" y="64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C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/>
          </p:nvSpPr>
          <p:spPr bwMode="auto">
            <a:xfrm>
              <a:off x="1272" y="3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D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/>
          </p:nvSpPr>
          <p:spPr bwMode="auto">
            <a:xfrm>
              <a:off x="1504" y="1448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E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91647834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ext Box 5" title=""/>
          <p:cNvSpPr txBox="1">
            <a:spLocks noChangeArrowheads="1"/>
          </p:cNvSpPr>
          <p:nvPr/>
        </p:nvSpPr>
        <p:spPr bwMode="auto">
          <a:xfrm>
            <a:off x="313531" y="1252879"/>
            <a:ext cx="8310563" cy="1592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indent="2667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eaLnBrk="1" hangingPunct="1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练习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下列结论一定成立的是</a:t>
            </a:r>
            <a:r>
              <a:rPr lang="zh-CN" altLang="en-US" sz="2200" u="sng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         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．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  <a:sym typeface="宋体" pitchFamily="2" charset="-122"/>
            </a:endParaRPr>
          </a:p>
          <a:p>
            <a:pPr indent="0" eaLnBrk="1" hangingPunct="1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（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2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）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如图，点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在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上，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⊥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OA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⊥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OB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，垂足分别为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  <a:cs typeface="Times New Roman" pitchFamily="18" charset="0"/>
              <a:sym typeface="Times New Roman" panose="02020603050405020304" pitchFamily="18" charset="0"/>
            </a:endParaRPr>
          </a:p>
          <a:p>
            <a:pPr indent="0" eaLnBrk="1" hangingPunct="1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则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PD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=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PE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．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  <a:sym typeface="宋体" pitchFamily="2" charset="-122"/>
            </a:endParaRPr>
          </a:p>
        </p:txBody>
      </p:sp>
      <p:sp>
        <p:nvSpPr>
          <p:cNvPr id="18435" name="矩形 6" title=""/>
          <p:cNvSpPr>
            <a:spLocks noChangeArrowheads="1"/>
          </p:cNvSpPr>
          <p:nvPr/>
        </p:nvSpPr>
        <p:spPr bwMode="auto">
          <a:xfrm>
            <a:off x="326604" y="795822"/>
            <a:ext cx="4968702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解决简单问题，巩固角的平分线的性质</a:t>
            </a:r>
          </a:p>
        </p:txBody>
      </p:sp>
      <p:grpSp>
        <p:nvGrpSpPr>
          <p:cNvPr id="18436" name="Group 4" title=""/>
          <p:cNvGrpSpPr/>
          <p:nvPr/>
        </p:nvGrpSpPr>
        <p:grpSpPr>
          <a:xfrm>
            <a:off x="2144116" y="2427734"/>
            <a:ext cx="4156076" cy="2164556"/>
            <a:chExt cx="2618" cy="1818"/>
          </a:xfrm>
        </p:grpSpPr>
        <p:pic>
          <p:nvPicPr>
            <p:cNvPr id="18437" name="Picture 5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8" y="185"/>
              <a:ext cx="2248" cy="13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438" name="Rectangle 6"/>
            <p:cNvSpPr>
              <a:spLocks noChangeArrowheads="1"/>
            </p:cNvSpPr>
            <p:nvPr/>
          </p:nvSpPr>
          <p:spPr bwMode="auto">
            <a:xfrm>
              <a:off x="1992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18439" name="Rectangle 7"/>
            <p:cNvSpPr>
              <a:spLocks noChangeArrowheads="1"/>
            </p:cNvSpPr>
            <p:nvPr/>
          </p:nvSpPr>
          <p:spPr bwMode="auto">
            <a:xfrm>
              <a:off x="2384" y="132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B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8440" name="Rectangle 8"/>
            <p:cNvSpPr>
              <a:spLocks noChangeArrowheads="1"/>
            </p:cNvSpPr>
            <p:nvPr/>
          </p:nvSpPr>
          <p:spPr bwMode="auto">
            <a:xfrm>
              <a:off x="0" y="1328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O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8441" name="Rectangle 9"/>
            <p:cNvSpPr>
              <a:spLocks noChangeArrowheads="1"/>
            </p:cNvSpPr>
            <p:nvPr/>
          </p:nvSpPr>
          <p:spPr bwMode="auto">
            <a:xfrm>
              <a:off x="1760" y="936"/>
              <a:ext cx="22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P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8442" name="Rectangle 10"/>
            <p:cNvSpPr>
              <a:spLocks noChangeArrowheads="1"/>
            </p:cNvSpPr>
            <p:nvPr/>
          </p:nvSpPr>
          <p:spPr bwMode="auto">
            <a:xfrm>
              <a:off x="2272" y="64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C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8443" name="Rectangle 11"/>
            <p:cNvSpPr>
              <a:spLocks noChangeArrowheads="1"/>
            </p:cNvSpPr>
            <p:nvPr/>
          </p:nvSpPr>
          <p:spPr bwMode="auto">
            <a:xfrm>
              <a:off x="1272" y="3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D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8444" name="Rectangle 12"/>
            <p:cNvSpPr>
              <a:spLocks noChangeArrowheads="1"/>
            </p:cNvSpPr>
            <p:nvPr/>
          </p:nvSpPr>
          <p:spPr bwMode="auto">
            <a:xfrm>
              <a:off x="1640" y="1456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E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54405347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Text Box 5" title=""/>
          <p:cNvSpPr txBox="1">
            <a:spLocks noChangeArrowheads="1"/>
          </p:cNvSpPr>
          <p:nvPr/>
        </p:nvSpPr>
        <p:spPr bwMode="auto">
          <a:xfrm>
            <a:off x="346869" y="1352296"/>
            <a:ext cx="8310563" cy="1592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indent="2667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526" rtl="0" eaLnBrk="0" latinLnBrk="0" hangingPunct="0"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526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eaLnBrk="1" hangingPunct="1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练习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　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下列结论一定成立的是</a:t>
            </a:r>
            <a:r>
              <a:rPr lang="zh-CN" altLang="en-US" sz="2200" u="sng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         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．</a:t>
            </a:r>
            <a:endParaRPr lang="zh-CN" altLang="en-US" sz="2200">
              <a:latin typeface="Times New Roman" panose="02020603050405020304" pitchFamily="18" charset="0"/>
              <a:ea typeface="微软雅黑" panose="020b0503020204020204" pitchFamily="34" charset="-122"/>
              <a:sym typeface="宋体" pitchFamily="2" charset="-122"/>
            </a:endParaRPr>
          </a:p>
          <a:p>
            <a:pPr indent="0" eaLnBrk="1" hangingPunct="1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（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3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）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如图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平分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Cambria Math" pitchFamily="18" charset="0"/>
              </a:rPr>
              <a:t>∠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AOB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，点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在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OC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上，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Cambria Math" pitchFamily="18" charset="0"/>
              </a:rPr>
              <a:t>⊥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OA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，垂足为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D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．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  <a:sym typeface="宋体" pitchFamily="2" charset="-122"/>
            </a:endParaRPr>
          </a:p>
          <a:p>
            <a:pPr indent="0" eaLnBrk="1" hangingPunct="1">
              <a:lnSpc>
                <a:spcPct val="150000"/>
              </a:lnSpc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若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PD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=3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，则点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P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到</a:t>
            </a:r>
            <a:r>
              <a:rPr lang="zh-CN" alt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OB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rPr>
              <a:t>的距离为3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．</a:t>
            </a:r>
          </a:p>
        </p:txBody>
      </p:sp>
      <p:sp>
        <p:nvSpPr>
          <p:cNvPr id="19459" name="Rectangle 3" title=""/>
          <p:cNvSpPr>
            <a:spLocks noChangeArrowheads="1"/>
          </p:cNvSpPr>
          <p:nvPr/>
        </p:nvSpPr>
        <p:spPr bwMode="auto">
          <a:xfrm>
            <a:off x="4080267" y="1389764"/>
            <a:ext cx="843766" cy="4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（</a:t>
            </a:r>
            <a:r>
              <a:rPr 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3</a:t>
            </a:r>
            <a:r>
              <a:rPr lang="zh-CN" altLang="en-US" sz="2200">
                <a:solidFill>
                  <a:schemeClr val="hlink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宋体" pitchFamily="2" charset="-122"/>
              </a:rPr>
              <a:t>）</a:t>
            </a:r>
          </a:p>
        </p:txBody>
      </p:sp>
      <p:sp>
        <p:nvSpPr>
          <p:cNvPr id="19460" name="矩形 6" title=""/>
          <p:cNvSpPr>
            <a:spLocks noChangeArrowheads="1"/>
          </p:cNvSpPr>
          <p:nvPr/>
        </p:nvSpPr>
        <p:spPr bwMode="auto">
          <a:xfrm>
            <a:off x="398612" y="795822"/>
            <a:ext cx="4899546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解决简单问题，巩固角的平分线的性质</a:t>
            </a:r>
          </a:p>
        </p:txBody>
      </p:sp>
      <p:grpSp>
        <p:nvGrpSpPr>
          <p:cNvPr id="19461" name="Group 5" title=""/>
          <p:cNvGrpSpPr/>
          <p:nvPr/>
        </p:nvGrpSpPr>
        <p:grpSpPr>
          <a:xfrm>
            <a:off x="2504156" y="2625328"/>
            <a:ext cx="4156076" cy="2012156"/>
            <a:chExt cx="2618" cy="1690"/>
          </a:xfrm>
        </p:grpSpPr>
        <p:pic>
          <p:nvPicPr>
            <p:cNvPr id="19462" name="Picture 6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lum bright="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18" y="185"/>
              <a:ext cx="2249" cy="13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463" name="Rectangle 7"/>
            <p:cNvSpPr>
              <a:spLocks noChangeArrowheads="1"/>
            </p:cNvSpPr>
            <p:nvPr/>
          </p:nvSpPr>
          <p:spPr bwMode="auto">
            <a:xfrm>
              <a:off x="1992" y="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19464" name="Rectangle 8"/>
            <p:cNvSpPr>
              <a:spLocks noChangeArrowheads="1"/>
            </p:cNvSpPr>
            <p:nvPr/>
          </p:nvSpPr>
          <p:spPr bwMode="auto">
            <a:xfrm>
              <a:off x="2384" y="132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B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>
              <a:off x="0" y="1328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O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9466" name="Rectangle 10"/>
            <p:cNvSpPr>
              <a:spLocks noChangeArrowheads="1"/>
            </p:cNvSpPr>
            <p:nvPr/>
          </p:nvSpPr>
          <p:spPr bwMode="auto">
            <a:xfrm>
              <a:off x="1760" y="936"/>
              <a:ext cx="22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P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9467" name="Rectangle 11"/>
            <p:cNvSpPr>
              <a:spLocks noChangeArrowheads="1"/>
            </p:cNvSpPr>
            <p:nvPr/>
          </p:nvSpPr>
          <p:spPr bwMode="auto">
            <a:xfrm>
              <a:off x="2272" y="640"/>
              <a:ext cx="234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C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19468" name="Rectangle 12"/>
            <p:cNvSpPr>
              <a:spLocks noChangeArrowheads="1"/>
            </p:cNvSpPr>
            <p:nvPr/>
          </p:nvSpPr>
          <p:spPr bwMode="auto">
            <a:xfrm>
              <a:off x="1272" y="352"/>
              <a:ext cx="245" cy="3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itchFamily="18" charset="0"/>
                  <a:sym typeface="Times New Roman" panose="02020603050405020304" pitchFamily="18" charset="0"/>
                </a:rPr>
                <a:t>D</a:t>
              </a:r>
              <a:endParaRPr lang="en-US" sz="22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itchFamily="18" charset="0"/>
                <a:sym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064838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内容占位符 2" title=""/>
          <p:cNvSpPr>
            <a:spLocks noGrp="1"/>
          </p:cNvSpPr>
          <p:nvPr>
            <p:ph idx="4294967295"/>
          </p:nvPr>
        </p:nvSpPr>
        <p:spPr>
          <a:xfrm>
            <a:off x="179388" y="987574"/>
            <a:ext cx="8569076" cy="1622425"/>
          </a:xfrm>
          <a:prstGeom prst="rect">
            <a:avLst/>
          </a:prstGeom>
        </p:spPr>
        <p:txBody>
          <a:bodyPr lIns="68553" tIns="34276" rIns="68553" bIns="34276">
            <a:noAutofit/>
          </a:bodyPr>
          <a:lstStyle/>
          <a:p>
            <a:pPr marL="0" indent="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如图，要在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S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区建一个广告牌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，使它到两条高速公路的距离相等，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离两条公路交叉处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500 m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，请你帮忙设计一下，这个广告牌</a:t>
            </a:r>
            <a:r>
              <a:rPr lang="en-US" sz="2200" i="1">
                <a:latin typeface="Times New Roman" panose="02020603050405020304" pitchFamily="18" charset="0"/>
                <a:ea typeface="微软雅黑" panose="020b0503020204020204" pitchFamily="34" charset="-122"/>
              </a:rPr>
              <a:t>P 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应建于</a:t>
            </a:r>
            <a:endParaRPr lang="en-US" altLang="zh-CN" sz="2200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何处（在图上 标出它的位置，比例尺为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：</a:t>
            </a:r>
            <a:r>
              <a:rPr 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20 000</a:t>
            </a:r>
            <a:r>
              <a:rPr lang="zh-CN" altLang="en-US" sz="2200">
                <a:latin typeface="Times New Roman" panose="02020603050405020304" pitchFamily="18" charset="0"/>
                <a:ea typeface="微软雅黑" panose="020b0503020204020204" pitchFamily="34" charset="-122"/>
              </a:rPr>
              <a:t>）？ </a:t>
            </a:r>
          </a:p>
        </p:txBody>
      </p:sp>
      <p:grpSp>
        <p:nvGrpSpPr>
          <p:cNvPr id="6147" name="Group 3" title=""/>
          <p:cNvGrpSpPr/>
          <p:nvPr/>
        </p:nvGrpSpPr>
        <p:grpSpPr>
          <a:xfrm>
            <a:off x="4398790" y="2754015"/>
            <a:ext cx="2323976" cy="1995686"/>
            <a:chExt cx="1296" cy="1571"/>
          </a:xfrm>
        </p:grpSpPr>
        <p:pic>
          <p:nvPicPr>
            <p:cNvPr id="6148" name="Picture 15" descr="公路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1296" cy="15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149" name="Text Box 16"/>
            <p:cNvSpPr txBox="1">
              <a:spLocks noChangeArrowheads="1"/>
            </p:cNvSpPr>
            <p:nvPr/>
          </p:nvSpPr>
          <p:spPr bwMode="auto">
            <a:xfrm>
              <a:off x="589" y="268"/>
              <a:ext cx="236" cy="3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526" rtl="0" eaLnBrk="0" latinLnBrk="0" hangingPunct="0"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685526" rtl="0" eaLnBrk="0" latinLnBrk="0" hangingPunct="0"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685526" rtl="0" eaLnBrk="0" latinLnBrk="0" hangingPunct="0"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685526" rtl="0" eaLnBrk="0" latinLnBrk="0" hangingPunct="0"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685526" rtl="0" eaLnBrk="0" latinLnBrk="0" hangingPunct="0"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685526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685526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685526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685526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/>
              <a:r>
                <a:rPr lang="en-US" sz="2200" i="1">
                  <a:solidFill>
                    <a:srgbClr val="FF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S</a:t>
              </a:r>
              <a:endParaRPr lang="en-US" sz="22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6150" name="Line 17"/>
            <p:cNvSpPr>
              <a:spLocks noChangeShapeType="1"/>
            </p:cNvSpPr>
            <p:nvPr/>
          </p:nvSpPr>
          <p:spPr bwMode="auto">
            <a:xfrm flipH="1">
              <a:off x="589" y="358"/>
              <a:ext cx="471" cy="537"/>
            </a:xfrm>
            <a:prstGeom prst="line">
              <a:avLst/>
            </a:prstGeom>
            <a:noFill/>
            <a:ln w="28575" cmpd="sng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6151" name="Line 18"/>
            <p:cNvSpPr>
              <a:spLocks noChangeShapeType="1"/>
            </p:cNvSpPr>
            <p:nvPr/>
          </p:nvSpPr>
          <p:spPr bwMode="auto">
            <a:xfrm>
              <a:off x="342" y="447"/>
              <a:ext cx="589" cy="448"/>
            </a:xfrm>
            <a:prstGeom prst="line">
              <a:avLst/>
            </a:prstGeom>
            <a:noFill/>
            <a:ln w="28575" cmpd="sng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76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526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289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051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3814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6577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399340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2103" algn="l" defTabSz="685526" rtl="0" eaLnBrk="1" latinLnBrk="0" hangingPunct="1">
                <a:defRPr sz="13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pic>
        <p:nvPicPr>
          <p:cNvPr id="6152" name="图片 6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8424" y="186333"/>
            <a:ext cx="595313" cy="446485"/>
          </a:xfrm>
          <a:prstGeom prst="rect">
            <a:avLst/>
          </a:prstGeom>
          <a:noFill/>
          <a:ln>
            <a:noFill/>
          </a:ln>
          <a:effectLst>
            <a:outerShdw dist="38100" dir="2700000" algn="ctr" rotWithShape="0">
              <a:srgbClr val="000000">
                <a:alpha val="3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3" name="矩形 6" title=""/>
          <p:cNvSpPr>
            <a:spLocks noChangeArrowheads="1"/>
          </p:cNvSpPr>
          <p:nvPr/>
        </p:nvSpPr>
        <p:spPr bwMode="auto">
          <a:xfrm>
            <a:off x="251520" y="219758"/>
            <a:ext cx="769989" cy="407776"/>
          </a:xfrm>
          <a:prstGeom prst="rect">
            <a:avLst/>
          </a:prstGeom>
          <a:noFill/>
          <a:ln w="73025" cmpd="thickThin">
            <a:solidFill>
              <a:srgbClr val="D60093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68553" tIns="34276" rIns="68553" bIns="34276">
            <a:spAutoFit/>
          </a:bodyPr>
          <a:lstStyle>
            <a:defPPr>
              <a:defRPr lang="zh-CN"/>
            </a:defPPr>
            <a:lvl1pPr marL="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76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526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289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051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14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577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340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103" algn="l" defTabSz="685526" rtl="0" eaLnBrk="1" latinLnBrk="0" hangingPunct="1"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思考</a:t>
            </a:r>
          </a:p>
        </p:txBody>
      </p:sp>
    </p:spTree>
    <p:extLst>
      <p:ext uri="{BB962C8B-B14F-4D97-AF65-F5344CB8AC3E}">
        <p14:creationId xmlns:p14="http://schemas.microsoft.com/office/powerpoint/2010/main" val="57189868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https://d.book118.com/337100053002006026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1119A01PPBG">
  <a:themeElements>
    <a:clrScheme name="自定义 381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009999"/>
      </a:accent1>
      <a:accent2>
        <a:srgbClr val="358CC1"/>
      </a:accent2>
      <a:accent3>
        <a:srgbClr val="A4C37B"/>
      </a:accent3>
      <a:accent4>
        <a:srgbClr val="B49E4C"/>
      </a:accent4>
      <a:accent5>
        <a:srgbClr val="F73C51"/>
      </a:accent5>
      <a:accent6>
        <a:srgbClr val="FFC000"/>
      </a:accent6>
      <a:hlink>
        <a:srgbClr val="00B0F0"/>
      </a:hlink>
      <a:folHlink>
        <a:srgbClr val="AFB2B4"/>
      </a:folHlink>
    </a:clrScheme>
    <a:fontScheme name="KSO主题5">
      <a:majorFont>
        <a:latin typeface="Broadway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Broadway</vt:lpstr>
      <vt:lpstr>微软雅黑</vt:lpstr>
      <vt:lpstr>幼圆</vt:lpstr>
      <vt:lpstr>Wingdings 2</vt:lpstr>
      <vt:lpstr>宋体</vt:lpstr>
      <vt:lpstr>楷体</vt:lpstr>
      <vt:lpstr>Times New Roman</vt:lpstr>
      <vt:lpstr>Cambria Math</vt:lpstr>
      <vt:lpstr>Office Theme</vt:lpstr>
      <vt:lpstr>12.3　角的平分线的性质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2024-08-30T20:06:58.080</cp:lastPrinted>
  <dcterms:created xsi:type="dcterms:W3CDTF">2024-08-30T12:06:58Z</dcterms:created>
  <dcterms:modified xsi:type="dcterms:W3CDTF">2024-08-30T12:07:00Z</dcterms:modified>
</cp:coreProperties>
</file>