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525000" cy="53467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9FD72-6C73-4BE2-A312-EE17A60AC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EA2FB-92E5-4430-918C-7FA6CD80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CE21-AECE-409E-B0E3-BE56BDCE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FC0A5-C658-4072-9C58-9263989C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83F06-39DE-445E-A838-FC02472F2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3C81B-D9AA-49BD-9608-20A4D7525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2F32D-3C10-47F3-98A3-48EF6AE7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253AD-7FC0-46FB-9984-70EAAE4B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46099-2558-4180-B4D2-64D955AE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C7470-DD44-43ED-A9BF-4B8D5801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FAE7F-715F-420A-9048-B964E9286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0125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91386" y="2907506"/>
            <a:ext cx="181255" cy="1812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55554" y="2913980"/>
            <a:ext cx="168309" cy="168309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906776" y="2920453"/>
            <a:ext cx="155362" cy="155362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5329" y="2926927"/>
            <a:ext cx="142415" cy="142415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60657" y="2933400"/>
            <a:ext cx="129468" cy="12946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63910" y="1023804"/>
            <a:ext cx="7151389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老年人常见意外的预防及急救</a:t>
            </a:r>
            <a:endParaRPr lang="en-US" sz="40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59161" y="2993753"/>
            <a:ext cx="2369127" cy="19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138604" y="3359818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963911" y="3439581"/>
            <a:ext cx="6222254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963911" y="3915071"/>
            <a:ext cx="5715000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09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老年人日常生活中的注意事项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老年人意外发生的原因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随着年龄的增长，老年人的身体机能逐渐衰退，容易发生意外。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老年人生活的环境，如住所、公共场所等，可能存在安全隐患。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老年人患有的慢性疾病或并发症，增加了意外发生的风险。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老年人常见意外类型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老年人由于平衡能力下降，容易发生跌倒，导致骨折、软组织损伤等。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跌倒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晕厥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突发心脑血管事件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意外中毒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老年人因心脏、大脑等重要器官供血不足而发生晕厥，可能导致摔伤。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老年人易患心脑血管疾病，突发心绞痛、心肌梗死、脑卒中等意外。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老年人可能因误食有毒物质或过量服用药物而发生中毒。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625" r="2625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老年人常见意外的危害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老年人发生意外可能导致身体受伤，如骨折、内部出血等。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生理伤害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意外发生后，老年人可能产生恐惧、焦虑等心理问题，影响生活质量。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治疗意外伤害可能需要大量的医疗费用，给家庭带来经济负担。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老年人意外可能导致社会资源的占用，增加社会负担。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社会负担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老年人常见意外的预防措施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33472" b="33472"/>
          <a:stretch>
            <a:fillRect/>
          </a:stretch>
        </p:blipFill>
        <p:spPr>
          <a:xfrm>
            <a:off x="3351513" y="1170538"/>
            <a:ext cx="3016736" cy="3016736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35135" y="1256874"/>
            <a:ext cx="3958744" cy="956692"/>
            <a:chOff x="35135" y="1256874"/>
            <a:chExt cx="3958744" cy="956692"/>
          </a:xfrm>
        </p:grpSpPr>
        <p:sp>
          <p:nvSpPr>
            <p:cNvPr id="6" name="AutoShape 6"/>
            <p:cNvSpPr/>
            <p:nvPr/>
          </p:nvSpPr>
          <p:spPr>
            <a:xfrm>
              <a:off x="3460479" y="1362542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69375" y="1664986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避免杂物堆积，确保走道、楼梯等处畅通无阻。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35135" y="1256874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保持家居环境整洁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3567239" y="1495731"/>
              <a:ext cx="326628" cy="2842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610124" y="1256874"/>
            <a:ext cx="3864715" cy="956692"/>
            <a:chOff x="5610124" y="1256874"/>
            <a:chExt cx="3864715" cy="956692"/>
          </a:xfrm>
        </p:grpSpPr>
        <p:sp>
          <p:nvSpPr>
            <p:cNvPr id="11" name="AutoShape 11"/>
            <p:cNvSpPr/>
            <p:nvPr/>
          </p:nvSpPr>
          <p:spPr>
            <a:xfrm>
              <a:off x="5610124" y="1318787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271853" y="1664986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在卫生间、浴室等易滑的地方安装扶手，并使用防滑垫。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942735" y="1256874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安装扶手和防滑垫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5747111" y="1455773"/>
              <a:ext cx="259428" cy="25942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9050" y="3422586"/>
            <a:ext cx="3958744" cy="728092"/>
            <a:chOff x="19050" y="3422586"/>
            <a:chExt cx="3958744" cy="728092"/>
          </a:xfrm>
        </p:grpSpPr>
        <p:sp>
          <p:nvSpPr>
            <p:cNvPr id="16" name="AutoShape 16"/>
            <p:cNvSpPr/>
            <p:nvPr/>
          </p:nvSpPr>
          <p:spPr>
            <a:xfrm>
              <a:off x="344439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53290" y="3830698"/>
              <a:ext cx="3051432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避免穿高跟鞋或鞋底过于平坦的鞋子。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9050" y="3422586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穿着合适的鞋子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81381" y="3586697"/>
              <a:ext cx="259428" cy="292688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10124" y="3422586"/>
            <a:ext cx="3864715" cy="728092"/>
            <a:chOff x="5610124" y="3422586"/>
            <a:chExt cx="3864715" cy="728092"/>
          </a:xfrm>
        </p:grpSpPr>
        <p:sp>
          <p:nvSpPr>
            <p:cNvPr id="21" name="AutoShape 21"/>
            <p:cNvSpPr/>
            <p:nvPr/>
          </p:nvSpPr>
          <p:spPr>
            <a:xfrm>
              <a:off x="561012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271853" y="3830698"/>
              <a:ext cx="3051432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定期进行平衡锻炼，增强腿部肌肉力量。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942735" y="3422586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进行平衡锻炼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5733806" y="3590023"/>
              <a:ext cx="286036" cy="28603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26" name="AutoShape 2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预防跌倒和骨折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预防误吸和窒息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避免进食硬、大或粘性食物，以软食、小口进食为宜。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选择合适的食物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改变进食方式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注意饮酒量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及时治疗呼吸道疾病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采用小口进食，避免大笑或说话时进食。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避免过量饮酒，以免酒后呕吐误吸。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及时治疗感冒、咳嗽等呼吸道疾病，避免误吸。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预防烫伤和烧伤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4381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使用温水洗澡或泡脚，避免使用热水。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避免使用热水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在厨房、浴室等易烫伤的地方安装防火门、热保护器等装置。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安装防护装置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避免使用破损或老化的电器，并定期检查电线是否老化、漏电等情况。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注意电器安全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了解并学习正确的灭火方法，以备不时之需。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学习正确的灭火方法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3351513" y="1170538"/>
            <a:ext cx="3016736" cy="3016736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35135" y="1256874"/>
            <a:ext cx="3958744" cy="956692"/>
            <a:chOff x="35135" y="1256874"/>
            <a:chExt cx="3958744" cy="956692"/>
          </a:xfrm>
        </p:grpSpPr>
        <p:sp>
          <p:nvSpPr>
            <p:cNvPr id="6" name="AutoShape 6"/>
            <p:cNvSpPr/>
            <p:nvPr/>
          </p:nvSpPr>
          <p:spPr>
            <a:xfrm>
              <a:off x="3460479" y="1362542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69375" y="1664986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定期进行全面体检，及早发现并预防疾病的发生。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35135" y="1256874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3567239" y="1495731"/>
              <a:ext cx="326628" cy="2842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610124" y="1256874"/>
            <a:ext cx="3864715" cy="956692"/>
            <a:chOff x="5610124" y="1256874"/>
            <a:chExt cx="3864715" cy="956692"/>
          </a:xfrm>
        </p:grpSpPr>
        <p:sp>
          <p:nvSpPr>
            <p:cNvPr id="11" name="AutoShape 11"/>
            <p:cNvSpPr/>
            <p:nvPr/>
          </p:nvSpPr>
          <p:spPr>
            <a:xfrm>
              <a:off x="5610124" y="1318787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271853" y="1664986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合理饮食、适量运动、戒烟限酒等，增强身体抵抗力。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942735" y="1256874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保持健康生活方式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5747111" y="1455773"/>
              <a:ext cx="259428" cy="25942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9050" y="3422586"/>
            <a:ext cx="3958744" cy="956692"/>
            <a:chOff x="19050" y="3422586"/>
            <a:chExt cx="3958744" cy="956692"/>
          </a:xfrm>
        </p:grpSpPr>
        <p:sp>
          <p:nvSpPr>
            <p:cNvPr id="16" name="AutoShape 16"/>
            <p:cNvSpPr/>
            <p:nvPr/>
          </p:nvSpPr>
          <p:spPr>
            <a:xfrm>
              <a:off x="344439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53290" y="3830698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学习基本的急救知识，如心肺复苏等，以备不时之需。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9050" y="3422586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学习急救知识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81381" y="3586697"/>
              <a:ext cx="259428" cy="292688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10124" y="3422586"/>
            <a:ext cx="3864715" cy="956692"/>
            <a:chOff x="5610124" y="3422586"/>
            <a:chExt cx="3864715" cy="956692"/>
          </a:xfrm>
        </p:grpSpPr>
        <p:sp>
          <p:nvSpPr>
            <p:cNvPr id="21" name="AutoShape 21"/>
            <p:cNvSpPr/>
            <p:nvPr/>
          </p:nvSpPr>
          <p:spPr>
            <a:xfrm>
              <a:off x="561012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271853" y="3830698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如有需要，可随身携带急救药品，如硝酸甘油、速效救心丸等。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942735" y="3422586"/>
              <a:ext cx="3532104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随身携带急救药品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5733806" y="3590023"/>
              <a:ext cx="286036" cy="28603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26" name="AutoShape 2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预防突发疾病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老年人常见意外的急救措施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https://d.book118.com/337100125032006032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2024-09-04T21:41:23.658</cp:lastPrinted>
  <dcterms:created xsi:type="dcterms:W3CDTF">2024-09-04T13:41:23Z</dcterms:created>
  <dcterms:modified xsi:type="dcterms:W3CDTF">2024-09-04T13:41:25Z</dcterms:modified>
</cp:coreProperties>
</file>