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4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B99E2-6DB6-405F-9EFD-AD09C9DD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9D496-2953-4AB9-9DD1-D56A9BE56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E29A5-452D-4A99-BBAA-09E025DC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92A32-A6E9-4392-8FF4-97FD0A54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5CF63-555E-4E1F-8AE0-4F94DDBC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F1D7B-DB71-4B29-9FB6-6675EE3E5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8EECC-2C9A-44BE-BB3E-1BBAFFFA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D074E-5F4D-4F28-8533-F11B763AD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E86E8-C065-4348-A0E6-795B08AE5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34063-9564-42B5-B984-B1C874A93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FB4DF-5951-4D40-A3D2-F522CF7C3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-635" y="0"/>
            <a:ext cx="12192635" cy="581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矩形 7"/>
          <p:cNvSpPr/>
          <p:nvPr userDrawn="1"/>
        </p:nvSpPr>
        <p:spPr>
          <a:xfrm>
            <a:off x="235010" y="121191"/>
            <a:ext cx="288000" cy="2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384130" y="266501"/>
            <a:ext cx="216000" cy="21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tags" Target="../tags/tag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tags" Target="../tags/tag2.xml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NULL" TargetMode="External" /><Relationship Id="rId4" Type="http://schemas.openxmlformats.org/officeDocument/2006/relationships/image" Target="../media/image10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0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w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wm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5166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2752725"/>
            <a:ext cx="12192635" cy="41052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815" y="660400"/>
            <a:ext cx="5547995" cy="553783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6526116" y="1644899"/>
            <a:ext cx="6098959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C00000"/>
                </a:solidFill>
                <a:latin typeface="腾祥范笑歌楷书简繁合集" panose="01010104010101010101" pitchFamily="2" charset="-122"/>
                <a:ea typeface="腾祥范笑歌楷书简繁合集" panose="01010104010101010101" pitchFamily="2" charset="-122"/>
              </a:rPr>
              <a:t>化学</a:t>
            </a:r>
            <a:r>
              <a:rPr lang="zh-CN" altLang="en-US" sz="2800"/>
              <a:t>（科粤版）</a:t>
            </a:r>
            <a:endParaRPr lang="zh-CN" altLang="en-US" sz="2800"/>
          </a:p>
        </p:txBody>
      </p:sp>
      <p:sp>
        <p:nvSpPr>
          <p:cNvPr id="13" name="文本框 12"/>
          <p:cNvSpPr txBox="1"/>
          <p:nvPr/>
        </p:nvSpPr>
        <p:spPr>
          <a:xfrm>
            <a:off x="10200435" y="2383197"/>
            <a:ext cx="137731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九年级 下册</a:t>
            </a:r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6590030" y="3643630"/>
            <a:ext cx="47758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第七章 溶液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245225" y="4860925"/>
            <a:ext cx="54654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专题二 物质溶解的量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3566924" y="2274138"/>
            <a:ext cx="1520190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趣味导学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3430963" y="2764635"/>
            <a:ext cx="4669105" cy="0"/>
          </a:xfrm>
          <a:prstGeom prst="line">
            <a:avLst/>
          </a:prstGeom>
          <a:noFill/>
          <a:ln w="28575" cap="flat" cmpd="sng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5" name="文本框 14"/>
          <p:cNvSpPr txBox="1"/>
          <p:nvPr/>
        </p:nvSpPr>
        <p:spPr>
          <a:xfrm>
            <a:off x="3558669" y="3482543"/>
            <a:ext cx="1520190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新知学习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  <p:cxnSp>
        <p:nvCxnSpPr>
          <p:cNvPr id="16" name="直接连接符 15"/>
          <p:cNvCxnSpPr/>
          <p:nvPr/>
        </p:nvCxnSpPr>
        <p:spPr>
          <a:xfrm>
            <a:off x="3414453" y="3973040"/>
            <a:ext cx="4669105" cy="0"/>
          </a:xfrm>
          <a:prstGeom prst="line">
            <a:avLst/>
          </a:prstGeom>
          <a:noFill/>
          <a:ln w="28575" cap="flat" cmpd="sng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8" name="椭圆 7"/>
          <p:cNvSpPr/>
          <p:nvPr/>
        </p:nvSpPr>
        <p:spPr>
          <a:xfrm>
            <a:off x="2478400" y="2066305"/>
            <a:ext cx="936000" cy="936000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0070C0"/>
                </a:solidFill>
              </a:rPr>
              <a:t>02</a:t>
            </a:r>
            <a:endParaRPr lang="zh-CN" altLang="en-US" sz="3600" b="1">
              <a:solidFill>
                <a:srgbClr val="0070C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575179" y="4699203"/>
            <a:ext cx="1520190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kern="0" noProof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课堂小结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3430963" y="5189700"/>
            <a:ext cx="4669105" cy="0"/>
          </a:xfrm>
          <a:prstGeom prst="line">
            <a:avLst/>
          </a:prstGeom>
          <a:noFill/>
          <a:ln w="28575" cap="flat" cmpd="sng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7" name="文本框 6"/>
          <p:cNvSpPr txBox="1"/>
          <p:nvPr/>
        </p:nvSpPr>
        <p:spPr>
          <a:xfrm>
            <a:off x="3558669" y="5916498"/>
            <a:ext cx="1520190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随堂检测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414453" y="6406995"/>
            <a:ext cx="4669105" cy="0"/>
          </a:xfrm>
          <a:prstGeom prst="line">
            <a:avLst/>
          </a:prstGeom>
          <a:noFill/>
          <a:ln w="28575" cap="flat" cmpd="sng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3" name="椭圆 12"/>
          <p:cNvSpPr/>
          <p:nvPr/>
        </p:nvSpPr>
        <p:spPr>
          <a:xfrm>
            <a:off x="2478400" y="3274710"/>
            <a:ext cx="936000" cy="936000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0070C0"/>
                </a:solidFill>
              </a:rPr>
              <a:t>0</a:t>
            </a:r>
            <a:r>
              <a:rPr lang="en-US" sz="3600" b="1" smtClean="0">
                <a:solidFill>
                  <a:srgbClr val="0070C0"/>
                </a:solidFill>
              </a:rPr>
              <a:t>3</a:t>
            </a:r>
            <a:endParaRPr lang="en-US" sz="3600" b="1">
              <a:solidFill>
                <a:srgbClr val="0070C0"/>
              </a:solidFill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2494910" y="4491370"/>
            <a:ext cx="936000" cy="936000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0070C0"/>
                </a:solidFill>
              </a:rPr>
              <a:t>04</a:t>
            </a:r>
            <a:endParaRPr lang="zh-CN" altLang="en-US" sz="3600" b="1">
              <a:solidFill>
                <a:srgbClr val="0070C0"/>
              </a:solidFill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2478400" y="5708665"/>
            <a:ext cx="936000" cy="936000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0070C0"/>
                </a:solidFill>
              </a:rPr>
              <a:t>05</a:t>
            </a:r>
            <a:endParaRPr lang="zh-CN" altLang="en-US" sz="3600" b="1">
              <a:solidFill>
                <a:srgbClr val="0070C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566924" y="1066368"/>
            <a:ext cx="1520190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知识回顾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3430963" y="1556865"/>
            <a:ext cx="4669105" cy="0"/>
          </a:xfrm>
          <a:prstGeom prst="line">
            <a:avLst/>
          </a:prstGeom>
          <a:noFill/>
          <a:ln w="28575" cap="flat" cmpd="sng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0" name="椭圆 9"/>
          <p:cNvSpPr/>
          <p:nvPr/>
        </p:nvSpPr>
        <p:spPr>
          <a:xfrm>
            <a:off x="2478400" y="858535"/>
            <a:ext cx="936000" cy="936000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smtClean="0">
                <a:solidFill>
                  <a:srgbClr val="0070C0"/>
                </a:solidFill>
              </a:rPr>
              <a:t>01</a:t>
            </a:r>
            <a:endParaRPr lang="zh-CN" altLang="en-US" sz="3600" b="1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61060" y="106045"/>
            <a:ext cx="26771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知识回顾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692785" y="2771140"/>
            <a:ext cx="10650220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[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营口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•中考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]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将下列固体分别放入水中，可使溶液温度明显降低的是（　　）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．硝酸铵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．熟石灰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．烧碱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．食盐
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68830" y="3540443"/>
            <a:ext cx="493713" cy="4914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 </a:t>
            </a:r>
            <a:endParaRPr lang="en-US" altLang="zh-CN" sz="26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3" name="文本框 102"/>
          <p:cNvSpPr txBox="1"/>
          <p:nvPr/>
        </p:nvSpPr>
        <p:spPr>
          <a:xfrm>
            <a:off x="692785" y="566420"/>
            <a:ext cx="10439400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（2022秋•明水县校级期中）下列调味剂加入水中，不能形成溶液的是（　　）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50000"/>
              </a:lnSpc>
            </a:pP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A．食盐	B．蔗糖	C．味精	D．花生油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044190" y="1422718"/>
            <a:ext cx="493713" cy="4914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 </a:t>
            </a:r>
            <a:endParaRPr lang="en-US" altLang="zh-CN" sz="26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861060" y="106045"/>
            <a:ext cx="26771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知识回顾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18770" y="566420"/>
            <a:ext cx="11304270" cy="2889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30000"/>
              </a:lnSpc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（2022•铁岭模拟）下列说法正确的是（　　）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A．均一、稳定的液体一定是溶液	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B．洗涤油污属于乳化现象	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C．氯化钠溶于水，温度明显升高	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D．溶液中的溶剂不一定是水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150100" y="677863"/>
            <a:ext cx="493713" cy="4914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 </a:t>
            </a:r>
            <a:endParaRPr lang="en-US" altLang="zh-CN" sz="26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318770" y="3456305"/>
            <a:ext cx="10856595" cy="2889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．写出下列溶液中的溶质名称或溶剂名称．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（1）生理盐水中的溶质是</a:t>
            </a:r>
            <a:r>
              <a:rPr sz="2800" b="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      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　       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（2）石灰水中的溶质是</a:t>
            </a:r>
            <a:r>
              <a:rPr sz="2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　      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；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　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（3）碘酒中的溶质是</a:t>
            </a:r>
            <a:r>
              <a:rPr sz="2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　      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，溶剂是</a:t>
            </a:r>
            <a:r>
              <a:rPr sz="2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　      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；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 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（4）硫酸铜溶液中的溶剂是</a:t>
            </a:r>
            <a:r>
              <a:rPr sz="2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　      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538980" y="4021455"/>
            <a:ext cx="1101090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氯化钠</a:t>
            </a:r>
            <a:endParaRPr lang="zh-CN" altLang="en-US" sz="24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232910" y="4592320"/>
            <a:ext cx="1407160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氢氧化钙</a:t>
            </a:r>
            <a:endParaRPr lang="zh-CN" altLang="en-US" sz="24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70370" y="5163185"/>
            <a:ext cx="795020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酒精</a:t>
            </a:r>
            <a:endParaRPr lang="zh-CN" altLang="en-US" sz="24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078095" y="5734050"/>
            <a:ext cx="488950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水</a:t>
            </a:r>
            <a:endParaRPr lang="zh-CN" altLang="en-US" sz="24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050030" y="5163185"/>
            <a:ext cx="488950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碘</a:t>
            </a:r>
            <a:endParaRPr lang="zh-CN" altLang="en-US" sz="24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2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861060" y="106045"/>
            <a:ext cx="26771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趣味导学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387" name="矩形 16386"/>
          <p:cNvSpPr/>
          <p:nvPr/>
        </p:nvSpPr>
        <p:spPr>
          <a:xfrm>
            <a:off x="521335" y="1246505"/>
            <a:ext cx="6116955" cy="2676525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fontAlgn="auto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李华冲了一杯红糖水</a:t>
            </a:r>
            <a:r>
              <a:rPr lang="zh-CN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，她感觉不是很甜，如何才能让这杯水更甜一些？</a:t>
            </a:r>
            <a:endParaRPr lang="zh-CN" altLang="zh-CN" sz="28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304800" fontAlgn="auto">
              <a:lnSpc>
                <a:spcPct val="150000"/>
              </a:lnSpc>
            </a:pPr>
            <a:r>
              <a:rPr lang="zh-CN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是不是向杯子里加的红糖越多，水就会越甜呢？</a:t>
            </a:r>
            <a:endParaRPr lang="zh-CN" altLang="zh-CN" sz="28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01180" y="1246505"/>
            <a:ext cx="4286250" cy="35147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/>
        </p:nvGrpSpPr>
        <p:grpSpPr>
          <a:xfrm>
            <a:off x="500380" y="778510"/>
            <a:ext cx="2702560" cy="927100"/>
            <a:chOff x="5857" y="4525"/>
            <a:chExt cx="4256" cy="1460"/>
          </a:xfrm>
        </p:grpSpPr>
        <p:grpSp>
          <p:nvGrpSpPr>
            <p:cNvPr id="22" name="组合 21"/>
            <p:cNvGrpSpPr/>
            <p:nvPr/>
          </p:nvGrpSpPr>
          <p:grpSpPr>
            <a:xfrm>
              <a:off x="5857" y="4525"/>
              <a:ext cx="4256" cy="1460"/>
              <a:chOff x="700" y="1230"/>
              <a:chExt cx="4256" cy="1460"/>
            </a:xfrm>
          </p:grpSpPr>
          <p:sp>
            <p:nvSpPr>
              <p:cNvPr id="23" name="文本框 22"/>
              <p:cNvSpPr txBox="1"/>
              <p:nvPr/>
            </p:nvSpPr>
            <p:spPr>
              <a:xfrm>
                <a:off x="2349" y="1230"/>
                <a:ext cx="2607" cy="116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lnSpc>
                    <a:spcPct val="150000"/>
                  </a:lnSpc>
                  <a:spcBef>
                    <a:spcPct val="0"/>
                  </a:spcBef>
                </a:pPr>
                <a:r>
                  <a:rPr lang="zh-CN" altLang="en-US" sz="2800" b="1">
                    <a:solidFill>
                      <a:schemeClr val="tx1"/>
                    </a:solidFill>
                    <a:latin typeface="Times New Roman" panose="02020603050405020304" charset="0"/>
                    <a:ea typeface="宋体" panose="02010600030101010101" pitchFamily="2" charset="-122"/>
                  </a:rPr>
                  <a:t>观察活动</a:t>
                </a:r>
                <a:endPara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4" name="矩形 23"/>
              <p:cNvSpPr/>
              <p:nvPr/>
            </p:nvSpPr>
            <p:spPr>
              <a:xfrm>
                <a:off x="700" y="1230"/>
                <a:ext cx="4256" cy="1460"/>
              </a:xfrm>
              <a:prstGeom prst="rect">
                <a:avLst/>
              </a:prstGeom>
              <a:noFill/>
              <a:ln w="28575" cmpd="sng">
                <a:solidFill>
                  <a:schemeClr val="accent1">
                    <a:shade val="50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25" name="图片 24" descr="QQ截图2020073023303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76" y="4635"/>
              <a:ext cx="1530" cy="1241"/>
            </a:xfrm>
            <a:prstGeom prst="rect">
              <a:avLst/>
            </a:prstGeom>
          </p:spPr>
        </p:pic>
      </p:grpSp>
      <p:sp>
        <p:nvSpPr>
          <p:cNvPr id="3" name="文本框 2"/>
          <p:cNvSpPr txBox="1"/>
          <p:nvPr/>
        </p:nvSpPr>
        <p:spPr>
          <a:xfrm>
            <a:off x="3202940" y="1012825"/>
            <a:ext cx="2833370" cy="45910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non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4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了解饱和溶液的含义</a:t>
            </a:r>
            <a:endParaRPr kumimoji="0" lang="zh-CN" alt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00380" y="1705610"/>
            <a:ext cx="10773410" cy="119761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【实验</a:t>
            </a:r>
            <a:r>
              <a:rPr lang="en-US" altLang="zh-CN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7-5</a:t>
            </a:r>
            <a:r>
              <a:rPr lang="zh-CN" altLang="en-US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】在各盛有</a:t>
            </a:r>
            <a:r>
              <a:rPr lang="en-US" altLang="zh-CN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15</a:t>
            </a:r>
            <a:r>
              <a:rPr lang="zh-CN" altLang="en-US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mL水的两个小烧杯中，分别加入</a:t>
            </a:r>
            <a:r>
              <a:rPr lang="en-US" altLang="zh-CN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3</a:t>
            </a:r>
            <a:r>
              <a:rPr lang="zh-CN" altLang="en-US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g硝酸钾和</a:t>
            </a:r>
            <a:r>
              <a:rPr lang="en-US" altLang="zh-CN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3g</a:t>
            </a:r>
            <a:r>
              <a:rPr lang="zh-CN" altLang="en-US" sz="24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氯酸钾，充分搅拌，观察溶解情况。</a:t>
            </a:r>
            <a:endParaRPr kumimoji="0" lang="zh-CN" altLang="en-US" sz="240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Arial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86105" y="2890520"/>
          <a:ext cx="10771505" cy="35902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070"/>
                <a:gridCol w="4332605"/>
                <a:gridCol w="4100830"/>
              </a:tblGrid>
              <a:tr h="5568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所加溶质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3g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硝酸钾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3g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氯酸钾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208851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实验现象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>
                        <a:buNone/>
                      </a:pPr>
                      <a:endParaRPr lang="zh-CN" altLang="en-US" sz="28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>
                        <a:buNone/>
                      </a:pPr>
                      <a:endParaRPr lang="zh-CN" altLang="en-US" sz="28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实验结论</a:t>
                      </a:r>
                      <a:endParaRPr lang="zh-CN" altLang="en-US" sz="2800" b="1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>
                        <a:buNone/>
                      </a:pPr>
                      <a:endParaRPr lang="zh-CN" altLang="en-US" sz="28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6173" name="图片 164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2940" y="3526155"/>
            <a:ext cx="2283460" cy="15144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6433" name="组合 16432"/>
          <p:cNvGrpSpPr/>
          <p:nvPr/>
        </p:nvGrpSpPr>
        <p:grpSpPr>
          <a:xfrm>
            <a:off x="5589905" y="3609975"/>
            <a:ext cx="1511300" cy="1318260"/>
            <a:chOff x="3016" y="482"/>
            <a:chExt cx="2233" cy="1678"/>
          </a:xfrm>
        </p:grpSpPr>
        <p:pic>
          <p:nvPicPr>
            <p:cNvPr id="6171" name="图片 16433" descr="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33" y="482"/>
              <a:ext cx="1416" cy="16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172" name="右箭头 16434"/>
            <p:cNvSpPr/>
            <p:nvPr/>
          </p:nvSpPr>
          <p:spPr>
            <a:xfrm>
              <a:off x="3016" y="1207"/>
              <a:ext cx="590" cy="227"/>
            </a:xfrm>
            <a:prstGeom prst="rightArrow">
              <a:avLst>
                <a:gd name="adj1" fmla="val 50000"/>
                <a:gd name="adj2" fmla="val 64941"/>
              </a:avLst>
            </a:prstGeom>
            <a:solidFill>
              <a:srgbClr val="0000FF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pic>
        <p:nvPicPr>
          <p:cNvPr id="8" name="图片 164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7435" y="3522980"/>
            <a:ext cx="2248535" cy="149161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6439" name="组合 16438"/>
          <p:cNvGrpSpPr/>
          <p:nvPr/>
        </p:nvGrpSpPr>
        <p:grpSpPr>
          <a:xfrm>
            <a:off x="9854565" y="3641090"/>
            <a:ext cx="1419225" cy="1255395"/>
            <a:chOff x="3744" y="816"/>
            <a:chExt cx="1542" cy="1200"/>
          </a:xfrm>
        </p:grpSpPr>
        <p:pic>
          <p:nvPicPr>
            <p:cNvPr id="6175" name="图片 16436" descr="图片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320" y="816"/>
              <a:ext cx="966" cy="12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176" name="右箭头 16437"/>
            <p:cNvSpPr/>
            <p:nvPr/>
          </p:nvSpPr>
          <p:spPr>
            <a:xfrm>
              <a:off x="3744" y="1344"/>
              <a:ext cx="384" cy="144"/>
            </a:xfrm>
            <a:prstGeom prst="rightArrow">
              <a:avLst>
                <a:gd name="adj1" fmla="val 50000"/>
                <a:gd name="adj2" fmla="val 66629"/>
              </a:avLst>
            </a:prstGeom>
            <a:solidFill>
              <a:srgbClr val="0000FF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23585" name="文本框 23584"/>
          <p:cNvSpPr txBox="1"/>
          <p:nvPr/>
        </p:nvSpPr>
        <p:spPr>
          <a:xfrm>
            <a:off x="3058160" y="5650865"/>
            <a:ext cx="829945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zh-CN" altLang="en-US" sz="24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在一定的温度下，溶质在一定量的溶剂中溶解的量是有限的，超过这个限度，它就不能继续溶解了。</a:t>
            </a:r>
            <a:endParaRPr lang="zh-CN" altLang="en-US" sz="2400" b="1">
              <a:solidFill>
                <a:srgbClr val="00B0F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275455" y="5093335"/>
            <a:ext cx="1314450" cy="45910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non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完全溶解</a:t>
            </a:r>
            <a:endParaRPr kumimoji="0" lang="zh-CN" altLang="en-US" sz="2400" b="1" i="0" u="none" strike="noStrike" cap="none" spc="0" normalizeH="0" baseline="0">
              <a:ln>
                <a:noFill/>
              </a:ln>
              <a:solidFill>
                <a:srgbClr val="FF0000"/>
              </a:solidFill>
              <a:effectLst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8564880" y="5093335"/>
            <a:ext cx="1314450" cy="45910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non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部分溶解</a:t>
            </a:r>
            <a:endParaRPr kumimoji="0" lang="zh-CN" altLang="en-US" sz="2400" b="1" i="0" u="none" strike="noStrike" cap="none" spc="0" normalizeH="0" baseline="0">
              <a:ln>
                <a:noFill/>
              </a:ln>
              <a:solidFill>
                <a:srgbClr val="FF0000"/>
              </a:solidFill>
              <a:effectLst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500"/>
                                        <p:tgtEl>
                                          <p:spTgt spid="16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500"/>
                                        <p:tgtEl>
                                          <p:spTgt spid="16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1" dur="80"/>
                                        <p:tgtEl>
                                          <p:spTgt spid="235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2" dur="80"/>
                                        <p:tgtEl>
                                          <p:spTgt spid="235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80"/>
                                        <p:tgtEl>
                                          <p:spTgt spid="235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85" grpId="0"/>
      <p:bldP spid="13" grpId="0"/>
      <p:bldP spid="14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04" name="文本框 33803"/>
          <p:cNvSpPr txBox="1"/>
          <p:nvPr/>
        </p:nvSpPr>
        <p:spPr>
          <a:xfrm>
            <a:off x="1525905" y="1008380"/>
            <a:ext cx="10666095" cy="1383665"/>
          </a:xfrm>
          <a:prstGeom prst="rect">
            <a:avLst/>
          </a:prstGeom>
          <a:noFill/>
          <a:ln w="38100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latinLnBrk="0" hangingPunct="1">
              <a:lnSpc>
                <a:spcPct val="150000"/>
              </a:lnSpc>
            </a:pPr>
            <a:r>
              <a:rPr lang="en-US" altLang="zh-CN" sz="2800" b="1" i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像这样</a:t>
            </a: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在一定温度下、一定量的溶剂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中，不能再溶解某溶质的溶液，叫做</a:t>
            </a: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这种溶质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饱和溶液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Rectangle 2"/>
          <p:cNvSpPr/>
          <p:nvPr>
            <p:ph type="title" idx="4294967295"/>
          </p:nvPr>
        </p:nvSpPr>
        <p:spPr>
          <a:xfrm>
            <a:off x="401955" y="620395"/>
            <a:ext cx="4537075" cy="488950"/>
          </a:xfrm>
        </p:spPr>
        <p:txBody>
          <a:bodyPr vert="horz" wrap="square" lIns="91440" tIns="45720" rIns="91440" bIns="45720" anchor="ctr"/>
          <a:lstStyle/>
          <a:p>
            <a:r>
              <a:rPr lang="en-US" altLang="zh-CN" sz="2800" b="1">
                <a:solidFill>
                  <a:srgbClr val="175B5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 b="1">
                <a:solidFill>
                  <a:srgbClr val="175B5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饱和溶液与不饱和溶液</a:t>
            </a:r>
            <a:endParaRPr lang="zh-CN" altLang="en-US" sz="2800" b="1">
              <a:solidFill>
                <a:srgbClr val="175B5C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10870" y="1162685"/>
            <a:ext cx="28498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 sz="28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altLang="en-US" sz="28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）饱和溶液：</a:t>
            </a:r>
            <a:endParaRPr lang="zh-CN" altLang="en-US" sz="2800"/>
          </a:p>
        </p:txBody>
      </p:sp>
      <p:sp>
        <p:nvSpPr>
          <p:cNvPr id="7" name="Text Box 5"/>
          <p:cNvSpPr txBox="1"/>
          <p:nvPr/>
        </p:nvSpPr>
        <p:spPr>
          <a:xfrm>
            <a:off x="645795" y="2280920"/>
            <a:ext cx="1090104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8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r>
              <a:rPr lang="zh-CN" altLang="en-US" sz="280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不饱和溶液：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</a:t>
            </a:r>
            <a:r>
              <a:rPr lang="zh-CN" altLang="en-US" sz="2800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一定的温度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下，在</a:t>
            </a:r>
            <a:r>
              <a:rPr lang="zh-CN" altLang="en-US" sz="2800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一定量的溶剂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里，还能继续溶解</a:t>
            </a:r>
            <a:r>
              <a:rPr lang="zh-CN" altLang="en-US" sz="2800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某种物质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的溶液叫做这种溶质的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不饱和溶液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3556" name="矩形 23555"/>
          <p:cNvSpPr/>
          <p:nvPr/>
        </p:nvSpPr>
        <p:spPr>
          <a:xfrm>
            <a:off x="610870" y="3588385"/>
            <a:ext cx="10897870" cy="32626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【注意】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 fontAlgn="auto">
              <a:lnSpc>
                <a:spcPct val="14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首先要明确“一定温度”、“一定溶剂”。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若改变这两个前提条件，就可能使溶液不饱和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)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 fontAlgn="auto">
              <a:lnSpc>
                <a:spcPct val="14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溶液是一定条件下某物质的饱和溶液，但对于其他物质就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不一定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是饱和溶液。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4" grpId="0"/>
      <p:bldP spid="3" grpId="0"/>
      <p:bldP spid="4" grpId="0"/>
      <p:bldP spid="7" grpId="0"/>
      <p:bldP spid="235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601345" y="684530"/>
            <a:ext cx="2171700" cy="946785"/>
            <a:chOff x="700" y="1199"/>
            <a:chExt cx="3420" cy="1491"/>
          </a:xfrm>
        </p:grpSpPr>
        <p:sp>
          <p:nvSpPr>
            <p:cNvPr id="5" name="文本框 4"/>
            <p:cNvSpPr txBox="1"/>
            <p:nvPr/>
          </p:nvSpPr>
          <p:spPr>
            <a:xfrm>
              <a:off x="2376" y="1314"/>
              <a:ext cx="1533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  <a:spcBef>
                  <a:spcPct val="0"/>
                </a:spcBef>
              </a:pP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rPr>
                <a:t>思考：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endParaRPr>
            </a:p>
          </p:txBody>
        </p:sp>
        <p:pic>
          <p:nvPicPr>
            <p:cNvPr id="6" name="Picture 10" descr="j0232133[1]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9" y="1199"/>
              <a:ext cx="1357" cy="13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" name="矩形 6"/>
            <p:cNvSpPr/>
            <p:nvPr/>
          </p:nvSpPr>
          <p:spPr>
            <a:xfrm>
              <a:off x="700" y="1230"/>
              <a:ext cx="3420" cy="1460"/>
            </a:xfrm>
            <a:prstGeom prst="rect">
              <a:avLst/>
            </a:prstGeom>
            <a:noFill/>
            <a:ln w="28575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文本占位符 1124354"/>
          <p:cNvSpPr>
            <a:spLocks noGrp="1"/>
          </p:cNvSpPr>
          <p:nvPr/>
        </p:nvSpPr>
        <p:spPr>
          <a:xfrm>
            <a:off x="2773045" y="880110"/>
            <a:ext cx="7412355" cy="6146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 indent="-38100">
              <a:lnSpc>
                <a:spcPct val="150000"/>
              </a:lnSpc>
              <a:spcBef>
                <a:spcPts val="25"/>
              </a:spcBef>
              <a:buNone/>
            </a:pPr>
            <a:r>
              <a:rPr lang="zh-CN" altLang="en-US" sz="27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如何判断某一溶液是否饱和？</a:t>
            </a:r>
            <a:endParaRPr lang="zh-CN" altLang="en-US" sz="27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601345" y="1757680"/>
            <a:ext cx="10871835" cy="31076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800" b="1">
                <a:solidFill>
                  <a:schemeClr val="tx1"/>
                </a:solidFill>
                <a:ea typeface="宋体" panose="02010600030101010101" pitchFamily="2" charset="-122"/>
              </a:rPr>
              <a:t>判断某溶液是否饱和的方法：</a:t>
            </a:r>
            <a:endParaRPr lang="zh-CN" sz="2800" b="1">
              <a:solidFill>
                <a:schemeClr val="tx1"/>
              </a:solidFill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①</a:t>
            </a:r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若溶液底部有未溶解的溶质，且不再减少时，该溶液为饱和溶液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；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②没有未溶解的溶质（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a.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刚好饱和，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b.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不饱和） ：加少量的溶质，溶质能继续溶解的是不饱和溶液，不能溶解的是饱和溶液。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01345" y="5029835"/>
            <a:ext cx="6939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那么饱和溶液和不饱和溶液能相互转化吗？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8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526415" y="502920"/>
            <a:ext cx="10805795" cy="1210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【练一练】在一定温度下，向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克食盐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饱和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溶液中加入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克食盐，充分搅拌后，溶液的质量变为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53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克。此说法对吗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?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为什么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?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04520" y="1619250"/>
            <a:ext cx="1072769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b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sz="2800" b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不正确。因为在一定温度下，该食盐饱和溶液不能继续溶解食盐，溶液的质量仍为</a:t>
            </a:r>
            <a:r>
              <a:rPr lang="en-US" altLang="zh-CN" sz="2800" b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en-US" sz="2800" b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r>
              <a:rPr lang="zh-CN" sz="2800" b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克。</a:t>
            </a:r>
            <a:endParaRPr lang="zh-CN" altLang="en-US" sz="2800" b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387" name="文本框 3"/>
          <p:cNvSpPr txBox="1"/>
          <p:nvPr/>
        </p:nvSpPr>
        <p:spPr>
          <a:xfrm>
            <a:off x="448310" y="3002915"/>
            <a:ext cx="10779760" cy="3322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50000"/>
              </a:lnSpc>
            </a:pPr>
            <a:r>
              <a:rPr sz="28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【练一练】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下列关于饱和溶液的说法中，正确的是（    ）</a:t>
            </a:r>
            <a:endParaRPr lang="en-US" altLang="zh-CN" sz="28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>
              <a:lnSpc>
                <a:spcPct val="150000"/>
              </a:lnSpc>
            </a:pP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 A. 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含有溶质很多的溶液</a:t>
            </a:r>
            <a:endParaRPr lang="en-US" altLang="zh-CN" sz="28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>
              <a:lnSpc>
                <a:spcPct val="150000"/>
              </a:lnSpc>
            </a:pP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 B. 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还能继续溶解某种溶质的溶液</a:t>
            </a:r>
            <a:endParaRPr lang="en-US" altLang="zh-CN" sz="28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>
              <a:lnSpc>
                <a:spcPct val="150000"/>
              </a:lnSpc>
            </a:pP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 C. 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不能继续溶解某种溶质的溶液</a:t>
            </a:r>
            <a:endParaRPr lang="en-US" altLang="zh-CN" sz="28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>
              <a:lnSpc>
                <a:spcPct val="150000"/>
              </a:lnSpc>
            </a:pP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 D. 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在一定温度下，一定量溶剂里，不能再溶解某种溶质的溶液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6388" name="文本框 5"/>
          <p:cNvSpPr txBox="1"/>
          <p:nvPr/>
        </p:nvSpPr>
        <p:spPr>
          <a:xfrm>
            <a:off x="8942070" y="3204845"/>
            <a:ext cx="362585" cy="60769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D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38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文本框 1"/>
          <p:cNvSpPr txBox="1"/>
          <p:nvPr/>
        </p:nvSpPr>
        <p:spPr>
          <a:xfrm>
            <a:off x="638810" y="541655"/>
            <a:ext cx="10888345" cy="20300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50000"/>
              </a:lnSpc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【练一练】四个烧杯分别装有质量相等、温度相同的同种溶剂，小明分别向四个烧杯中加入某种溶质，且加入固体的质量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依次减少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，溶质充分溶解后如图所示，请回答下列问题：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19459" name="组合 27"/>
          <p:cNvGrpSpPr/>
          <p:nvPr/>
        </p:nvGrpSpPr>
        <p:grpSpPr>
          <a:xfrm>
            <a:off x="1319212" y="3021012"/>
            <a:ext cx="1130300" cy="1212850"/>
            <a:chOff x="1319213" y="3021013"/>
            <a:chExt cx="1130300" cy="1212850"/>
          </a:xfrm>
        </p:grpSpPr>
        <p:grpSp>
          <p:nvGrpSpPr>
            <p:cNvPr id="19475" name="xjhhxsy11"/>
            <p:cNvGrpSpPr/>
            <p:nvPr/>
          </p:nvGrpSpPr>
          <p:grpSpPr>
            <a:xfrm>
              <a:off x="1319213" y="3021013"/>
              <a:ext cx="1130300" cy="1212850"/>
              <a:chOff x="2475" y="2070"/>
              <a:chExt cx="1740" cy="1890"/>
            </a:xfrm>
          </p:grpSpPr>
          <p:sp>
            <p:nvSpPr>
              <p:cNvPr id="19477" name="AutoShape 34" descr="横虚线"/>
              <p:cNvSpPr/>
              <p:nvPr/>
            </p:nvSpPr>
            <p:spPr>
              <a:xfrm>
                <a:off x="2700" y="2844"/>
                <a:ext cx="1440" cy="1116"/>
              </a:xfrm>
              <a:prstGeom prst="flowChartAlternateProcess">
                <a:avLst/>
              </a:prstGeom>
              <a:blipFill rotWithShape="0">
                <a:blip r:embed="rId2"/>
                <a:tile tx="0" ty="0" sx="100000" sy="100000" flip="none" algn="tl"/>
              </a:blipFill>
              <a:ln>
                <a:solidFill>
                  <a:prstClr val="black"/>
                </a:solidFill>
                <a:miter lim="800000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eaLnBrk="1" hangingPunct="1"/>
                <a:endParaRPr lang="zh-CN" altLang="en-US">
                  <a:latin typeface="Times New Roman" panose="02020603050405020304" charset="0"/>
                  <a:ea typeface="黑体" panose="02010609060101010101" pitchFamily="49" charset="-122"/>
                </a:endParaRPr>
              </a:p>
            </p:txBody>
          </p:sp>
          <p:sp>
            <p:nvSpPr>
              <p:cNvPr id="19478" name="Freeform 35"/>
              <p:cNvSpPr/>
              <p:nvPr/>
            </p:nvSpPr>
            <p:spPr bwMode="auto">
              <a:xfrm>
                <a:off x="2475" y="2070"/>
                <a:ext cx="1740" cy="969"/>
              </a:xfrm>
              <a:custGeom>
                <a:cxnLst>
                  <a:cxn ang="0">
                    <a:pos x="225" y="969"/>
                  </a:cxn>
                  <a:cxn ang="0">
                    <a:pos x="225" y="309"/>
                  </a:cxn>
                  <a:cxn ang="0">
                    <a:pos x="225" y="154"/>
                  </a:cxn>
                  <a:cxn ang="0">
                    <a:pos x="0" y="39"/>
                  </a:cxn>
                  <a:cxn ang="0">
                    <a:pos x="285" y="0"/>
                  </a:cxn>
                  <a:cxn ang="0">
                    <a:pos x="1740" y="0"/>
                  </a:cxn>
                  <a:cxn ang="0">
                    <a:pos x="1665" y="103"/>
                  </a:cxn>
                  <a:cxn ang="0">
                    <a:pos x="1665" y="969"/>
                  </a:cxn>
                  <a:cxn ang="0">
                    <a:pos x="225" y="969"/>
                  </a:cxn>
                </a:cxnLst>
                <a:rect l="l" t="t" r="r" b="b"/>
                <a:pathLst>
                  <a:path w="1740" h="969">
                    <a:moveTo>
                      <a:pt x="225" y="969"/>
                    </a:moveTo>
                    <a:lnTo>
                      <a:pt x="225" y="309"/>
                    </a:lnTo>
                    <a:lnTo>
                      <a:pt x="225" y="154"/>
                    </a:lnTo>
                    <a:lnTo>
                      <a:pt x="0" y="39"/>
                    </a:lnTo>
                    <a:lnTo>
                      <a:pt x="285" y="0"/>
                    </a:lnTo>
                    <a:lnTo>
                      <a:pt x="1740" y="0"/>
                    </a:lnTo>
                    <a:lnTo>
                      <a:pt x="1665" y="103"/>
                    </a:lnTo>
                    <a:lnTo>
                      <a:pt x="1665" y="969"/>
                    </a:lnTo>
                    <a:lnTo>
                      <a:pt x="225" y="969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beve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19476" name="任意多边形: 形状 2"/>
            <p:cNvSpPr/>
            <p:nvPr/>
          </p:nvSpPr>
          <p:spPr>
            <a:xfrm>
              <a:off x="1682750" y="4105275"/>
              <a:ext cx="642938" cy="123825"/>
            </a:xfrm>
            <a:custGeom>
              <a:gdLst>
                <a:gd name="connsiteX0" fmla="*/ 23151 w 907600"/>
                <a:gd name="connsiteY0" fmla="*/ 96708 h 103058"/>
                <a:gd name="connsiteX1" fmla="*/ 810551 w 907600"/>
                <a:gd name="connsiteY1" fmla="*/ 103058 h 103058"/>
                <a:gd name="connsiteX2" fmla="*/ 880401 w 907600"/>
                <a:gd name="connsiteY2" fmla="*/ 58608 h 103058"/>
                <a:gd name="connsiteX3" fmla="*/ 677201 w 907600"/>
                <a:gd name="connsiteY3" fmla="*/ 1458 h 103058"/>
                <a:gd name="connsiteX4" fmla="*/ 251751 w 907600"/>
                <a:gd name="connsiteY4" fmla="*/ 20508 h 103058"/>
                <a:gd name="connsiteX5" fmla="*/ 23151 w 907600"/>
                <a:gd name="connsiteY5" fmla="*/ 96708 h 1030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07599" h="103058">
                  <a:moveTo>
                    <a:pt x="23151" y="96708"/>
                  </a:moveTo>
                  <a:lnTo>
                    <a:pt x="810551" y="103058"/>
                  </a:lnTo>
                  <a:cubicBezTo>
                    <a:pt x="953426" y="96708"/>
                    <a:pt x="902626" y="75541"/>
                    <a:pt x="880401" y="58608"/>
                  </a:cubicBezTo>
                  <a:cubicBezTo>
                    <a:pt x="858176" y="41675"/>
                    <a:pt x="781976" y="7808"/>
                    <a:pt x="677201" y="1458"/>
                  </a:cubicBezTo>
                  <a:cubicBezTo>
                    <a:pt x="572426" y="-4892"/>
                    <a:pt x="362876" y="10983"/>
                    <a:pt x="251751" y="20508"/>
                  </a:cubicBezTo>
                  <a:cubicBezTo>
                    <a:pt x="140626" y="30033"/>
                    <a:pt x="-69982" y="82950"/>
                    <a:pt x="23151" y="96708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9460" name="xjhhxsy11"/>
          <p:cNvGrpSpPr/>
          <p:nvPr/>
        </p:nvGrpSpPr>
        <p:grpSpPr>
          <a:xfrm>
            <a:off x="5186362" y="3021012"/>
            <a:ext cx="1130300" cy="1212850"/>
            <a:chOff x="2475" y="2070"/>
            <a:chExt cx="1740" cy="1890"/>
          </a:xfrm>
        </p:grpSpPr>
        <p:sp>
          <p:nvSpPr>
            <p:cNvPr id="19473" name="AutoShape 34" descr="横虚线"/>
            <p:cNvSpPr/>
            <p:nvPr/>
          </p:nvSpPr>
          <p:spPr>
            <a:xfrm>
              <a:off x="2700" y="2844"/>
              <a:ext cx="1440" cy="1116"/>
            </a:xfrm>
            <a:prstGeom prst="flowChartAlternateProcess">
              <a:avLst/>
            </a:prstGeom>
            <a:blipFill rotWithShape="0">
              <a:blip r:embed="rId2"/>
              <a:tile tx="0" ty="0" sx="100000" sy="100000" flip="none" algn="tl"/>
            </a:blipFill>
            <a:ln>
              <a:solidFill>
                <a:prstClr val="black"/>
              </a:solidFill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>
                <a:latin typeface="Times New Roman" panose="02020603050405020304" charset="0"/>
                <a:ea typeface="黑体" panose="02010609060101010101" pitchFamily="49" charset="-122"/>
              </a:endParaRPr>
            </a:p>
          </p:txBody>
        </p:sp>
        <p:sp>
          <p:nvSpPr>
            <p:cNvPr id="19474" name="Freeform 35"/>
            <p:cNvSpPr/>
            <p:nvPr/>
          </p:nvSpPr>
          <p:spPr bwMode="auto">
            <a:xfrm>
              <a:off x="2475" y="2070"/>
              <a:ext cx="1740" cy="969"/>
            </a:xfrm>
            <a:custGeom>
              <a:cxnLst>
                <a:cxn ang="0">
                  <a:pos x="225" y="969"/>
                </a:cxn>
                <a:cxn ang="0">
                  <a:pos x="225" y="309"/>
                </a:cxn>
                <a:cxn ang="0">
                  <a:pos x="225" y="154"/>
                </a:cxn>
                <a:cxn ang="0">
                  <a:pos x="0" y="39"/>
                </a:cxn>
                <a:cxn ang="0">
                  <a:pos x="285" y="0"/>
                </a:cxn>
                <a:cxn ang="0">
                  <a:pos x="1740" y="0"/>
                </a:cxn>
                <a:cxn ang="0">
                  <a:pos x="1665" y="103"/>
                </a:cxn>
                <a:cxn ang="0">
                  <a:pos x="1665" y="969"/>
                </a:cxn>
                <a:cxn ang="0">
                  <a:pos x="225" y="969"/>
                </a:cxn>
              </a:cxnLst>
              <a:rect l="l" t="t" r="r" b="b"/>
              <a:pathLst>
                <a:path w="1740" h="969">
                  <a:moveTo>
                    <a:pt x="225" y="969"/>
                  </a:moveTo>
                  <a:lnTo>
                    <a:pt x="225" y="309"/>
                  </a:lnTo>
                  <a:lnTo>
                    <a:pt x="225" y="154"/>
                  </a:lnTo>
                  <a:lnTo>
                    <a:pt x="0" y="39"/>
                  </a:lnTo>
                  <a:lnTo>
                    <a:pt x="285" y="0"/>
                  </a:lnTo>
                  <a:lnTo>
                    <a:pt x="1740" y="0"/>
                  </a:lnTo>
                  <a:lnTo>
                    <a:pt x="1665" y="103"/>
                  </a:lnTo>
                  <a:lnTo>
                    <a:pt x="1665" y="969"/>
                  </a:lnTo>
                  <a:lnTo>
                    <a:pt x="225" y="969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61" name="xjhhxsy11"/>
          <p:cNvGrpSpPr/>
          <p:nvPr/>
        </p:nvGrpSpPr>
        <p:grpSpPr>
          <a:xfrm>
            <a:off x="7113588" y="3021012"/>
            <a:ext cx="1130300" cy="1212850"/>
            <a:chOff x="2475" y="2070"/>
            <a:chExt cx="1740" cy="1890"/>
          </a:xfrm>
        </p:grpSpPr>
        <p:sp>
          <p:nvSpPr>
            <p:cNvPr id="19471" name="AutoShape 34" descr="横虚线"/>
            <p:cNvSpPr/>
            <p:nvPr/>
          </p:nvSpPr>
          <p:spPr>
            <a:xfrm>
              <a:off x="2700" y="2844"/>
              <a:ext cx="1440" cy="1116"/>
            </a:xfrm>
            <a:prstGeom prst="flowChartAlternateProcess">
              <a:avLst/>
            </a:prstGeom>
            <a:blipFill rotWithShape="0">
              <a:blip r:embed="rId2"/>
              <a:tile tx="0" ty="0" sx="100000" sy="100000" flip="none" algn="tl"/>
            </a:blipFill>
            <a:ln>
              <a:solidFill>
                <a:prstClr val="black"/>
              </a:solidFill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>
                <a:latin typeface="Times New Roman" panose="02020603050405020304" charset="0"/>
                <a:ea typeface="黑体" panose="02010609060101010101" pitchFamily="49" charset="-122"/>
              </a:endParaRPr>
            </a:p>
          </p:txBody>
        </p:sp>
        <p:sp>
          <p:nvSpPr>
            <p:cNvPr id="19472" name="Freeform 35"/>
            <p:cNvSpPr/>
            <p:nvPr/>
          </p:nvSpPr>
          <p:spPr bwMode="auto">
            <a:xfrm>
              <a:off x="2475" y="2070"/>
              <a:ext cx="1740" cy="969"/>
            </a:xfrm>
            <a:custGeom>
              <a:cxnLst>
                <a:cxn ang="0">
                  <a:pos x="225" y="969"/>
                </a:cxn>
                <a:cxn ang="0">
                  <a:pos x="225" y="309"/>
                </a:cxn>
                <a:cxn ang="0">
                  <a:pos x="225" y="154"/>
                </a:cxn>
                <a:cxn ang="0">
                  <a:pos x="0" y="39"/>
                </a:cxn>
                <a:cxn ang="0">
                  <a:pos x="285" y="0"/>
                </a:cxn>
                <a:cxn ang="0">
                  <a:pos x="1740" y="0"/>
                </a:cxn>
                <a:cxn ang="0">
                  <a:pos x="1665" y="103"/>
                </a:cxn>
                <a:cxn ang="0">
                  <a:pos x="1665" y="969"/>
                </a:cxn>
                <a:cxn ang="0">
                  <a:pos x="225" y="969"/>
                </a:cxn>
              </a:cxnLst>
              <a:rect l="l" t="t" r="r" b="b"/>
              <a:pathLst>
                <a:path w="1740" h="969">
                  <a:moveTo>
                    <a:pt x="225" y="969"/>
                  </a:moveTo>
                  <a:lnTo>
                    <a:pt x="225" y="309"/>
                  </a:lnTo>
                  <a:lnTo>
                    <a:pt x="225" y="154"/>
                  </a:lnTo>
                  <a:lnTo>
                    <a:pt x="0" y="39"/>
                  </a:lnTo>
                  <a:lnTo>
                    <a:pt x="285" y="0"/>
                  </a:lnTo>
                  <a:lnTo>
                    <a:pt x="1740" y="0"/>
                  </a:lnTo>
                  <a:lnTo>
                    <a:pt x="1665" y="103"/>
                  </a:lnTo>
                  <a:lnTo>
                    <a:pt x="1665" y="969"/>
                  </a:lnTo>
                  <a:lnTo>
                    <a:pt x="225" y="969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beve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62" name="组合 28"/>
          <p:cNvGrpSpPr/>
          <p:nvPr/>
        </p:nvGrpSpPr>
        <p:grpSpPr>
          <a:xfrm>
            <a:off x="3236912" y="3021012"/>
            <a:ext cx="1130300" cy="1212850"/>
            <a:chOff x="3236913" y="3021013"/>
            <a:chExt cx="1130300" cy="1212850"/>
          </a:xfrm>
        </p:grpSpPr>
        <p:grpSp>
          <p:nvGrpSpPr>
            <p:cNvPr id="19467" name="xjhhxsy11"/>
            <p:cNvGrpSpPr/>
            <p:nvPr/>
          </p:nvGrpSpPr>
          <p:grpSpPr>
            <a:xfrm>
              <a:off x="3236913" y="3021013"/>
              <a:ext cx="1130300" cy="1212850"/>
              <a:chOff x="2475" y="2070"/>
              <a:chExt cx="1740" cy="1890"/>
            </a:xfrm>
          </p:grpSpPr>
          <p:sp>
            <p:nvSpPr>
              <p:cNvPr id="19469" name="AutoShape 34" descr="横虚线"/>
              <p:cNvSpPr/>
              <p:nvPr/>
            </p:nvSpPr>
            <p:spPr>
              <a:xfrm>
                <a:off x="2700" y="2844"/>
                <a:ext cx="1440" cy="1116"/>
              </a:xfrm>
              <a:prstGeom prst="flowChartAlternateProcess">
                <a:avLst/>
              </a:prstGeom>
              <a:blipFill rotWithShape="0">
                <a:blip r:embed="rId2"/>
                <a:tile tx="0" ty="0" sx="100000" sy="100000" flip="none" algn="tl"/>
              </a:blipFill>
              <a:ln>
                <a:solidFill>
                  <a:prstClr val="black"/>
                </a:solidFill>
                <a:miter lim="800000"/>
              </a:ln>
            </p:spPr>
            <p:txBody>
              <a:bodyPr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eaLnBrk="1" hangingPunct="1"/>
                <a:endParaRPr lang="zh-CN" altLang="en-US">
                  <a:latin typeface="Times New Roman" panose="02020603050405020304" charset="0"/>
                  <a:ea typeface="黑体" panose="02010609060101010101" pitchFamily="49" charset="-122"/>
                </a:endParaRPr>
              </a:p>
            </p:txBody>
          </p:sp>
          <p:sp>
            <p:nvSpPr>
              <p:cNvPr id="19470" name="Freeform 35"/>
              <p:cNvSpPr/>
              <p:nvPr/>
            </p:nvSpPr>
            <p:spPr bwMode="auto">
              <a:xfrm>
                <a:off x="2475" y="2070"/>
                <a:ext cx="1740" cy="969"/>
              </a:xfrm>
              <a:custGeom>
                <a:cxnLst>
                  <a:cxn ang="0">
                    <a:pos x="225" y="969"/>
                  </a:cxn>
                  <a:cxn ang="0">
                    <a:pos x="225" y="309"/>
                  </a:cxn>
                  <a:cxn ang="0">
                    <a:pos x="225" y="154"/>
                  </a:cxn>
                  <a:cxn ang="0">
                    <a:pos x="0" y="39"/>
                  </a:cxn>
                  <a:cxn ang="0">
                    <a:pos x="285" y="0"/>
                  </a:cxn>
                  <a:cxn ang="0">
                    <a:pos x="1740" y="0"/>
                  </a:cxn>
                  <a:cxn ang="0">
                    <a:pos x="1665" y="103"/>
                  </a:cxn>
                  <a:cxn ang="0">
                    <a:pos x="1665" y="969"/>
                  </a:cxn>
                  <a:cxn ang="0">
                    <a:pos x="225" y="969"/>
                  </a:cxn>
                </a:cxnLst>
                <a:rect l="l" t="t" r="r" b="b"/>
                <a:pathLst>
                  <a:path w="1740" h="969">
                    <a:moveTo>
                      <a:pt x="225" y="969"/>
                    </a:moveTo>
                    <a:lnTo>
                      <a:pt x="225" y="309"/>
                    </a:lnTo>
                    <a:lnTo>
                      <a:pt x="225" y="154"/>
                    </a:lnTo>
                    <a:lnTo>
                      <a:pt x="0" y="39"/>
                    </a:lnTo>
                    <a:lnTo>
                      <a:pt x="285" y="0"/>
                    </a:lnTo>
                    <a:lnTo>
                      <a:pt x="1740" y="0"/>
                    </a:lnTo>
                    <a:lnTo>
                      <a:pt x="1665" y="103"/>
                    </a:lnTo>
                    <a:lnTo>
                      <a:pt x="1665" y="969"/>
                    </a:lnTo>
                    <a:lnTo>
                      <a:pt x="225" y="969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0000"/>
                </a:solidFill>
                <a:beve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19468" name="任意多边形: 形状 22"/>
            <p:cNvSpPr/>
            <p:nvPr/>
          </p:nvSpPr>
          <p:spPr>
            <a:xfrm>
              <a:off x="3914775" y="4105275"/>
              <a:ext cx="327025" cy="109538"/>
            </a:xfrm>
            <a:custGeom>
              <a:gdLst>
                <a:gd name="connsiteX0" fmla="*/ 24552 w 936177"/>
                <a:gd name="connsiteY0" fmla="*/ 106595 h 106595"/>
                <a:gd name="connsiteX1" fmla="*/ 852792 w 936177"/>
                <a:gd name="connsiteY1" fmla="*/ 106060 h 106595"/>
                <a:gd name="connsiteX2" fmla="*/ 888608 w 936177"/>
                <a:gd name="connsiteY2" fmla="*/ 59315 h 106595"/>
                <a:gd name="connsiteX3" fmla="*/ 685408 w 936177"/>
                <a:gd name="connsiteY3" fmla="*/ 2165 h 106595"/>
                <a:gd name="connsiteX4" fmla="*/ 259958 w 936177"/>
                <a:gd name="connsiteY4" fmla="*/ 21215 h 106595"/>
                <a:gd name="connsiteX5" fmla="*/ 24552 w 936177"/>
                <a:gd name="connsiteY5" fmla="*/ 106595 h 106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6177" h="106595">
                  <a:moveTo>
                    <a:pt x="24552" y="106595"/>
                  </a:moveTo>
                  <a:lnTo>
                    <a:pt x="852792" y="106060"/>
                  </a:lnTo>
                  <a:cubicBezTo>
                    <a:pt x="996801" y="98180"/>
                    <a:pt x="916505" y="76631"/>
                    <a:pt x="888608" y="59315"/>
                  </a:cubicBezTo>
                  <a:cubicBezTo>
                    <a:pt x="860711" y="41999"/>
                    <a:pt x="790183" y="8515"/>
                    <a:pt x="685408" y="2165"/>
                  </a:cubicBezTo>
                  <a:cubicBezTo>
                    <a:pt x="580633" y="-4185"/>
                    <a:pt x="370101" y="3810"/>
                    <a:pt x="259958" y="21215"/>
                  </a:cubicBezTo>
                  <a:cubicBezTo>
                    <a:pt x="149815" y="38620"/>
                    <a:pt x="-74254" y="92454"/>
                    <a:pt x="24552" y="106595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9463" name="文本框 23"/>
          <p:cNvSpPr txBox="1"/>
          <p:nvPr/>
        </p:nvSpPr>
        <p:spPr>
          <a:xfrm>
            <a:off x="1758950" y="4200525"/>
            <a:ext cx="444500" cy="563563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pitchFamily="49" charset="-122"/>
              </a:rPr>
              <a:t>A</a:t>
            </a:r>
            <a:endParaRPr lang="zh-CN" altLang="en-US" sz="2800" b="1">
              <a:latin typeface="Times New Roman" panose="02020603050405020304" charset="0"/>
              <a:ea typeface="黑体" panose="02010609060101010101" pitchFamily="49" charset="-122"/>
            </a:endParaRPr>
          </a:p>
        </p:txBody>
      </p:sp>
      <p:sp>
        <p:nvSpPr>
          <p:cNvPr id="19464" name="文本框 24"/>
          <p:cNvSpPr txBox="1"/>
          <p:nvPr/>
        </p:nvSpPr>
        <p:spPr>
          <a:xfrm>
            <a:off x="3644900" y="4200525"/>
            <a:ext cx="422275" cy="563563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pitchFamily="49" charset="-122"/>
              </a:rPr>
              <a:t>B</a:t>
            </a:r>
            <a:endParaRPr lang="zh-CN" altLang="en-US" sz="2800" b="1">
              <a:latin typeface="Times New Roman" panose="02020603050405020304" charset="0"/>
              <a:ea typeface="黑体" panose="02010609060101010101" pitchFamily="49" charset="-122"/>
            </a:endParaRPr>
          </a:p>
        </p:txBody>
      </p:sp>
      <p:sp>
        <p:nvSpPr>
          <p:cNvPr id="19465" name="文本框 25"/>
          <p:cNvSpPr txBox="1"/>
          <p:nvPr/>
        </p:nvSpPr>
        <p:spPr>
          <a:xfrm>
            <a:off x="5637213" y="4200525"/>
            <a:ext cx="444500" cy="563563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pitchFamily="49" charset="-122"/>
              </a:rPr>
              <a:t>C</a:t>
            </a:r>
            <a:endParaRPr lang="zh-CN" altLang="en-US" sz="2800" b="1">
              <a:latin typeface="Times New Roman" panose="02020603050405020304" charset="0"/>
              <a:ea typeface="黑体" panose="02010609060101010101" pitchFamily="49" charset="-122"/>
            </a:endParaRPr>
          </a:p>
        </p:txBody>
      </p:sp>
      <p:sp>
        <p:nvSpPr>
          <p:cNvPr id="19466" name="文本框 26"/>
          <p:cNvSpPr txBox="1"/>
          <p:nvPr/>
        </p:nvSpPr>
        <p:spPr>
          <a:xfrm>
            <a:off x="7553325" y="4167188"/>
            <a:ext cx="444500" cy="563562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latin typeface="Times New Roman" panose="02020603050405020304" charset="0"/>
                <a:ea typeface="黑体" panose="02010609060101010101" pitchFamily="49" charset="-122"/>
              </a:rPr>
              <a:t>D</a:t>
            </a:r>
            <a:endParaRPr lang="zh-CN" altLang="en-US" sz="2800" b="1">
              <a:latin typeface="Times New Roman" panose="02020603050405020304" charset="0"/>
              <a:ea typeface="黑体" panose="02010609060101010101" pitchFamily="49" charset="-122"/>
            </a:endParaRPr>
          </a:p>
        </p:txBody>
      </p:sp>
      <p:sp>
        <p:nvSpPr>
          <p:cNvPr id="20482" name="文本框 1"/>
          <p:cNvSpPr txBox="1"/>
          <p:nvPr/>
        </p:nvSpPr>
        <p:spPr>
          <a:xfrm>
            <a:off x="880110" y="4730750"/>
            <a:ext cx="9742170" cy="20300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50000"/>
              </a:lnSpc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________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中盛的一定是饱和溶液。</a:t>
            </a:r>
            <a:endParaRPr lang="en-US" altLang="zh-CN" sz="28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>
              <a:lnSpc>
                <a:spcPct val="150000"/>
              </a:lnSpc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________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中盛的可能是饱和溶液。</a:t>
            </a:r>
            <a:endParaRPr lang="en-US" altLang="zh-CN" sz="28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>
              <a:lnSpc>
                <a:spcPct val="150000"/>
              </a:lnSpc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</a:rPr>
              <a:t>________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  <a:t>中盛的一定不是饱和溶液。</a:t>
            </a:r>
            <a:endParaRPr lang="en-US" altLang="zh-CN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491" name="文本框 22"/>
          <p:cNvSpPr txBox="1"/>
          <p:nvPr/>
        </p:nvSpPr>
        <p:spPr>
          <a:xfrm>
            <a:off x="1906270" y="4764405"/>
            <a:ext cx="899795" cy="60769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B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492" name="文本框 23"/>
          <p:cNvSpPr txBox="1"/>
          <p:nvPr/>
        </p:nvSpPr>
        <p:spPr>
          <a:xfrm>
            <a:off x="2204720" y="5324793"/>
            <a:ext cx="444500" cy="563562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C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20493" name="文本框 24"/>
          <p:cNvSpPr txBox="1"/>
          <p:nvPr/>
        </p:nvSpPr>
        <p:spPr>
          <a:xfrm>
            <a:off x="2204720" y="6021388"/>
            <a:ext cx="444500" cy="56515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>
              <a:lnSpc>
                <a:spcPct val="12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D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1" grpId="0"/>
      <p:bldP spid="20492" grpId="1"/>
      <p:bldP spid="20493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452120" y="743585"/>
            <a:ext cx="2702560" cy="927100"/>
            <a:chOff x="5857" y="4525"/>
            <a:chExt cx="4256" cy="1460"/>
          </a:xfrm>
        </p:grpSpPr>
        <p:grpSp>
          <p:nvGrpSpPr>
            <p:cNvPr id="22" name="组合 21"/>
            <p:cNvGrpSpPr/>
            <p:nvPr/>
          </p:nvGrpSpPr>
          <p:grpSpPr>
            <a:xfrm>
              <a:off x="5857" y="4525"/>
              <a:ext cx="4256" cy="1460"/>
              <a:chOff x="700" y="1230"/>
              <a:chExt cx="4256" cy="1460"/>
            </a:xfrm>
          </p:grpSpPr>
          <p:sp>
            <p:nvSpPr>
              <p:cNvPr id="23" name="文本框 22"/>
              <p:cNvSpPr txBox="1"/>
              <p:nvPr/>
            </p:nvSpPr>
            <p:spPr>
              <a:xfrm>
                <a:off x="2349" y="1230"/>
                <a:ext cx="2607" cy="116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lnSpc>
                    <a:spcPct val="150000"/>
                  </a:lnSpc>
                  <a:spcBef>
                    <a:spcPct val="0"/>
                  </a:spcBef>
                </a:pPr>
                <a:r>
                  <a:rPr lang="zh-CN" altLang="en-US" sz="2800" b="1">
                    <a:solidFill>
                      <a:schemeClr val="tx1"/>
                    </a:solidFill>
                    <a:latin typeface="Times New Roman" panose="02020603050405020304" charset="0"/>
                    <a:ea typeface="宋体" panose="02010600030101010101" pitchFamily="2" charset="-122"/>
                  </a:rPr>
                  <a:t>观察活动</a:t>
                </a:r>
                <a:endPara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4" name="矩形 23"/>
              <p:cNvSpPr/>
              <p:nvPr/>
            </p:nvSpPr>
            <p:spPr>
              <a:xfrm>
                <a:off x="700" y="1230"/>
                <a:ext cx="4256" cy="1460"/>
              </a:xfrm>
              <a:prstGeom prst="rect">
                <a:avLst/>
              </a:prstGeom>
              <a:noFill/>
              <a:ln w="28575" cmpd="sng">
                <a:solidFill>
                  <a:schemeClr val="accent1">
                    <a:shade val="50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25" name="图片 24" descr="QQ截图2020073023303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76" y="4635"/>
              <a:ext cx="1530" cy="1241"/>
            </a:xfrm>
            <a:prstGeom prst="rect">
              <a:avLst/>
            </a:prstGeom>
          </p:spPr>
        </p:pic>
      </p:grpSp>
      <p:sp>
        <p:nvSpPr>
          <p:cNvPr id="4" name="文本框 3"/>
          <p:cNvSpPr txBox="1"/>
          <p:nvPr/>
        </p:nvSpPr>
        <p:spPr>
          <a:xfrm>
            <a:off x="3154680" y="960120"/>
            <a:ext cx="6846570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non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了解饱和溶液与不饱和溶液的相互转化条件</a:t>
            </a:r>
            <a:endParaRPr kumimoji="0" lang="zh-CN" altLang="en-US" sz="2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52120" y="1670685"/>
            <a:ext cx="11150600" cy="230568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4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/>
              </a:rPr>
              <a:t>【实验7-6】向含有硝酸钾不饱和溶液的烧杯里，继续加入硝酸钾，直到有固体硝酸钾剩余。将所得饱和溶液，连同其中剩余的固体颗粒，转移约一半至另一烧杯中。向其中一烧杯添加水，边加边搅拌，观察硝酸仰的固体颗粒是否继续溶解。把另一烧杯加热，发生什么变化?</a:t>
            </a:r>
            <a:endParaRPr kumimoji="0" lang="zh-CN" alt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Arial"/>
            </a:endParaRPr>
          </a:p>
        </p:txBody>
      </p:sp>
      <p:pic>
        <p:nvPicPr>
          <p:cNvPr id="13332" name="Picture 20"/>
          <p:cNvPicPr>
            <a:picLocks noChangeAspect="1"/>
          </p:cNvPicPr>
          <p:nvPr/>
        </p:nvPicPr>
        <p:blipFill>
          <a:blip r:embed="rId4" r:link="rId3"/>
          <a:srcRect t="200" r="70046"/>
          <a:stretch>
            <a:fillRect/>
          </a:stretch>
        </p:blipFill>
        <p:spPr>
          <a:xfrm>
            <a:off x="9022080" y="3291205"/>
            <a:ext cx="1919605" cy="28568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8" name="矩形 1"/>
          <p:cNvSpPr/>
          <p:nvPr/>
        </p:nvSpPr>
        <p:spPr>
          <a:xfrm>
            <a:off x="527685" y="4117975"/>
            <a:ext cx="8212455" cy="203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99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ct val="150000"/>
              </a:lnSpc>
              <a:spcBef>
                <a:spcPct val="0"/>
              </a:spcBef>
            </a:pP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sz="2800" b="1">
                <a:latin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其中一半添加水后，溶液中剩余的硝酸钾固体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，此时的溶液可能为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，依据是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______________________________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800" b="1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220" name="文本框 3"/>
          <p:cNvSpPr/>
          <p:nvPr/>
        </p:nvSpPr>
        <p:spPr>
          <a:xfrm>
            <a:off x="990282" y="4852670"/>
            <a:ext cx="1627188" cy="5603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继续溶解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9221" name="文本框 4"/>
          <p:cNvSpPr/>
          <p:nvPr/>
        </p:nvSpPr>
        <p:spPr>
          <a:xfrm>
            <a:off x="5929630" y="4852987"/>
            <a:ext cx="1987550" cy="539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不饱和溶液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9222" name="文本框 5"/>
          <p:cNvSpPr/>
          <p:nvPr/>
        </p:nvSpPr>
        <p:spPr>
          <a:xfrm>
            <a:off x="1416685" y="5496560"/>
            <a:ext cx="4513262" cy="541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硝酸钾固体还可以继续溶解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1" grpId="1"/>
      <p:bldP spid="9222" grpId="2"/>
      <p:bldP spid="92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32" name="Picture 20"/>
          <p:cNvPicPr>
            <a:picLocks noChangeAspect="1"/>
          </p:cNvPicPr>
          <p:nvPr/>
        </p:nvPicPr>
        <p:blipFill>
          <a:blip r:embed="rId3" r:link="rId2"/>
          <a:srcRect l="29588" t="-14352" r="38119"/>
          <a:stretch>
            <a:fillRect/>
          </a:stretch>
        </p:blipFill>
        <p:spPr>
          <a:xfrm>
            <a:off x="9224645" y="314325"/>
            <a:ext cx="2069465" cy="3273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20"/>
          <p:cNvPicPr>
            <a:picLocks noChangeAspect="1"/>
          </p:cNvPicPr>
          <p:nvPr/>
        </p:nvPicPr>
        <p:blipFill>
          <a:blip r:embed="rId3" r:link="rId2"/>
          <a:srcRect l="63853" t="1065"/>
          <a:stretch>
            <a:fillRect/>
          </a:stretch>
        </p:blipFill>
        <p:spPr>
          <a:xfrm>
            <a:off x="9100820" y="3001010"/>
            <a:ext cx="2316480" cy="2832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矩形 1"/>
          <p:cNvSpPr/>
          <p:nvPr/>
        </p:nvSpPr>
        <p:spPr>
          <a:xfrm>
            <a:off x="401320" y="685483"/>
            <a:ext cx="7670800" cy="203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99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ct val="150000"/>
              </a:lnSpc>
              <a:spcBef>
                <a:spcPct val="0"/>
              </a:spcBef>
            </a:pPr>
            <a:r>
              <a:rPr sz="2800" b="1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sz="2800" b="1">
                <a:latin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其中另一半加热后，剩余的硝酸钾固体 </a:t>
            </a:r>
            <a:b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</a:b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，原来的饱和溶液可能为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，依据是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______________________________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800" b="1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244" name="文本框 3"/>
          <p:cNvSpPr/>
          <p:nvPr/>
        </p:nvSpPr>
        <p:spPr>
          <a:xfrm>
            <a:off x="528320" y="1420495"/>
            <a:ext cx="1627188" cy="5603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继续溶解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0245" name="文本框 4"/>
          <p:cNvSpPr/>
          <p:nvPr/>
        </p:nvSpPr>
        <p:spPr>
          <a:xfrm>
            <a:off x="5902643" y="1439545"/>
            <a:ext cx="1987550" cy="541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不饱和溶液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0246" name="文本框 5"/>
          <p:cNvSpPr/>
          <p:nvPr/>
        </p:nvSpPr>
        <p:spPr>
          <a:xfrm>
            <a:off x="1543367" y="1981200"/>
            <a:ext cx="4513262" cy="539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硝酸钾固体还可以继续溶解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1266" name="矩形 1"/>
          <p:cNvSpPr/>
          <p:nvPr/>
        </p:nvSpPr>
        <p:spPr>
          <a:xfrm>
            <a:off x="528320" y="3878898"/>
            <a:ext cx="7670800" cy="203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99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ct val="150000"/>
              </a:lnSpc>
              <a:spcBef>
                <a:spcPct val="0"/>
              </a:spcBef>
            </a:pP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sz="2800" b="1">
                <a:latin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将上述热溶液冷却后，观察到的现象是 </a:t>
            </a:r>
            <a:b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</a:rPr>
            </a:b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____________________________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，这时溶液肯定变成</a:t>
            </a:r>
            <a:r>
              <a:rPr lang="en-US" altLang="zh-CN" sz="2800" b="1">
                <a:latin typeface="宋体" panose="02010600030101010101" pitchFamily="2" charset="-122"/>
                <a:cs typeface="宋体" panose="02010600030101010101" pitchFamily="2" charset="-122"/>
              </a:rPr>
              <a:t>___________</a:t>
            </a:r>
            <a:r>
              <a:rPr lang="zh-CN" altLang="en-US" sz="2800" b="1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800" b="1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268" name="文本框 3"/>
          <p:cNvSpPr/>
          <p:nvPr/>
        </p:nvSpPr>
        <p:spPr>
          <a:xfrm>
            <a:off x="617220" y="4590415"/>
            <a:ext cx="4472940" cy="60769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溶解的硝酸钾固体又会析出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1269" name="文本框 4"/>
          <p:cNvSpPr/>
          <p:nvPr/>
        </p:nvSpPr>
        <p:spPr>
          <a:xfrm>
            <a:off x="1885633" y="5225732"/>
            <a:ext cx="1612900" cy="60769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饱和溶液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10245" grpId="1"/>
      <p:bldP spid="10246" grpId="2"/>
      <p:bldP spid="11268" grpId="0"/>
      <p:bldP spid="11269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05790" y="3986530"/>
            <a:ext cx="8112125" cy="20764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601980" y="1896745"/>
            <a:ext cx="8101330" cy="19646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73" name="文本占位符 1124354"/>
          <p:cNvSpPr>
            <a:spLocks noGrp="1"/>
          </p:cNvSpPr>
          <p:nvPr>
            <p:ph idx="4294967295"/>
          </p:nvPr>
        </p:nvSpPr>
        <p:spPr>
          <a:xfrm>
            <a:off x="2588895" y="628015"/>
            <a:ext cx="9171305" cy="1191260"/>
          </a:xfrm>
        </p:spPr>
        <p:txBody>
          <a:bodyPr anchor="t">
            <a:noAutofit/>
          </a:bodyPr>
          <a:lstStyle/>
          <a:p>
            <a:pPr marL="38100" indent="-38100">
              <a:lnSpc>
                <a:spcPct val="150000"/>
              </a:lnSpc>
              <a:spcBef>
                <a:spcPts val="25"/>
              </a:spcBef>
              <a:buNone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根据刚才的实验，我们发现改变条件，饱和溶液和不饱和溶液可以相互转化，请同学们归纳一下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饱和溶液和不饱和溶液的转化关系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442595" y="739140"/>
            <a:ext cx="2146300" cy="969010"/>
            <a:chOff x="460" y="4250"/>
            <a:chExt cx="3380" cy="1440"/>
          </a:xfrm>
        </p:grpSpPr>
        <p:pic>
          <p:nvPicPr>
            <p:cNvPr id="9" name="图片 8" descr="QQ截图2020071310323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4" y="4377"/>
              <a:ext cx="1557" cy="1085"/>
            </a:xfrm>
            <a:prstGeom prst="rect">
              <a:avLst/>
            </a:prstGeom>
          </p:spPr>
        </p:pic>
        <p:sp>
          <p:nvSpPr>
            <p:cNvPr id="9245" name="文本框 9244"/>
            <p:cNvSpPr txBox="1"/>
            <p:nvPr/>
          </p:nvSpPr>
          <p:spPr>
            <a:xfrm>
              <a:off x="2161" y="4377"/>
              <a:ext cx="1525" cy="10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  <a:spcBef>
                  <a:spcPct val="0"/>
                </a:spcBef>
              </a:pP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rPr>
                <a:t>讨论：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460" y="4250"/>
              <a:ext cx="3380" cy="1440"/>
            </a:xfrm>
            <a:prstGeom prst="rect">
              <a:avLst/>
            </a:prstGeom>
            <a:noFill/>
            <a:ln w="28575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6019" name="文本框 86018"/>
          <p:cNvSpPr txBox="1"/>
          <p:nvPr/>
        </p:nvSpPr>
        <p:spPr>
          <a:xfrm>
            <a:off x="604520" y="1948815"/>
            <a:ext cx="48253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）对于大多数固体物质来说：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86020" name="组合 86019"/>
          <p:cNvGrpSpPr/>
          <p:nvPr/>
        </p:nvGrpSpPr>
        <p:grpSpPr>
          <a:xfrm>
            <a:off x="808990" y="2501265"/>
            <a:ext cx="7802412" cy="1211263"/>
            <a:chOff x="0" y="86"/>
            <a:chExt cx="4791" cy="763"/>
          </a:xfrm>
        </p:grpSpPr>
        <p:sp>
          <p:nvSpPr>
            <p:cNvPr id="15364" name="文本框 86020"/>
            <p:cNvSpPr txBox="1"/>
            <p:nvPr/>
          </p:nvSpPr>
          <p:spPr>
            <a:xfrm>
              <a:off x="0" y="269"/>
              <a:ext cx="4791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饱和溶液                              不饱和溶液</a:t>
              </a:r>
              <a:endPara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15365" name="直接连接符 86021"/>
            <p:cNvSpPr/>
            <p:nvPr/>
          </p:nvSpPr>
          <p:spPr>
            <a:xfrm>
              <a:off x="906" y="376"/>
              <a:ext cx="2640" cy="0"/>
            </a:xfrm>
            <a:prstGeom prst="line">
              <a:avLst/>
            </a:prstGeom>
            <a:ln w="38100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66" name="直接连接符 86022"/>
            <p:cNvSpPr/>
            <p:nvPr/>
          </p:nvSpPr>
          <p:spPr>
            <a:xfrm flipH="1">
              <a:off x="906" y="472"/>
              <a:ext cx="2640" cy="0"/>
            </a:xfrm>
            <a:prstGeom prst="line">
              <a:avLst/>
            </a:prstGeom>
            <a:ln w="38100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67" name="文本框 86023"/>
            <p:cNvSpPr txBox="1"/>
            <p:nvPr/>
          </p:nvSpPr>
          <p:spPr>
            <a:xfrm>
              <a:off x="1155" y="86"/>
              <a:ext cx="1616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33CC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①加溶剂；②升温</a:t>
              </a:r>
              <a:endParaRPr lang="zh-CN" altLang="en-US" sz="2400" b="1">
                <a:solidFill>
                  <a:srgbClr val="0033CC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5368" name="文本框 86024"/>
            <p:cNvSpPr txBox="1"/>
            <p:nvPr/>
          </p:nvSpPr>
          <p:spPr>
            <a:xfrm>
              <a:off x="840" y="559"/>
              <a:ext cx="2772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33CC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①加溶质；②降温；③蒸发溶剂</a:t>
              </a:r>
              <a:endParaRPr lang="zh-CN" altLang="en-US" sz="2400" b="1">
                <a:solidFill>
                  <a:srgbClr val="0033CC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  <p:sp>
        <p:nvSpPr>
          <p:cNvPr id="86026" name="文本框 86025"/>
          <p:cNvSpPr txBox="1"/>
          <p:nvPr/>
        </p:nvSpPr>
        <p:spPr>
          <a:xfrm>
            <a:off x="724853" y="4126865"/>
            <a:ext cx="247904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）特殊情况：</a:t>
            </a:r>
            <a:endParaRPr lang="zh-CN" altLang="en-US" sz="2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86027" name="组合 86026"/>
          <p:cNvGrpSpPr/>
          <p:nvPr/>
        </p:nvGrpSpPr>
        <p:grpSpPr>
          <a:xfrm>
            <a:off x="874713" y="4647565"/>
            <a:ext cx="7837488" cy="1225550"/>
            <a:chOff x="0" y="1"/>
            <a:chExt cx="4937" cy="772"/>
          </a:xfrm>
        </p:grpSpPr>
        <p:sp>
          <p:nvSpPr>
            <p:cNvPr id="15371" name="文本框 86027"/>
            <p:cNvSpPr txBox="1"/>
            <p:nvPr/>
          </p:nvSpPr>
          <p:spPr>
            <a:xfrm>
              <a:off x="0" y="125"/>
              <a:ext cx="1306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Ca(OH)</a:t>
              </a:r>
              <a:r>
                <a:rPr lang="en-US" altLang="zh-CN" sz="2400" b="1" baseline="-250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2</a:t>
              </a:r>
              <a:endParaRPr lang="en-US" altLang="zh-CN" sz="2400" b="1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  <a:p>
              <a:r>
                <a:rPr lang="zh-CN" altLang="en-US" sz="2400" b="1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饱和溶液</a:t>
              </a:r>
              <a:endPara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15372" name="文本框 86028"/>
            <p:cNvSpPr txBox="1"/>
            <p:nvPr/>
          </p:nvSpPr>
          <p:spPr>
            <a:xfrm>
              <a:off x="3724" y="125"/>
              <a:ext cx="1213" cy="52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Ca(OH)</a:t>
              </a:r>
              <a:r>
                <a:rPr lang="en-US" altLang="zh-CN" sz="2400" b="1" baseline="-250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2</a:t>
              </a:r>
              <a:endParaRPr lang="en-US" altLang="zh-CN" sz="2400" b="1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  <a:p>
              <a:r>
                <a:rPr lang="zh-CN" altLang="en-US" sz="2400" b="1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不饱和溶液</a:t>
              </a:r>
              <a:endPara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15373" name="直接连接符 86029"/>
            <p:cNvSpPr/>
            <p:nvPr/>
          </p:nvSpPr>
          <p:spPr>
            <a:xfrm>
              <a:off x="888" y="291"/>
              <a:ext cx="2544" cy="0"/>
            </a:xfrm>
            <a:prstGeom prst="line">
              <a:avLst/>
            </a:prstGeom>
            <a:ln w="38100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74" name="直接连接符 86030"/>
            <p:cNvSpPr/>
            <p:nvPr/>
          </p:nvSpPr>
          <p:spPr>
            <a:xfrm flipH="1">
              <a:off x="888" y="387"/>
              <a:ext cx="2544" cy="0"/>
            </a:xfrm>
            <a:prstGeom prst="line">
              <a:avLst/>
            </a:prstGeom>
            <a:ln w="38100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75" name="文本框 86031"/>
            <p:cNvSpPr txBox="1"/>
            <p:nvPr/>
          </p:nvSpPr>
          <p:spPr>
            <a:xfrm>
              <a:off x="1220" y="1"/>
              <a:ext cx="1678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33CC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①加水；</a:t>
              </a:r>
              <a:r>
                <a:rPr lang="zh-CN" altLang="en-US" sz="2400" b="1">
                  <a:solidFill>
                    <a:srgbClr val="CC3300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②降温</a:t>
              </a:r>
              <a:endParaRPr lang="zh-CN" altLang="en-US" sz="2400" b="1">
                <a:solidFill>
                  <a:srgbClr val="CC3300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5376" name="文本框 86032"/>
            <p:cNvSpPr txBox="1"/>
            <p:nvPr/>
          </p:nvSpPr>
          <p:spPr>
            <a:xfrm>
              <a:off x="888" y="483"/>
              <a:ext cx="3072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33CC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①蒸发水；</a:t>
              </a:r>
              <a:r>
                <a:rPr lang="zh-CN" altLang="en-US" sz="2400" b="1">
                  <a:solidFill>
                    <a:srgbClr val="CC33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②升温</a:t>
              </a:r>
              <a:r>
                <a:rPr lang="zh-CN" altLang="en-US" sz="2400" b="1">
                  <a:solidFill>
                    <a:srgbClr val="0033CC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；③加</a:t>
              </a:r>
              <a:r>
                <a:rPr lang="en-US" altLang="zh-CN" sz="2400" b="1">
                  <a:solidFill>
                    <a:srgbClr val="0033CC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Ca(OH)</a:t>
              </a:r>
              <a:r>
                <a:rPr lang="en-US" altLang="zh-CN" sz="2400" b="1" baseline="-25000">
                  <a:solidFill>
                    <a:srgbClr val="0033CC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2</a:t>
              </a:r>
              <a:endParaRPr lang="en-US" altLang="zh-CN" sz="2400" b="1" baseline="-25000">
                <a:solidFill>
                  <a:srgbClr val="0033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8896350" y="1902460"/>
            <a:ext cx="2863850" cy="39693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5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【注意】对于任何饱和溶液，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增加溶剂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一定能变为不饱和溶液；对于任何不饱和溶液，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增加溶质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或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减少溶剂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都可以变为饱和溶液。</a:t>
            </a:r>
            <a:endParaRPr lang="zh-CN" altLang="en-US" sz="2400"/>
          </a:p>
        </p:txBody>
      </p:sp>
      <p:sp>
        <p:nvSpPr>
          <p:cNvPr id="11" name="文本框 10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86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86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86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/>
      <p:bldP spid="86026" grpId="0"/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文本框 100"/>
          <p:cNvSpPr txBox="1"/>
          <p:nvPr/>
        </p:nvSpPr>
        <p:spPr>
          <a:xfrm>
            <a:off x="938530" y="708660"/>
            <a:ext cx="1031494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50000"/>
              </a:lnSpc>
            </a:pP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【练一练】（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2022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•香洲区校级开学）室温下，将盛有接近饱和的硝酸钾溶液的小烧杯放在盛水的大烧杯中（如图所示），欲使硝酸钾溶液变为饱和溶液，可向大烧杯中加入足量的固体物质是（　　）</a:t>
            </a:r>
            <a:endParaRPr lang="zh-CN" alt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719614" y="2765924"/>
            <a:ext cx="36258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A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6" name="图片 5"/>
          <p:cNvPicPr/>
          <p:nvPr/>
        </p:nvPicPr>
        <p:blipFill>
          <a:blip r:embed="rId2"/>
          <a:stretch>
            <a:fillRect/>
          </a:stretch>
        </p:blipFill>
        <p:spPr>
          <a:xfrm>
            <a:off x="6170930" y="3095625"/>
            <a:ext cx="2950210" cy="11156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" name="文本框 101"/>
          <p:cNvSpPr txBox="1"/>
          <p:nvPr/>
        </p:nvSpPr>
        <p:spPr>
          <a:xfrm>
            <a:off x="970280" y="3288030"/>
            <a:ext cx="1053909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．硝酸铵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．食盐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．氢氧化钠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．蔗糖
</a:t>
            </a:r>
            <a:endParaRPr lang="zh-CN" alt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饱和溶液与不饱和溶液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02" name="文本框 101"/>
          <p:cNvSpPr txBox="1"/>
          <p:nvPr/>
        </p:nvSpPr>
        <p:spPr>
          <a:xfrm>
            <a:off x="764540" y="786765"/>
            <a:ext cx="1066355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50000"/>
              </a:lnSpc>
            </a:pP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【练一练】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2021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秋•上虞区期末）概念图能清晰地反映概念之间的联系，如图表示溶液中部分概念的相互联系。下列说法错误的是（　　）</a:t>
            </a:r>
            <a:endParaRPr lang="zh-CN" alt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6669405" y="2296160"/>
            <a:ext cx="4279900" cy="2797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/>
        </p:nvSpPr>
        <p:spPr>
          <a:xfrm>
            <a:off x="927100" y="3120390"/>
            <a:ext cx="557974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表示均一稳定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表示溶剂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方法可为蒸发溶剂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
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方法可为增加溶质</a:t>
            </a:r>
            <a:endParaRPr lang="zh-CN" alt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952659" y="2243954"/>
            <a:ext cx="36258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C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文本占位符 87042"/>
          <p:cNvSpPr>
            <a:spLocks noGrp="1" noRot="1"/>
          </p:cNvSpPr>
          <p:nvPr>
            <p:ph idx="1"/>
          </p:nvPr>
        </p:nvSpPr>
        <p:spPr>
          <a:xfrm>
            <a:off x="2632710" y="629285"/>
            <a:ext cx="8529320" cy="1330325"/>
          </a:xfrm>
        </p:spPr>
        <p:txBody>
          <a:bodyPr anchor="t">
            <a:normAutofit fontScale="90000"/>
          </a:bodyPr>
          <a:lstStyle/>
          <a:p>
            <a:pPr marL="0" indent="0" algn="l" eaLnBrk="1" fontAlgn="auto" latinLnBrk="0" hangingPunct="1">
              <a:lnSpc>
                <a:spcPct val="150000"/>
              </a:lnSpc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在一定温度下，蔗糖在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100g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溶剂中的溶解量是有限度的，那么科学上是如何量度这种溶解限度的呢？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461010" y="702310"/>
            <a:ext cx="2171700" cy="946785"/>
            <a:chOff x="700" y="1199"/>
            <a:chExt cx="3420" cy="1491"/>
          </a:xfrm>
        </p:grpSpPr>
        <p:sp>
          <p:nvSpPr>
            <p:cNvPr id="14" name="文本框 13"/>
            <p:cNvSpPr txBox="1"/>
            <p:nvPr/>
          </p:nvSpPr>
          <p:spPr>
            <a:xfrm>
              <a:off x="2376" y="1314"/>
              <a:ext cx="1533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  <a:spcBef>
                  <a:spcPct val="0"/>
                </a:spcBef>
              </a:pP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rPr>
                <a:t>思考：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endParaRPr>
            </a:p>
          </p:txBody>
        </p:sp>
        <p:pic>
          <p:nvPicPr>
            <p:cNvPr id="68618" name="Picture 10" descr="j0232133[1]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9" y="1199"/>
              <a:ext cx="1357" cy="13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" name="矩形 14"/>
            <p:cNvSpPr/>
            <p:nvPr/>
          </p:nvSpPr>
          <p:spPr>
            <a:xfrm>
              <a:off x="700" y="1230"/>
              <a:ext cx="3420" cy="1460"/>
            </a:xfrm>
            <a:prstGeom prst="rect">
              <a:avLst/>
            </a:prstGeom>
            <a:noFill/>
            <a:ln w="28575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8576945" y="1339215"/>
            <a:ext cx="11010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溶解度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97283" name="矩形 3"/>
          <p:cNvSpPr>
            <a:spLocks noChangeArrowheads="1"/>
          </p:cNvSpPr>
          <p:nvPr/>
        </p:nvSpPr>
        <p:spPr bwMode="auto">
          <a:xfrm>
            <a:off x="570865" y="2298065"/>
            <a:ext cx="11050270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在一定温度下，某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固体物质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100g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溶剂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（通常为水）里达到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饱和状态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时所溶解的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质量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39420" y="1777365"/>
            <a:ext cx="2952115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non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1.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什么是溶解度？</a:t>
            </a:r>
            <a:endParaRPr kumimoji="0" lang="zh-CN" altLang="en-US" sz="2800" b="1" i="0" u="none" strike="noStrike" cap="none" spc="0" normalizeH="0" baseline="0">
              <a:ln>
                <a:noFill/>
              </a:ln>
              <a:solidFill>
                <a:schemeClr val="tx1"/>
              </a:solidFill>
              <a:effectLst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</p:txBody>
      </p:sp>
      <p:sp>
        <p:nvSpPr>
          <p:cNvPr id="772104" name="Text Box 8"/>
          <p:cNvSpPr txBox="1"/>
          <p:nvPr/>
        </p:nvSpPr>
        <p:spPr>
          <a:xfrm>
            <a:off x="663575" y="4717415"/>
            <a:ext cx="2604135" cy="4914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600">
                <a:latin typeface="Times New Roman" panose="02020603050405020304" charset="0"/>
                <a:ea typeface="黑体" panose="02010609060101010101" pitchFamily="49" charset="-122"/>
              </a:rPr>
              <a:t> </a:t>
            </a: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溶解度的</a:t>
            </a:r>
            <a:r>
              <a:rPr lang="zh-CN" altLang="en-US" sz="2600">
                <a:solidFill>
                  <a:srgbClr val="FF0000"/>
                </a:solidFill>
                <a:latin typeface="Times New Roman" panose="02020603050405020304" charset="0"/>
                <a:ea typeface="黑体" panose="02010609060101010101" pitchFamily="49" charset="-122"/>
              </a:rPr>
              <a:t>四要素</a:t>
            </a:r>
            <a:endParaRPr lang="zh-CN" altLang="en-US" sz="2600">
              <a:solidFill>
                <a:srgbClr val="FF0000"/>
              </a:solidFill>
              <a:latin typeface="Times New Roman" panose="02020603050405020304" charset="0"/>
              <a:ea typeface="黑体" panose="02010609060101010101" pitchFamily="49" charset="-122"/>
            </a:endParaRPr>
          </a:p>
        </p:txBody>
      </p:sp>
      <p:sp>
        <p:nvSpPr>
          <p:cNvPr id="772105" name="Text Box 9"/>
          <p:cNvSpPr txBox="1"/>
          <p:nvPr/>
        </p:nvSpPr>
        <p:spPr>
          <a:xfrm>
            <a:off x="3486785" y="3772535"/>
            <a:ext cx="3887788" cy="584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条件：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一定温度</a:t>
            </a:r>
            <a:endParaRPr lang="zh-CN" altLang="en-US" sz="26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72106" name="Rectangle 10"/>
          <p:cNvSpPr/>
          <p:nvPr/>
        </p:nvSpPr>
        <p:spPr>
          <a:xfrm>
            <a:off x="3523298" y="4424998"/>
            <a:ext cx="6286500" cy="4914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标准：</a:t>
            </a:r>
            <a:r>
              <a:rPr lang="en-US" altLang="zh-CN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100g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溶剂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（未说明的情况下通常指水）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72107" name="Rectangle 11"/>
          <p:cNvSpPr/>
          <p:nvPr/>
        </p:nvSpPr>
        <p:spPr>
          <a:xfrm>
            <a:off x="3523298" y="5001260"/>
            <a:ext cx="4295775" cy="4914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</a:rPr>
              <a:t>状态：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饱和状态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（最大值）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72108" name="Rectangle 12"/>
          <p:cNvSpPr/>
          <p:nvPr/>
        </p:nvSpPr>
        <p:spPr>
          <a:xfrm>
            <a:off x="3523298" y="5648960"/>
            <a:ext cx="4497387" cy="4914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latin typeface="宋体" panose="02010600030101010101" pitchFamily="2" charset="-122"/>
                <a:ea typeface="宋体" panose="02010600030101010101" pitchFamily="2" charset="-122"/>
              </a:rPr>
              <a:t>单位：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质量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（克）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72109" name="AutoShape 13"/>
          <p:cNvSpPr/>
          <p:nvPr/>
        </p:nvSpPr>
        <p:spPr>
          <a:xfrm>
            <a:off x="3367723" y="3943985"/>
            <a:ext cx="153987" cy="2038350"/>
          </a:xfrm>
          <a:prstGeom prst="leftBrace">
            <a:avLst>
              <a:gd name="adj1" fmla="val 260575"/>
              <a:gd name="adj2" fmla="val 50000"/>
            </a:avLst>
          </a:prstGeom>
          <a:noFill/>
          <a:ln w="190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600">
              <a:latin typeface="Times New Roman" panose="02020603050405020304" charset="0"/>
              <a:ea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二、固体溶解度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7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7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772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2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772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2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72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2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72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2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72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772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build="p"/>
      <p:bldP spid="2" grpId="0"/>
      <p:bldP spid="5" grpId="0"/>
      <p:bldP spid="97283" grpId="0"/>
      <p:bldP spid="772104" grpId="0"/>
      <p:bldP spid="772105" grpId="0"/>
      <p:bldP spid="772106" grpId="0"/>
      <p:bldP spid="772107" grpId="0"/>
      <p:bldP spid="772108" grpId="0"/>
      <p:bldP spid="77210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二、固体溶解度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03" name="文本框 102"/>
          <p:cNvSpPr txBox="1"/>
          <p:nvPr/>
        </p:nvSpPr>
        <p:spPr>
          <a:xfrm>
            <a:off x="648335" y="566420"/>
            <a:ext cx="10751820" cy="28898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3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【练一练】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2022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春•银川月考）已知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℃时，硝酸钾的溶解度为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110g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℃时，将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70g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硝酸钾放入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50g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水中充分搅拌后，所得溶液的质量是（　　）</a:t>
            </a:r>
            <a:endParaRPr lang="zh-CN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120g	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110g	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105g	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100g
</a:t>
            </a:r>
            <a:endParaRPr lang="en-US" alt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514634" y="1847079"/>
            <a:ext cx="36258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C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48335" y="3068320"/>
            <a:ext cx="10539095" cy="40093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3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【练一练】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2022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•富顺县校级模拟）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℃时，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KCl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的溶解度是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34g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，其含义是（　　）</a:t>
            </a:r>
            <a:endParaRPr lang="zh-CN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℃时，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KCl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溶液中含有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34gKCl	</a:t>
            </a: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℃时，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100gKCl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溶液中的溶质为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34g	</a:t>
            </a: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℃时，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100g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水中溶解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34gKCl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恰好形成饱和溶液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℃时，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100g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饱和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KCl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溶液中含有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34gKCl
</a:t>
            </a:r>
            <a:endParaRPr lang="en-US" alt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877219" y="3710169"/>
            <a:ext cx="36258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C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9"/>
          <p:cNvSpPr>
            <a:spLocks noChangeArrowheads="1"/>
          </p:cNvSpPr>
          <p:nvPr/>
        </p:nvSpPr>
        <p:spPr bwMode="auto">
          <a:xfrm>
            <a:off x="467360" y="645160"/>
            <a:ext cx="10797540" cy="46158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 cmpd="sng">
            <a:noFill/>
            <a:prstDash val="sysDot"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latinLnBrk="0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【易错点总结】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fontAlgn="auto" latinLnBrk="0" hangingPunct="1"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溶解度一定要标明温度，温度不同，溶解度不同；</a:t>
            </a:r>
            <a:endParaRPr lang="zh-CN" altLang="en-US" sz="2800" b="1">
              <a:solidFill>
                <a:srgbClr val="00206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fontAlgn="auto" latinLnBrk="0" hangingPunct="1"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溶解度是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100g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水中溶解的最大溶质质量（饱和状态），而不是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100g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溶液。</a:t>
            </a:r>
            <a:endParaRPr lang="zh-CN" altLang="en-US" sz="2800" b="1">
              <a:solidFill>
                <a:srgbClr val="00206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fontAlgn="auto" latinLnBrk="0" hangingPunct="1">
              <a:lnSpc>
                <a:spcPct val="150000"/>
              </a:lnSpc>
            </a:pPr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如果不指明溶剂，通常所说的溶解度是指物质在水中的溶解度；</a:t>
            </a:r>
            <a:endParaRPr lang="zh-CN" altLang="en-US" sz="28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eaLnBrk="1" fontAlgn="auto" latinLnBrk="0" hangingPunct="1">
              <a:lnSpc>
                <a:spcPct val="150000"/>
              </a:lnSpc>
            </a:pPr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4.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影响固体物质溶解度大小的主要因素是温度以及溶质、溶剂的性质，而与溶质、溶剂的质量多少无关。</a:t>
            </a:r>
            <a:endParaRPr lang="zh-CN" altLang="en-US" sz="2800" b="1">
              <a:solidFill>
                <a:srgbClr val="00206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二、固体溶解度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12775" y="1078865"/>
            <a:ext cx="10939780" cy="138239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45719" tIns="45719" rIns="45719" bIns="45719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auto" latinLnBrk="1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800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根据物质在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20℃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时</a:t>
            </a:r>
            <a:r>
              <a:rPr lang="zh-CN" altLang="en-US" sz="2800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溶解度大小，人们把物质在水中的溶解能力（又称为</a:t>
            </a:r>
            <a:r>
              <a:rPr lang="zh-CN" altLang="en-US" sz="2800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溶解性</a:t>
            </a:r>
            <a:r>
              <a:rPr lang="zh-CN" altLang="en-US" sz="2800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）分为了以下几个等级：</a:t>
            </a:r>
            <a:endParaRPr kumimoji="0" lang="en-US" altLang="zh-CN" sz="280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05475" name="矩形 2"/>
          <p:cNvSpPr>
            <a:spLocks noChangeArrowheads="1"/>
          </p:cNvSpPr>
          <p:nvPr/>
        </p:nvSpPr>
        <p:spPr bwMode="auto">
          <a:xfrm>
            <a:off x="521018" y="618173"/>
            <a:ext cx="411734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溶解度与溶解性的关系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638175" y="2477135"/>
          <a:ext cx="7900670" cy="14789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3195"/>
                <a:gridCol w="1459230"/>
                <a:gridCol w="1682750"/>
                <a:gridCol w="1760855"/>
                <a:gridCol w="1564640"/>
              </a:tblGrid>
              <a:tr h="479425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溶解性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易溶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可溶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微溶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难溶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9949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溶解度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(20℃)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ourier New" panose="02070309020205020404"/>
                        </a:rPr>
                        <a:t>&gt;____ g</a:t>
                      </a:r>
                      <a:endParaRPr lang="en-US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～</a:t>
                      </a:r>
                      <a:r>
                        <a:rPr lang="en-US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 g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0.01</a:t>
                      </a:r>
                      <a:r>
                        <a:rPr lang="zh-CN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～</a:t>
                      </a:r>
                      <a:r>
                        <a:rPr lang="en-US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 g</a:t>
                      </a:r>
                      <a:endParaRPr lang="zh-CN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800" b="1" kern="100">
                          <a:solidFill>
                            <a:sysClr val="windowText" lastClr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ourier New" panose="02070309020205020404"/>
                        </a:rPr>
                        <a:t>&lt;0.01 g</a:t>
                      </a:r>
                      <a:endParaRPr lang="en-US" sz="2800" b="1" kern="100">
                        <a:solidFill>
                          <a:sysClr val="windowText" lastClr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Box 3"/>
          <p:cNvSpPr txBox="1"/>
          <p:nvPr/>
        </p:nvSpPr>
        <p:spPr>
          <a:xfrm>
            <a:off x="2475865" y="3138170"/>
            <a:ext cx="6007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10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6442" name="文本框 16441"/>
          <p:cNvSpPr txBox="1"/>
          <p:nvPr/>
        </p:nvSpPr>
        <p:spPr>
          <a:xfrm>
            <a:off x="612775" y="4069080"/>
            <a:ext cx="10939780" cy="1383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latinLnBrk="0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其中，难溶物又称为不溶物，不溶是相对的，绝对不溶的物质是没有的。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例如碳酸钙的溶解度是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0.0013g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，通常把它看成不溶的物质。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二、固体溶解度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434340" y="3245485"/>
            <a:ext cx="2171700" cy="946785"/>
            <a:chOff x="700" y="1199"/>
            <a:chExt cx="3420" cy="1491"/>
          </a:xfrm>
        </p:grpSpPr>
        <p:sp>
          <p:nvSpPr>
            <p:cNvPr id="14" name="文本框 13"/>
            <p:cNvSpPr txBox="1"/>
            <p:nvPr/>
          </p:nvSpPr>
          <p:spPr>
            <a:xfrm>
              <a:off x="2376" y="1314"/>
              <a:ext cx="1533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  <a:spcBef>
                  <a:spcPct val="0"/>
                </a:spcBef>
              </a:pP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rPr>
                <a:t>思考：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endParaRPr>
            </a:p>
          </p:txBody>
        </p:sp>
        <p:pic>
          <p:nvPicPr>
            <p:cNvPr id="68618" name="Picture 10" descr="j0232133[1]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9" y="1199"/>
              <a:ext cx="1357" cy="13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" name="矩形 14"/>
            <p:cNvSpPr/>
            <p:nvPr/>
          </p:nvSpPr>
          <p:spPr>
            <a:xfrm>
              <a:off x="700" y="1230"/>
              <a:ext cx="3420" cy="1460"/>
            </a:xfrm>
            <a:prstGeom prst="rect">
              <a:avLst/>
            </a:prstGeom>
            <a:noFill/>
            <a:ln w="28575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314" name="矩形 404482"/>
          <p:cNvSpPr/>
          <p:nvPr/>
        </p:nvSpPr>
        <p:spPr>
          <a:xfrm>
            <a:off x="2606040" y="3358515"/>
            <a:ext cx="8978265" cy="748665"/>
          </a:xfrm>
          <a:prstGeom prst="rect">
            <a:avLst/>
          </a:prstGeom>
          <a:noFill/>
          <a:ln w="9525">
            <a:noFill/>
          </a:ln>
        </p:spPr>
        <p:txBody>
          <a:bodyPr wrap="square" lIns="102870" tIns="51435" rIns="102870" bIns="51435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28700" eaLnBrk="1" fontAlgn="auto" latinLnBrk="0" hangingPunct="1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浓溶液一定是饱和溶液吗，稀溶液一定是不饱和溶液吗？</a:t>
            </a:r>
            <a:endParaRPr lang="zh-CN" altLang="en-US" sz="28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31800" y="4192270"/>
            <a:ext cx="1132903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   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浓溶液不一定是饱和溶液，稀溶液也一定是不饱和溶液，如室温下，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氢氧化钙的溶解度仅为</a:t>
            </a:r>
            <a:r>
              <a:rPr lang="en-US" altLang="zh-CN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0.15g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，此时氢氧化钙的饱和溶液为稀溶液。</a:t>
            </a:r>
            <a:endParaRPr lang="zh-CN" altLang="en-US" sz="28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但在相同温度下，同种溶质的饱和溶液一定比不饱和溶液浓。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 lang="zh-CN" altLang="en-US" sz="28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559435" y="675005"/>
            <a:ext cx="1090612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3355" indent="-173355" fontAlgn="auto">
              <a:lnSpc>
                <a:spcPct val="150000"/>
              </a:lnSpc>
            </a:pP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【练一练】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在室温时，把0.05g某物质溶于100g水里，即达到饱和，则一般把这种物质划分为（　　）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50000"/>
              </a:lnSpc>
            </a:pP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A．易溶物质	B．可溶物质	C．微溶物质	D．难溶物质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28929" y="1504814"/>
            <a:ext cx="36258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</a:rPr>
              <a:t>C</a:t>
            </a:r>
            <a:endParaRPr lang="en-US" alt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二、固体溶解度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314" grpId="0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https://d.book118.com/337105166055006043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5535,&quot;width&quot;:6750}"/>
</p:tagLst>
</file>

<file path=ppt/tags/tag2.xml><?xml version="1.0" encoding="utf-8"?>
<p:tagLst xmlns:p="http://schemas.openxmlformats.org/presentationml/2006/main">
  <p:tag name="KSO_WM_UNIT_TABLE_BEAUTIFY" val="smartTable{222c8b7c-b2bc-481d-aa79-705d010c11ec}"/>
  <p:tag name="TABLE_ENDDRAG_ORIGIN_RECT" val="848*122"/>
  <p:tag name="TABLE_ENDDRAG_RECT" val="46*227*848*122"/>
</p:tagLst>
</file>

<file path=ppt/tags/tag3.xml><?xml version="1.0" encoding="utf-8"?>
<p:tagLst xmlns:p="http://schemas.openxmlformats.org/presentationml/2006/main">
  <p:tag name="KSO_WM_UNIT_TABLE_BEAUTIFY" val="smartTable{c3e99fdb-78e6-4b29-8dd2-e1ba5864a9ec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3">
      <vt:lpstr>Arial</vt:lpstr>
      <vt:lpstr>Calibri</vt:lpstr>
      <vt:lpstr>微软雅黑</vt:lpstr>
      <vt:lpstr>腾祥范笑歌楷书简繁合集</vt:lpstr>
      <vt:lpstr>楷体</vt:lpstr>
      <vt:lpstr>宋体</vt:lpstr>
      <vt:lpstr>Calibri Light</vt:lpstr>
      <vt:lpstr>Times New Roman</vt:lpstr>
      <vt:lpstr>Wingdings</vt:lpstr>
      <vt:lpstr>黑体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1.饱和溶液与不饱和溶液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2024-09-17T03:53:10.393</cp:lastPrinted>
  <dcterms:created xsi:type="dcterms:W3CDTF">2024-09-16T19:53:10Z</dcterms:created>
  <dcterms:modified xsi:type="dcterms:W3CDTF">2024-09-16T19:53:12Z</dcterms:modified>
</cp:coreProperties>
</file>