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4751A57-440A-4117-8A94-23C8EE83F0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5A41C4B-2B11-4E42-90C8-2A625C9074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B71C501-02F3-426B-B9AC-D765BA523F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C0D23F7-F160-4607-9B39-5348086B9C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3945902-C140-4635-AD5D-DEBC25667A8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A35347A-D7A8-4DA7-BCFB-7425E1531E3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5A6242A-6184-4185-83A2-117E4EA86AC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BE7577D-A82E-4C94-9EEC-161848043D9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73EC614-7E53-4DEF-9358-8355961E30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2E07E49-77C2-4768-9984-F6032B800A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7B82E26-B6C9-4703-BA54-D9F7EE7C06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4.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37125162023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9654" y="1906269"/>
            <a:ext cx="5354727"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solidFill>
                <a:latin typeface="Microsoft Yahei"/>
                <a:ea typeface="Microsoft Yahei"/>
                <a:cs typeface="Microsoft Yahei"/>
              </a:rPr>
              <a:t>解剖学实习与教学论文写作培训课件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76019" y="182803"/>
            <a:ext cx="2152650" cy="1200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700" b="1">
                <a:solidFill>
                  <a:schemeClr val="dk1"/>
                </a:solidFill>
                <a:latin typeface="Microsoft Yahei"/>
                <a:ea typeface="Microsoft Yahei"/>
                <a:cs typeface="Microsoft Yahei"/>
              </a:rPr>
              <a:t>目录</a:t>
            </a:r>
          </a:p>
        </p:txBody>
      </p:sp>
      <p:sp>
        <p:nvSpPr>
          <p:cNvPr id="4" name="TextBox 4"/>
          <p:cNvSpPr txBox="1"/>
          <p:nvPr/>
        </p:nvSpPr>
        <p:spPr>
          <a:xfrm>
            <a:off x="871486" y="1338510"/>
            <a:ext cx="4991100" cy="452437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450"/>
              </a:spcBef>
              <a:buFont typeface="Arial"/>
              <a:buChar char="•"/>
            </a:pPr>
            <a:r>
              <a:rPr lang="en-US" sz="2400">
                <a:solidFill>
                  <a:srgbClr val="000000"/>
                </a:solidFill>
                <a:latin typeface="Microsoft Yahei"/>
                <a:ea typeface="Microsoft Yahei"/>
                <a:cs typeface="Microsoft Yahei"/>
              </a:rPr>
              <a:t>解剖学实习概述</a:t>
            </a:r>
          </a:p>
          <a:p>
            <a:pPr marL="203200" lvl="0" indent="-203200">
              <a:lnSpc>
                <a:spcPct val="140000"/>
              </a:lnSpc>
              <a:spcBef>
                <a:spcPts val="450"/>
              </a:spcBef>
              <a:buFont typeface="Arial"/>
              <a:buChar char="•"/>
            </a:pPr>
            <a:r>
              <a:rPr lang="en-US" sz="2400">
                <a:solidFill>
                  <a:srgbClr val="000000"/>
                </a:solidFill>
                <a:latin typeface="Microsoft Yahei"/>
                <a:ea typeface="Microsoft Yahei"/>
                <a:cs typeface="Microsoft Yahei"/>
              </a:rPr>
              <a:t>解剖学基础知识</a:t>
            </a:r>
          </a:p>
          <a:p>
            <a:pPr marL="203200" lvl="0" indent="-203200">
              <a:lnSpc>
                <a:spcPct val="140000"/>
              </a:lnSpc>
              <a:spcBef>
                <a:spcPts val="450"/>
              </a:spcBef>
              <a:buFont typeface="Arial"/>
              <a:buChar char="•"/>
            </a:pPr>
            <a:r>
              <a:rPr lang="en-US" sz="2400">
                <a:solidFill>
                  <a:srgbClr val="000000"/>
                </a:solidFill>
                <a:latin typeface="Microsoft Yahei"/>
                <a:ea typeface="Microsoft Yahei"/>
                <a:cs typeface="Microsoft Yahei"/>
              </a:rPr>
              <a:t>教学论文写作技巧</a:t>
            </a:r>
          </a:p>
          <a:p>
            <a:pPr marL="203200" lvl="0" indent="-203200">
              <a:lnSpc>
                <a:spcPct val="140000"/>
              </a:lnSpc>
              <a:spcBef>
                <a:spcPts val="450"/>
              </a:spcBef>
              <a:buFont typeface="Arial"/>
              <a:buChar char="•"/>
            </a:pPr>
            <a:r>
              <a:rPr lang="en-US" sz="2400">
                <a:solidFill>
                  <a:srgbClr val="000000"/>
                </a:solidFill>
                <a:latin typeface="Microsoft Yahei"/>
                <a:ea typeface="Microsoft Yahei"/>
                <a:cs typeface="Microsoft Yahei"/>
              </a:rPr>
              <a:t>解剖学实习教学案例分析</a:t>
            </a:r>
          </a:p>
          <a:p>
            <a:pPr marL="203200" lvl="0" indent="-203200">
              <a:lnSpc>
                <a:spcPct val="140000"/>
              </a:lnSpc>
              <a:spcBef>
                <a:spcPts val="450"/>
              </a:spcBef>
              <a:buFont typeface="Arial"/>
              <a:buChar char="•"/>
            </a:pPr>
            <a:r>
              <a:rPr lang="en-US" sz="2400">
                <a:solidFill>
                  <a:srgbClr val="000000"/>
                </a:solidFill>
                <a:latin typeface="Microsoft Yahei"/>
                <a:ea typeface="Microsoft Yahei"/>
                <a:cs typeface="Microsoft Yahei"/>
              </a:rPr>
              <a:t>教学论文写作实践与点评</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solidFill>
                <a:latin typeface="Microsoft Yahei"/>
                <a:ea typeface="Microsoft Yahei"/>
                <a:cs typeface="Microsoft Yahei"/>
              </a:rPr>
              <a:t>01</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solidFill>
                <a:highlight>
                  <a:srgbClr val="000000">
                    <a:alpha val="0"/>
                  </a:srgbClr>
                </a:highlight>
                <a:latin typeface="Microsoft Yahei"/>
                <a:ea typeface="Microsoft Yahei"/>
                <a:cs typeface="Microsoft Yahei"/>
              </a:rPr>
              <a:t>解剖学实习概述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促进知识整合</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实习过程中，学生可以将所学的理论知识与实际操作相结合，促进知识的整合和应用。</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提高解决问题能力</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在解决实际问题和困难的过程中，学生能够锻炼解决问题的能力，培养创新思维。</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培养实践操作能力</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通过解剖学实习，学生能够亲自动手进行解剖操作，培养实践操作能力，加深对理论知识的理解。</a:t>
            </a:r>
          </a:p>
        </p:txBody>
      </p:sp>
      <p:pic>
        <p:nvPicPr>
          <p:cNvPr id="10" name="Picture 10"/>
          <p:cNvPicPr>
            <a:picLocks noChangeAspect="1"/>
          </p:cNvPicPr>
          <p:nvPr/>
        </p:nvPicPr>
        <p:blipFill>
          <a:blip r:embed="rId2"/>
          <a:srcRect t="16708" b="16708"/>
          <a:stretch>
            <a:fillRect/>
          </a:stretch>
        </p:blipFill>
        <p:spPr>
          <a:xfrm>
            <a:off x="869006" y="1293634"/>
            <a:ext cx="4563025" cy="4563024"/>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实习目的与意义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style>
          <a:lnRef idx="0">
            <a:schemeClr val="dk1"/>
          </a:lnRef>
          <a:fillRef idx="1">
            <a:schemeClr val="dk1"/>
          </a:fillRef>
          <a:effectRef idx="0">
            <a:schemeClr val="dk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style>
          <a:lnRef idx="0">
            <a:schemeClr val="dk1"/>
          </a:lnRef>
          <a:fillRef idx="1">
            <a:schemeClr val="dk1"/>
          </a:fillRef>
          <a:effectRef idx="0">
            <a:schemeClr val="dk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4" name="Picture 4"/>
          <p:cNvPicPr>
            <a:picLocks noChangeAspect="1"/>
          </p:cNvPicPr>
          <p:nvPr/>
        </p:nvPicPr>
        <p:blipFill>
          <a:blip r:embed="rId2"/>
          <a:srcRect t="116" b="116"/>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26364" r="26364"/>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学生需掌握人体各部位的解剖学知识，包括骨骼、肌肉、血管、神经等。</a:t>
            </a:r>
            <a:endParaRPr lang="en-US" sz="1100"/>
          </a:p>
        </p:txBody>
      </p:sp>
      <p:sp>
        <p:nvSpPr>
          <p:cNvPr id="15" name="AutoShape 15"/>
          <p:cNvSpPr/>
          <p:nvPr/>
        </p:nvSpPr>
        <p:spPr>
          <a:xfrm>
            <a:off x="747336" y="2037683"/>
            <a:ext cx="2553871" cy="42262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solidFill>
                <a:latin typeface="Microsoft Yahei"/>
                <a:ea typeface="Microsoft Yahei"/>
                <a:cs typeface="Microsoft Yahei"/>
              </a:rPr>
              <a:t>人体各部位解剖</a:t>
            </a:r>
            <a:endParaRPr lang="en-US" sz="1100"/>
          </a:p>
        </p:txBody>
      </p:sp>
      <p:sp>
        <p:nvSpPr>
          <p:cNvPr id="16" name="AutoShape 16"/>
          <p:cNvSpPr/>
          <p:nvPr/>
        </p:nvSpPr>
        <p:spPr>
          <a:xfrm>
            <a:off x="1940528" y="5092530"/>
            <a:ext cx="2552700" cy="891876"/>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solidFill>
                <a:latin typeface="Microsoft Yahei"/>
                <a:ea typeface="Microsoft Yahei"/>
                <a:cs typeface="Microsoft Yahei"/>
              </a:rPr>
              <a:t>利用实验动物进行解剖操作，观察其内部结构和生理特点。</a:t>
            </a:r>
            <a:endParaRPr lang="en-US" sz="1100"/>
          </a:p>
        </p:txBody>
      </p:sp>
      <p:sp>
        <p:nvSpPr>
          <p:cNvPr id="17" name="AutoShape 17"/>
          <p:cNvSpPr/>
          <p:nvPr/>
        </p:nvSpPr>
        <p:spPr>
          <a:xfrm>
            <a:off x="1940528" y="4661950"/>
            <a:ext cx="2084356" cy="403578"/>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实验动物解剖</a:t>
            </a:r>
            <a:endParaRPr lang="en-US" sz="1100"/>
          </a:p>
        </p:txBody>
      </p:sp>
      <p:sp>
        <p:nvSpPr>
          <p:cNvPr id="18" name="AutoShape 18"/>
          <p:cNvSpPr/>
          <p:nvPr/>
        </p:nvSpPr>
        <p:spPr>
          <a:xfrm>
            <a:off x="8872233" y="2402205"/>
            <a:ext cx="2552700" cy="108278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借助显微镜观察细胞、组织的细微结构，深入了解人体构造和功能。</a:t>
            </a:r>
            <a:endParaRPr lang="en-US" sz="1100"/>
          </a:p>
        </p:txBody>
      </p:sp>
      <p:sp>
        <p:nvSpPr>
          <p:cNvPr id="19" name="AutoShape 19"/>
          <p:cNvSpPr/>
          <p:nvPr/>
        </p:nvSpPr>
        <p:spPr>
          <a:xfrm>
            <a:off x="8872233" y="2037683"/>
            <a:ext cx="2569478" cy="44168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显微镜观察</a:t>
            </a:r>
            <a:endParaRPr lang="en-US" sz="1100"/>
          </a:p>
        </p:txBody>
      </p:sp>
      <p:sp>
        <p:nvSpPr>
          <p:cNvPr id="20" name="AutoShape 20"/>
          <p:cNvSpPr/>
          <p:nvPr/>
        </p:nvSpPr>
        <p:spPr>
          <a:xfrm>
            <a:off x="7814024" y="5112856"/>
            <a:ext cx="2552700" cy="933977"/>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采用讲解、示范、实践操作相结合的方法，注重培养学生的实际操作能力和独立思考能力。</a:t>
            </a:r>
            <a:endParaRPr lang="en-US" sz="1100"/>
          </a:p>
        </p:txBody>
      </p:sp>
      <p:sp>
        <p:nvSpPr>
          <p:cNvPr id="21" name="AutoShape 21"/>
          <p:cNvSpPr/>
          <p:nvPr/>
        </p:nvSpPr>
        <p:spPr>
          <a:xfrm>
            <a:off x="8314658" y="4661950"/>
            <a:ext cx="2084356" cy="42262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solidFill>
                <a:latin typeface="Microsoft Yahei"/>
                <a:ea typeface="Microsoft Yahei"/>
                <a:cs typeface="Microsoft Yahei"/>
              </a:rPr>
              <a:t>实习方法</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实习内容与方法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000" r="15000"/>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在实习过程中，学生需遵守安全操作规程，佩戴必要的防护用品，防止意外伤害。</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安全防护</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对待实验标本应保持尊重和敬畏的态度，不得随意损坏或丢弃。</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尊重标本</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学生应认真记录实习过程和结果，及时总结经验教训，提高实习效果。</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认真记录</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遵守实验室纪律和规定，保持良好的实习环境和学习氛围。</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遵守纪律</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实习注意事项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solidFill>
                <a:latin typeface="Microsoft Yahei"/>
                <a:ea typeface="Microsoft Yahei"/>
                <a:cs typeface="Microsoft Yahei"/>
              </a:rPr>
              <a:t>02</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solidFill>
                <a:highlight>
                  <a:srgbClr val="000000">
                    <a:alpha val="0"/>
                  </a:srgbClr>
                </a:highlight>
                <a:latin typeface="Microsoft Yahei"/>
                <a:ea typeface="Microsoft Yahei"/>
                <a:cs typeface="Microsoft Yahei"/>
              </a:rPr>
              <a:t>解剖学基础知识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2636" b="2263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2636" b="2263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人体解剖学简介</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人体解剖学定义</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人体解剖学是一门研究人体形态、结构和功能的科学，是医学领域的基础学科之一。</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人体解剖学的重要性</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人体解剖学是医学专业学生必须掌握的基础知识，对于临床医学、护理、康复治疗等专业具有重要意义。</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人体解剖学的研究方法</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人体解剖学主要通过观察、实验、尸体解剖等手段进行研究，以揭示人体结构和功能。</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骨骼系统是人体的重要支撑结构，由200多块骨头组成，分为颅骨、躯干骨和四肢骨三部分。</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骨骼系统概述</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骨骼系统的功能</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15" name="Picture 15"/>
          <p:cNvPicPr>
            <a:picLocks noChangeAspect="1"/>
          </p:cNvPicPr>
          <p:nvPr/>
        </p:nvPicPr>
        <p:blipFill>
          <a:blip r:embed="rId3"/>
          <a:srcRect t="17651" b="17651"/>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骨骼的分类</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20" name="Picture 20"/>
          <p:cNvPicPr>
            <a:picLocks noChangeAspect="1"/>
          </p:cNvPicPr>
          <p:nvPr/>
        </p:nvPicPr>
        <p:blipFill>
          <a:blip r:embed="rId4"/>
          <a:srcRect t="5000" b="50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骨骼系统不仅支撑身体，还保护内脏器官、维持姿势和运动，同时参与造血和免疫功能。</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根据形态和功能，骨骼可分为长骨、短骨、扁骨和不规则骨等类型。</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骨骼系统</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肌肉系统由骨骼肌、心肌和平滑肌组成，是人体运动和内脏器官功能的主要执行者。</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7" name="Picture 7"/>
          <p:cNvPicPr>
            <a:picLocks noChangeAspect="1"/>
          </p:cNvPicPr>
          <p:nvPr/>
        </p:nvPicPr>
        <p:blipFill>
          <a:blip r:embed="rId3"/>
          <a:srcRect t="6667" b="6667"/>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9" name="Picture 9"/>
          <p:cNvPicPr>
            <a:picLocks noChangeAspect="1"/>
          </p:cNvPicPr>
          <p:nvPr/>
        </p:nvPicPr>
        <p:blipFill>
          <a:blip r:embed="rId4"/>
          <a:srcRect t="6667" b="6667"/>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肌肉系统概述</a:t>
            </a:r>
          </a:p>
        </p:txBody>
      </p:sp>
      <p:sp>
        <p:nvSpPr>
          <p:cNvPr id="11" name="AutoShape 11"/>
          <p:cNvSpPr/>
          <p:nvPr/>
        </p:nvSpPr>
        <p:spPr>
          <a:xfrm>
            <a:off x="1235229"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根据形态和功能，肌肉可分为长肌、短肌、阔肌和轮匝肌等类型。</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肌肉的分类</a:t>
            </a:r>
          </a:p>
        </p:txBody>
      </p:sp>
      <p:sp>
        <p:nvSpPr>
          <p:cNvPr id="16" name="AutoShape 16"/>
          <p:cNvSpPr/>
          <p:nvPr/>
        </p:nvSpPr>
        <p:spPr>
          <a:xfrm>
            <a:off x="4639660"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肌肉系统通过收缩和舒张实现身体的运动和内脏器官的功能，同时参与体温调节和物质代谢等过程。</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肌肉系统的功能</a:t>
            </a:r>
          </a:p>
        </p:txBody>
      </p:sp>
      <p:sp>
        <p:nvSpPr>
          <p:cNvPr id="21" name="AutoShape 21"/>
          <p:cNvSpPr/>
          <p:nvPr/>
        </p:nvSpPr>
        <p:spPr>
          <a:xfrm>
            <a:off x="8309741"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肌肉系统</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消化系统由口腔、食管、胃、小肠、大肠等器官组成，主要功能是摄取食物、消化食物和吸收营养物质。</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消化系统概述</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消化系统通过机械和化学方式将食物分解为可吸收的营养物质，并输送到血液和淋巴系统中，维持人体的生命活动。</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消化系统的功能</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0000" r="100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消化系统疾病包括胃炎、胃溃疡、肝炎、肝硬化等，可能影响人体的营养吸收和生活质量。</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消化系统的疾病</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消化系统</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循环系统由心脏、血管和淋巴管组成，主要功能是输送血液和淋巴液，为身体各部位提供营养物质和氧气，并排除废物和二氧化碳。</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循环系统概述</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循环系统通过心脏的收缩和舒张实现血液的循环流动，维持人体的新陈代谢和内环境稳定。</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循环系统的功能</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循环系统疾病包括高血压、冠心病、脑梗塞等，可能影响人体的生命健康和生活质量。</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循环系统的疾病</a:t>
            </a:r>
          </a:p>
        </p:txBody>
      </p:sp>
      <p:pic>
        <p:nvPicPr>
          <p:cNvPr id="9" name="Picture 9"/>
          <p:cNvPicPr>
            <a:picLocks noChangeAspect="1"/>
          </p:cNvPicPr>
          <p:nvPr/>
        </p:nvPicPr>
        <p:blipFill>
          <a:blip r:embed="rId2"/>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循环系统</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3" name="Picture 3"/>
          <p:cNvPicPr>
            <a:picLocks noChangeAspect="1"/>
          </p:cNvPicPr>
          <p:nvPr/>
        </p:nvPicPr>
        <p:blipFill>
          <a:blip r:embed="rId2">
            <a:alphaModFix/>
          </a:blip>
          <a:srcRect l="14792" r="1479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呼吸系统的疾病</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呼吸系统疾病包括感冒、哮喘、肺炎等，可能影响人体的呼吸功能和生活质量。</a:t>
            </a:r>
          </a:p>
        </p:txBody>
      </p:sp>
      <p:sp>
        <p:nvSpPr>
          <p:cNvPr id="8" name="AutoShape 8"/>
          <p:cNvSpPr/>
          <p:nvPr/>
        </p:nvSpPr>
        <p:spPr>
          <a:xfrm>
            <a:off x="4935912" y="181958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呼吸系统概述</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呼吸系统由鼻腔、喉、气管、肺等器官组成，主要功能是吸入氧气和呼出二氧化碳，维持人体的生命活动。</a:t>
            </a:r>
          </a:p>
        </p:txBody>
      </p:sp>
      <p:sp>
        <p:nvSpPr>
          <p:cNvPr id="12" name="AutoShape 12"/>
          <p:cNvSpPr/>
          <p:nvPr/>
        </p:nvSpPr>
        <p:spPr>
          <a:xfrm>
            <a:off x="4935912" y="345777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呼吸系统的功能</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呼吸系统通过呼吸运动实现气体交换，为身体各部位提供氧气并排除二氧化碳。</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呼吸系统</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泌尿系统的功能</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泌尿系统通过肾小球的滤过作用和肾小管的重吸收作用实现尿液的生成和排泄。</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泌尿系统的疾病</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泌尿系统疾病包括肾炎、肾结石、膀胱炎等，可能影响人体的排泄功能和生活质量。</a:t>
              </a:r>
            </a:p>
          </p:txBody>
        </p:sp>
      </p:grpSp>
      <p:sp>
        <p:nvSpPr>
          <p:cNvPr id="8" name="AutoShape 8"/>
          <p:cNvSpPr/>
          <p:nvPr/>
        </p:nvSpPr>
        <p:spPr>
          <a:xfrm>
            <a:off x="4805646" y="4913047"/>
            <a:ext cx="810236" cy="8102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泌尿系统概述</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泌尿系统由肾、输尿管、膀胱和尿道等器官组成，主要功能是排除代谢废物和多余的水分，维持人体的内环境稳定。</a:t>
              </a:r>
            </a:p>
          </p:txBody>
        </p:sp>
      </p:grpSp>
      <p:sp>
        <p:nvSpPr>
          <p:cNvPr id="12" name="AutoShape 12"/>
          <p:cNvSpPr/>
          <p:nvPr/>
        </p:nvSpPr>
        <p:spPr>
          <a:xfrm>
            <a:off x="4805646" y="3272584"/>
            <a:ext cx="810236" cy="8102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t="15476" b="15476"/>
          <a:stretch>
            <a:fillRect/>
          </a:stretch>
        </p:blipFill>
        <p:spPr>
          <a:xfrm>
            <a:off x="641457" y="1883900"/>
            <a:ext cx="3722789"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泌尿系统</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0000" r="10000"/>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生殖系统由男性的睾丸、附睾、输精管等器官和女性的卵巢、输卵管、子宫等器官组成，主要功能是生殖和内分泌功能。</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生殖系统概述</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生殖系统通过产生精子和卵子实现生殖功能，同时分泌性激素维持人体的生殖健康。</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生殖系统的功能</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生殖系统疾病包括前列腺炎、前列腺增生、子宫肌瘤等，可能影响人体的生殖健康和生活质量。</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生殖系统的疾病</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生殖系统</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solidFill>
                <a:latin typeface="Microsoft Yahei"/>
                <a:ea typeface="Microsoft Yahei"/>
                <a:cs typeface="Microsoft Yahei"/>
              </a:rPr>
              <a:t>03</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solidFill>
                <a:highlight>
                  <a:srgbClr val="000000">
                    <a:alpha val="0"/>
                  </a:srgbClr>
                </a:highlight>
                <a:latin typeface="Microsoft Yahei"/>
                <a:ea typeface="Microsoft Yahei"/>
                <a:cs typeface="Microsoft Yahei"/>
              </a:rPr>
              <a:t>教学论文写作技巧</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https://d.book118.com/337125162023006030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105</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2024-09-01T15:25:45.477</cp:lastPrinted>
  <dcterms:created xsi:type="dcterms:W3CDTF">2024-09-01T07:25:45Z</dcterms:created>
  <dcterms:modified xsi:type="dcterms:W3CDTF">2024-09-01T07:25:47Z</dcterms:modified>
</cp:coreProperties>
</file>