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3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D0A7D-A314-45D5-A68F-4DD33C028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DDE10-22F4-46E9-8EDD-A4E638291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2CB5D-1299-419E-9D8C-118735219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718D9-9ED2-47BC-B4F0-657694092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CE240F-EC42-4336-B073-378FF9624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9D0B1C-FF87-48F5-9E56-6DC266352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06BAAB-3032-42BF-8DB1-B6609BC58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F175B-351F-4F0D-A4B8-AD662C227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08855-7115-4964-9A38-38AA04B82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36633-E385-4B67-8CCB-175A89EF2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211B2-1162-4FD6-BDEC-AF76DDC57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14" Type="http://schemas.openxmlformats.org/officeDocument/2006/relationships/tags" Target="../tags/tag274.xml" /><Relationship Id="rId15" Type="http://schemas.openxmlformats.org/officeDocument/2006/relationships/tags" Target="../tags/tag275.xml" /><Relationship Id="rId16" Type="http://schemas.openxmlformats.org/officeDocument/2006/relationships/tags" Target="../tags/tag276.xml" /><Relationship Id="rId17" Type="http://schemas.openxmlformats.org/officeDocument/2006/relationships/tags" Target="../tags/tag277.xml" /><Relationship Id="rId18" Type="http://schemas.openxmlformats.org/officeDocument/2006/relationships/tags" Target="../tags/tag278.xml" /><Relationship Id="rId19" Type="http://schemas.openxmlformats.org/officeDocument/2006/relationships/tags" Target="../tags/tag279.xml" /><Relationship Id="rId2" Type="http://schemas.openxmlformats.org/officeDocument/2006/relationships/tags" Target="../tags/tag262.xml" /><Relationship Id="rId20" Type="http://schemas.openxmlformats.org/officeDocument/2006/relationships/tags" Target="../tags/tag280.xml" /><Relationship Id="rId21" Type="http://schemas.openxmlformats.org/officeDocument/2006/relationships/tags" Target="../tags/tag281.xml" /><Relationship Id="rId22" Type="http://schemas.openxmlformats.org/officeDocument/2006/relationships/tags" Target="../tags/tag282.xml" /><Relationship Id="rId23" Type="http://schemas.openxmlformats.org/officeDocument/2006/relationships/tags" Target="../tags/tag283.xml" /><Relationship Id="rId24" Type="http://schemas.openxmlformats.org/officeDocument/2006/relationships/tags" Target="../tags/tag284.xml" /><Relationship Id="rId25" Type="http://schemas.openxmlformats.org/officeDocument/2006/relationships/tags" Target="../tags/tag285.xml" /><Relationship Id="rId26" Type="http://schemas.openxmlformats.org/officeDocument/2006/relationships/tags" Target="../tags/tag286.xml" /><Relationship Id="rId27" Type="http://schemas.openxmlformats.org/officeDocument/2006/relationships/tags" Target="../tags/tag287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tags" Target="../tags/tag298.xml" /><Relationship Id="rId13" Type="http://schemas.openxmlformats.org/officeDocument/2006/relationships/tags" Target="../tags/tag299.xml" /><Relationship Id="rId14" Type="http://schemas.openxmlformats.org/officeDocument/2006/relationships/tags" Target="../tags/tag300.xml" /><Relationship Id="rId15" Type="http://schemas.openxmlformats.org/officeDocument/2006/relationships/tags" Target="../tags/tag301.xml" /><Relationship Id="rId16" Type="http://schemas.openxmlformats.org/officeDocument/2006/relationships/tags" Target="../tags/tag302.xml" /><Relationship Id="rId17" Type="http://schemas.openxmlformats.org/officeDocument/2006/relationships/tags" Target="../tags/tag303.xml" /><Relationship Id="rId18" Type="http://schemas.openxmlformats.org/officeDocument/2006/relationships/tags" Target="../tags/tag304.xml" /><Relationship Id="rId19" Type="http://schemas.openxmlformats.org/officeDocument/2006/relationships/tags" Target="../tags/tag305.xml" /><Relationship Id="rId2" Type="http://schemas.openxmlformats.org/officeDocument/2006/relationships/tags" Target="../tags/tag288.xml" /><Relationship Id="rId20" Type="http://schemas.openxmlformats.org/officeDocument/2006/relationships/tags" Target="../tags/tag306.xml" /><Relationship Id="rId21" Type="http://schemas.openxmlformats.org/officeDocument/2006/relationships/tags" Target="../tags/tag307.xml" /><Relationship Id="rId22" Type="http://schemas.openxmlformats.org/officeDocument/2006/relationships/tags" Target="../tags/tag308.xml" /><Relationship Id="rId23" Type="http://schemas.openxmlformats.org/officeDocument/2006/relationships/tags" Target="../tags/tag309.xml" /><Relationship Id="rId24" Type="http://schemas.openxmlformats.org/officeDocument/2006/relationships/tags" Target="../tags/tag310.xml" /><Relationship Id="rId25" Type="http://schemas.openxmlformats.org/officeDocument/2006/relationships/tags" Target="../tags/tag311.xml" /><Relationship Id="rId26" Type="http://schemas.openxmlformats.org/officeDocument/2006/relationships/tags" Target="../tags/tag312.xml" /><Relationship Id="rId27" Type="http://schemas.openxmlformats.org/officeDocument/2006/relationships/tags" Target="../tags/tag313.xml" /><Relationship Id="rId28" Type="http://schemas.openxmlformats.org/officeDocument/2006/relationships/tags" Target="../tags/tag314.xml" /><Relationship Id="rId29" Type="http://schemas.openxmlformats.org/officeDocument/2006/relationships/tags" Target="../tags/tag315.xml" /><Relationship Id="rId3" Type="http://schemas.openxmlformats.org/officeDocument/2006/relationships/tags" Target="../tags/tag289.xml" /><Relationship Id="rId30" Type="http://schemas.openxmlformats.org/officeDocument/2006/relationships/tags" Target="../tags/tag316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tags" Target="../tags/tag294.xml" /><Relationship Id="rId9" Type="http://schemas.openxmlformats.org/officeDocument/2006/relationships/tags" Target="../tags/tag29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5.xml" /><Relationship Id="rId11" Type="http://schemas.openxmlformats.org/officeDocument/2006/relationships/tags" Target="../tags/tag326.xml" /><Relationship Id="rId12" Type="http://schemas.openxmlformats.org/officeDocument/2006/relationships/tags" Target="../tags/tag327.xml" /><Relationship Id="rId13" Type="http://schemas.openxmlformats.org/officeDocument/2006/relationships/tags" Target="../tags/tag328.xml" /><Relationship Id="rId14" Type="http://schemas.openxmlformats.org/officeDocument/2006/relationships/tags" Target="../tags/tag329.xml" /><Relationship Id="rId15" Type="http://schemas.openxmlformats.org/officeDocument/2006/relationships/tags" Target="../tags/tag330.xml" /><Relationship Id="rId16" Type="http://schemas.openxmlformats.org/officeDocument/2006/relationships/tags" Target="../tags/tag331.xml" /><Relationship Id="rId17" Type="http://schemas.openxmlformats.org/officeDocument/2006/relationships/tags" Target="../tags/tag332.xml" /><Relationship Id="rId2" Type="http://schemas.openxmlformats.org/officeDocument/2006/relationships/tags" Target="../tags/tag317.xml" /><Relationship Id="rId3" Type="http://schemas.openxmlformats.org/officeDocument/2006/relationships/tags" Target="../tags/tag318.xml" /><Relationship Id="rId4" Type="http://schemas.openxmlformats.org/officeDocument/2006/relationships/tags" Target="../tags/tag319.xml" /><Relationship Id="rId5" Type="http://schemas.openxmlformats.org/officeDocument/2006/relationships/tags" Target="../tags/tag320.xml" /><Relationship Id="rId6" Type="http://schemas.openxmlformats.org/officeDocument/2006/relationships/tags" Target="../tags/tag321.xml" /><Relationship Id="rId7" Type="http://schemas.openxmlformats.org/officeDocument/2006/relationships/tags" Target="../tags/tag322.xml" /><Relationship Id="rId8" Type="http://schemas.openxmlformats.org/officeDocument/2006/relationships/tags" Target="../tags/tag323.xml" /><Relationship Id="rId9" Type="http://schemas.openxmlformats.org/officeDocument/2006/relationships/tags" Target="../tags/tag32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361210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跟骨骨折的健康教育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43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跟骨骨折相关知识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9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预防知识指导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5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8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用药指导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9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2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饮食指导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5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运动指导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1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4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护理指导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跟骨骨折相关知识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跟骨骨折的定义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跟骨骨折是指跟骨受到外力作用，导致骨结构破坏或完整性丧失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跟骨是足部的重要组成部分，位于足跟部，支撑着整个身体重量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跟骨骨折常见于老年人，尤其是骨质疏松患者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跟骨骨折可能导致足部功能障碍，影响日常生活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跟骨骨折的成因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直接暴力：如摔倒、撞击等外力直接作用于跟骨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间接暴力：如高处坠落、车祸等外力通过传导作用于跟骨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疲劳性骨折：长期反复的应力作用导致跟骨疲劳性骨折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病理性骨折：如骨质疏松、肿瘤等病理因素导致跟骨骨折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跟骨骨折的症状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疼痛：跟骨骨折后，患者会出现明显的疼痛感，尤其是在站立或行走时。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肿胀：骨折部位会出现肿胀，这是由于骨折后血液和组织液渗出所致。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畸形：骨折后，跟骨可能出现畸形，如跟骨向外侧或内侧弯曲。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活动受限：骨折后，患者会出现跟骨活动受限，无法正常行走或站立。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跟骨骨折的诊断与治疗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诊断方法：X光片、CT扫描、MRI等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治疗方法：保守治疗（如石膏固定、牵引等）、手术治疗（如内固定、外固定等）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康复治疗：物理治疗、康复训练等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预防措施：避免过度运动、加强肌肉力量训练等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预防知识指导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保持健康的生活方式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保持良好的饮食习惯，多吃蔬菜水果，少吃高脂肪、高糖、高盐的食物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保持适当的运动量，每周至少进行150分钟的中等强度运动或75分钟的高强度运动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保持良好的睡眠习惯，每天保证7-8小时的睡眠时间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保持良好的心理状态，学会释放压力，保持乐观积极的心态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避免高风险活动和环境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避免在拥挤、混乱的环境中活动，如演唱会、大型集会等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避免参加高风险运动，如滑雪、攀岩等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避免在湿滑、不平坦的地面上行走或跑步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避免在恶劣天气条件下外出，如大风、暴雨等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定期进行体检和筛查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定期进行体检：每年至少进行一次全面的身体检查，包括骨密度检查、X光片等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筛查骨质疏松症：对于中老年人，特别是女性，应定期进行骨质疏松症的筛查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加强运动：保持适当的运动量，如散步、慢跑、游泳等，有助于增强骨骼健康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合理饮食：保持均衡的饮食，多吃富含钙、磷、维生素D等营养素的食物，如牛奶、鸡蛋、鱼等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学习急救知识和技能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学习心肺复苏术（CPR）：掌握正确的操作步骤和注意事项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学习止血、包扎、固定等基本急救技能：掌握正确的操作方法和注意事项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学习如何正确搬运伤员：掌握正确的操作方法和注意事项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学习如何正确使用急救设备：如氧气瓶、担架等，掌握正确的操作方法和注意事项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用药指导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药物治疗的作用与注意事项</a:t>
            </a:r>
            <a:endParaRPr lang="zh-CN" altLang="en-US"/>
          </a:p>
        </p:txBody>
      </p:sp>
      <p:sp>
        <p:nvSpPr>
          <p:cNvPr id="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228" y="1997349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643" y="430117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4"/>
            </p:custDataLst>
          </p:nvPr>
        </p:nvSpPr>
        <p:spPr>
          <a:xfrm>
            <a:off x="71508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142132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82" y="3262293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药物治疗可以减轻疼痛、肿胀和炎症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393" y="1996714"/>
            <a:ext cx="710962" cy="2068749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174" y="430117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9"/>
            </p:custDataLst>
          </p:nvPr>
        </p:nvSpPr>
        <p:spPr>
          <a:xfrm>
            <a:off x="516461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10"/>
            </p:custDataLst>
          </p:nvPr>
        </p:nvSpPr>
        <p:spPr>
          <a:xfrm flipV="1">
            <a:off x="5058565" y="2142132"/>
            <a:ext cx="2068749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612" y="3262293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注意事项：遵医嘱用药，避免过量或过少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3111" y="2028465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526" y="4331654"/>
            <a:ext cx="675868" cy="185757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4"/>
            </p:custDataLst>
          </p:nvPr>
        </p:nvSpPr>
        <p:spPr>
          <a:xfrm>
            <a:off x="7390330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5"/>
            </p:custDataLst>
          </p:nvPr>
        </p:nvSpPr>
        <p:spPr>
          <a:xfrm flipV="1">
            <a:off x="7284918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330" y="3293409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注意事项：避免与其他药物相互作用，如抗凝血药物、抗血小板药物等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676" y="2008144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30091" y="431260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9"/>
            </p:custDataLst>
          </p:nvPr>
        </p:nvSpPr>
        <p:spPr>
          <a:xfrm>
            <a:off x="2940165" y="268316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20"/>
            </p:custDataLst>
          </p:nvPr>
        </p:nvSpPr>
        <p:spPr>
          <a:xfrm flipV="1">
            <a:off x="2833483" y="215292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895" y="3272453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药物治疗可以促进骨折愈合和恢复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8194" y="2028465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7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974" y="4331654"/>
            <a:ext cx="675868" cy="185757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1" name="任意多边形 25"/>
          <p:cNvSpPr/>
          <p:nvPr>
            <p:custDataLst>
              <p:tags r:id="rId24"/>
            </p:custDataLst>
          </p:nvPr>
        </p:nvSpPr>
        <p:spPr>
          <a:xfrm>
            <a:off x="9614778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2" name="任意多边形 26"/>
          <p:cNvSpPr/>
          <p:nvPr>
            <p:custDataLst>
              <p:tags r:id="rId25"/>
            </p:custDataLst>
          </p:nvPr>
        </p:nvSpPr>
        <p:spPr>
          <a:xfrm flipV="1">
            <a:off x="9510001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778" y="3293409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注意事项：定期复查，观察骨折愈合情况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非处方药的选用与使用方法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非处方药的种类：包括止痛药、消炎药、外用药等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非处方药的注意事项：注意药物的副作用和禁忌症，如有不适及时就医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非处方药的使用方法：按照说明书的用法用量使用，避免过量使用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非处方药的选择：根据病情和医生建议选择合适的药物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处方药的选用与使用方法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处方药的服用时间：按照医生的建议和药品说明书的指示服用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处方药的种类：包括止痛药、抗炎药、抗骨质疏松药等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处方药的剂量：根据医生的建议和病情选择合适的剂量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处方药的副作用：了解可能的副作用并注意观察，如有不适及时就医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https://d.book118.com/337136121001006031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LINE_FORE_SCHEMECOLOR_INDEX" val="7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EXT_FILL_FORE_SCHEMECOLOR_INDEX" val="13"/>
  <p:tag name="KSO_WM_UNIT_TEXT_SHADOW_SCHEMECOLOR_INDEX" val="10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5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LINE_FORE_SCHEMECOLOR_INDEX" val="7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EXT_FILL_FORE_SCHEMECOLOR_INDEX" val="13"/>
  <p:tag name="KSO_WM_UNIT_TEXT_SHADOW_SCHEMECOLOR_INDEX" val="10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5"/>
  <p:tag name="KSO_WM_UNIT_TYPE" val="l_h_a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LINE_FORE_SCHEMECOLOR_INDEX" val="7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EXT_FILL_FORE_SCHEMECOLOR_INDEX" val="13"/>
  <p:tag name="KSO_WM_UNIT_TEXT_SHADOW_SCHEMECOLOR_INDEX" val="10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5"/>
  <p:tag name="KSO_WM_UNIT_TYPE" val="l_h_a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LINE_FORE_SCHEMECOLOR_INDEX" val="7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EXT_FILL_FORE_SCHEMECOLOR_INDEX" val="13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5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LINE_FORE_SCHEMECOLOR_INDEX" val="7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EXT_FILL_FORE_SCHEMECOLOR_INDEX" val="13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5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LINE_FORE_SCHEMECOLOR_INDEX" val="7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EXT_FILL_FORE_SCHEMECOLOR_INDEX" val="13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5"/>
  <p:tag name="KSO_WM_UNIT_TYPE" val="l_h_a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TEMPLATE_CATEGORY" val="custom"/>
  <p:tag name="KSO_WM_TEMPLATE_INDEX" val="202302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21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6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61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3"/>
  <p:tag name="KSO_WM_UNIT_INDEX" val="1_1_3"/>
  <p:tag name="KSO_WM_UNIT_LAYERLEVEL" val="1_1_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4"/>
  <p:tag name="KSO_WM_UNIT_INDEX" val="1_1_4"/>
  <p:tag name="KSO_WM_UNIT_LAYERLEVEL" val="1_1_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1_1"/>
  <p:tag name="KSO_WM_UNIT_INDEX" val="1_1_1"/>
  <p:tag name="KSO_WM_UNIT_LAYERLEVEL" val="1_1_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2"/>
  <p:tag name="KSO_WM_UNIT_INDEX" val="1_1_2"/>
  <p:tag name="KSO_WM_UNIT_LAYERLEVEL" val="1_1_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3"/>
  <p:tag name="KSO_WM_UNIT_INDEX" val="1_3_3"/>
  <p:tag name="KSO_WM_UNIT_LAYERLEVEL" val="1_1_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4"/>
  <p:tag name="KSO_WM_UNIT_INDEX" val="1_3_4"/>
  <p:tag name="KSO_WM_UNIT_LAYERLEVEL" val="1_1_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3_1"/>
  <p:tag name="KSO_WM_UNIT_INDEX" val="1_3_1"/>
  <p:tag name="KSO_WM_UNIT_LAYERLEVEL" val="1_1_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2"/>
  <p:tag name="KSO_WM_UNIT_INDEX" val="1_3_2"/>
  <p:tag name="KSO_WM_UNIT_LAYERLEVEL" val="1_1_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3"/>
  <p:tag name="KSO_WM_UNIT_INDEX" val="1_4_3"/>
  <p:tag name="KSO_WM_UNIT_LAYERLEVEL" val="1_1_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4"/>
  <p:tag name="KSO_WM_UNIT_INDEX" val="1_4_4"/>
  <p:tag name="KSO_WM_UNIT_LAYERLEVEL" val="1_1_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4_1"/>
  <p:tag name="KSO_WM_UNIT_INDEX" val="1_4_1"/>
  <p:tag name="KSO_WM_UNIT_LAYERLEVEL" val="1_1_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2"/>
  <p:tag name="KSO_WM_UNIT_INDEX" val="1_4_2"/>
  <p:tag name="KSO_WM_UNIT_LAYERLEVEL" val="1_1_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3"/>
  <p:tag name="KSO_WM_UNIT_INDEX" val="1_2_3"/>
  <p:tag name="KSO_WM_UNIT_LAYERLEVEL" val="1_1_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4"/>
  <p:tag name="KSO_WM_UNIT_INDEX" val="1_2_4"/>
  <p:tag name="KSO_WM_UNIT_LAYERLEVEL" val="1_1_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2_1"/>
  <p:tag name="KSO_WM_UNIT_INDEX" val="1_2_1"/>
  <p:tag name="KSO_WM_UNIT_LAYERLEVEL" val="1_1_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2"/>
  <p:tag name="KSO_WM_UNIT_INDEX" val="1_2_2"/>
  <p:tag name="KSO_WM_UNIT_LAYERLEVEL" val="1_1_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3"/>
  <p:tag name="KSO_WM_UNIT_INDEX" val="1_5_3"/>
  <p:tag name="KSO_WM_UNIT_LAYERLEVEL" val="1_1_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4"/>
  <p:tag name="KSO_WM_UNIT_INDEX" val="1_5_4"/>
  <p:tag name="KSO_WM_UNIT_LAYERLEVEL" val="1_1_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5_1"/>
  <p:tag name="KSO_WM_UNIT_INDEX" val="1_5_1"/>
  <p:tag name="KSO_WM_UNIT_LAYERLEVEL" val="1_1_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2"/>
  <p:tag name="KSO_WM_UNIT_INDEX" val="1_5_2"/>
  <p:tag name="KSO_WM_UNIT_LAYERLEVEL" val="1_1_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7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跟骨骨折的健康教育</vt:lpstr>
      <vt:lpstr>目录</vt:lpstr>
      <vt:lpstr>跟骨骨折相关知识</vt:lpstr>
      <vt:lpstr>跟骨骨折的定义</vt:lpstr>
      <vt:lpstr>跟骨骨折的成因</vt:lpstr>
      <vt:lpstr>跟骨骨折的症状</vt:lpstr>
      <vt:lpstr>跟骨骨折的诊断与治疗</vt:lpstr>
      <vt:lpstr>预防知识指导</vt:lpstr>
      <vt:lpstr>保持健康的生活方式</vt:lpstr>
      <vt:lpstr>避免高风险活动和环境</vt:lpstr>
      <vt:lpstr>定期进行体检和筛查</vt:lpstr>
      <vt:lpstr>学习急救知识和技能</vt:lpstr>
      <vt:lpstr>用药指导</vt:lpstr>
      <vt:lpstr>药物治疗的作用与注意事项</vt:lpstr>
      <vt:lpstr>非处方药的选用与使用方法</vt:lpstr>
      <vt:lpstr>处方药的选用与使用方法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2024-09-02T21:57:34.365</cp:lastPrinted>
  <dcterms:created xsi:type="dcterms:W3CDTF">2024-09-02T13:57:34Z</dcterms:created>
  <dcterms:modified xsi:type="dcterms:W3CDTF">2024-09-02T13:57:37Z</dcterms:modified>
</cp:coreProperties>
</file>