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69" r:id="rId40"/>
  </p:sldIdLst>
  <p:sldSz cx="9144000" cy="6858000"/>
  <p:notesSz cx="6858000" cy="9144000"/>
  <p:custDataLst>
    <p:tags r:id="rId4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tags" Target="tags/tag1.xml" /><Relationship Id="rId42" Type="http://schemas.openxmlformats.org/officeDocument/2006/relationships/presProps" Target="presProps.xml" /><Relationship Id="rId43" Type="http://schemas.openxmlformats.org/officeDocument/2006/relationships/viewProps" Target="viewProps.xml" /><Relationship Id="rId44" Type="http://schemas.openxmlformats.org/officeDocument/2006/relationships/theme" Target="theme/theme1.xml" /><Relationship Id="rId45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FD0AE-D20C-4F9A-9798-9DF747126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0DF96-344E-4B55-98CF-FC0E9FD83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B8518-12C3-4282-B44E-905D4365A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E46C9-5558-4B5E-8B4B-7D7968BCE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9A00E4-20A5-42A0-9524-521867A6E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03725A-42A8-4691-A337-BAFA07355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32AE79-F9F5-4180-B366-86191BBA0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C092A-BE18-4AAD-94F1-63CE83574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86D63-DDFE-40AB-B89A-8C7411709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B917B-7FB7-49A2-8260-6FBD2275C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BB31C-C30F-48BA-94D7-C66A80DBB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2022-09-12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2022-09-12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2022-09-12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2022-09-12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2022-09-12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2022-09-12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2022-09-12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2022-09-12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2022-09-12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2022-09-12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2022-09-12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2022-09-12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n-cs"/>
        </a:defRPr>
      </a:lvl1pPr>
      <a:lvl2pPr marL="557530" indent="-214630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0103500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1"/>
          <p:cNvSpPr>
            <a:spLocks noGrp="1"/>
          </p:cNvSpPr>
          <p:nvPr>
            <p:ph type="title"/>
          </p:nvPr>
        </p:nvSpPr>
        <p:spPr>
          <a:xfrm>
            <a:off x="748861" y="1082947"/>
            <a:ext cx="7099738" cy="995363"/>
          </a:xfrm>
        </p:spPr>
        <p:txBody>
          <a:bodyPr>
            <a:normAutofit/>
          </a:bodyPr>
          <a:lstStyle/>
          <a:p>
            <a:r>
              <a:rPr lang="zh-CN" altLang="en-US" sz="3600" b="1"/>
              <a:t>第九章</a:t>
            </a:r>
            <a:r>
              <a:rPr lang="en-US" altLang="zh-CN" sz="3600" b="1"/>
              <a:t> </a:t>
            </a:r>
            <a:r>
              <a:rPr lang="zh-CN" altLang="zh-CN" sz="3600" b="1"/>
              <a:t>清算会计</a:t>
            </a:r>
            <a:endParaRPr lang="zh-CN" altLang="en-US" sz="3600">
              <a:solidFill>
                <a:srgbClr val="721832"/>
              </a:solidFill>
            </a:endParaRPr>
          </a:p>
        </p:txBody>
      </p:sp>
      <p:sp>
        <p:nvSpPr>
          <p:cNvPr id="6" name="内容占位符 2"/>
          <p:cNvSpPr>
            <a:spLocks noGrp="1"/>
          </p:cNvSpPr>
          <p:nvPr>
            <p:ph idx="1"/>
          </p:nvPr>
        </p:nvSpPr>
        <p:spPr>
          <a:xfrm>
            <a:off x="2149693" y="2569587"/>
            <a:ext cx="6447768" cy="2707784"/>
          </a:xfrm>
        </p:spPr>
        <p:txBody>
          <a:bodyPr vert="horz" wrap="square" lIns="91440" tIns="45720" rIns="91440" bIns="45720" numCol="1" anchor="t" anchorCtr="0" compatLnSpc="1">
            <a:normAutofit/>
          </a:bodyPr>
          <a:lstStyle/>
          <a:p>
            <a:pPr marL="0" marR="0" lvl="0" indent="0" algn="l" defTabSz="914400" rtl="0" eaLnBrk="1" fontAlgn="base" latinLnBrk="0" hangingPunct="1">
              <a:lnSpc>
                <a:spcPct val="2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 panose="05040102010807070707" pitchFamily="18" charset="2"/>
              <a:buNone/>
              <a:defRPr/>
            </a:pPr>
            <a:r>
              <a:rPr lang="zh-CN" altLang="en-US" b="1"/>
              <a:t>第一节 清算</a:t>
            </a:r>
            <a:r>
              <a:rPr kumimoji="0" lang="zh-CN" altLang="en-US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会计</a:t>
            </a:r>
            <a:r>
              <a:rPr kumimoji="0" lang="zh-CN" altLang="zh-CN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概述</a:t>
            </a:r>
            <a:r>
              <a:rPr kumimoji="0" lang="en-US" altLang="zh-CN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 </a:t>
            </a:r>
            <a:r>
              <a:rPr kumimoji="0" lang="zh-CN" altLang="en-US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★</a:t>
            </a:r>
            <a:endParaRPr kumimoji="0" lang="en-US" altLang="zh-CN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</a:endParaRPr>
          </a:p>
          <a:p>
            <a:pPr marL="0" marR="0" lvl="0" indent="0" algn="l" defTabSz="914400" rtl="0" eaLnBrk="1" fontAlgn="base" latinLnBrk="0" hangingPunct="1">
              <a:lnSpc>
                <a:spcPct val="2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 panose="05040102010807070707" pitchFamily="18" charset="2"/>
              <a:buNone/>
              <a:defRPr/>
            </a:pPr>
            <a:r>
              <a:rPr kumimoji="0" lang="zh-CN" altLang="en-US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第二节 普通清算会计 </a:t>
            </a:r>
            <a:r>
              <a:rPr kumimoji="0" lang="zh-CN" altLang="en-US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★★</a:t>
            </a:r>
            <a:endParaRPr kumimoji="0" lang="en-US" altLang="zh-CN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  <a:p>
            <a:pPr marL="0" marR="0" lvl="0" indent="0" algn="l" defTabSz="914400" rtl="0" eaLnBrk="1" fontAlgn="base" latinLnBrk="0" hangingPunct="1">
              <a:lnSpc>
                <a:spcPct val="2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 panose="05040102010807070707" pitchFamily="18" charset="2"/>
              <a:buNone/>
              <a:defRPr/>
            </a:pPr>
            <a:r>
              <a:rPr kumimoji="0" lang="zh-CN" altLang="en-US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第三节 破产清算会计 </a:t>
            </a:r>
            <a:r>
              <a:rPr kumimoji="0" lang="zh-CN" altLang="en-US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★★</a:t>
            </a:r>
            <a:endParaRPr kumimoji="0" lang="en-US" altLang="zh-CN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 panose="05040102010807070707" pitchFamily="18" charset="2"/>
              <a:buNone/>
              <a:defRPr/>
            </a:pPr>
            <a:endParaRPr kumimoji="0" lang="en-US" altLang="zh-CN" sz="2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  <a:p>
            <a:pPr marL="365125" marR="0" lvl="0" indent="-255905" algn="l" defTabSz="914400" rtl="0" eaLnBrk="1" fontAlgn="base" latinLnBrk="0" hangingPunct="1">
              <a:lnSpc>
                <a:spcPct val="15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/>
            </a:pPr>
            <a:endParaRPr kumimoji="0" lang="zh-CN" altLang="en-US" sz="2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uiExpan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F5B445B-AFA3-57A8-04AF-8F011EA02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34970"/>
            <a:ext cx="8229600" cy="1143000"/>
          </a:xfrm>
        </p:spPr>
        <p:txBody>
          <a:bodyPr>
            <a:normAutofit/>
          </a:bodyPr>
          <a:lstStyle/>
          <a:p>
            <a:r>
              <a:rPr lang="zh-CN" altLang="en-US" sz="4400" b="1">
                <a:solidFill>
                  <a:srgbClr val="0000FF"/>
                </a:solidFill>
              </a:rPr>
              <a:t>第一节  企业清算会计概述</a:t>
            </a:r>
          </a:p>
        </p:txBody>
      </p:sp>
    </p:spTree>
    <p:extLst>
      <p:ext uri="{BB962C8B-B14F-4D97-AF65-F5344CB8AC3E}">
        <p14:creationId xmlns:p14="http://schemas.microsoft.com/office/powerpoint/2010/main" val="412505178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5201" y="1887280"/>
            <a:ext cx="7433598" cy="2579617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企业清算是指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企业按章程规定解散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以及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由于破产或其他原因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宣布终止经营时，对企业的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财产、债权和债务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进行全面清查，并进行债权收取、债务清偿和剩余财产分配等一系列经济活动。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42E3EB91-4EA6-DB29-8E1C-68C4B6415EF2}"/>
              </a:ext>
            </a:extLst>
          </p:cNvPr>
          <p:cNvSpPr txBox="1"/>
          <p:nvPr/>
        </p:nvSpPr>
        <p:spPr>
          <a:xfrm>
            <a:off x="960304" y="679065"/>
            <a:ext cx="457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zh-CN" altLang="zh-CN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j-cs"/>
              </a:rPr>
              <a:t>一、企业清算的含义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4666546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4387" y="1074684"/>
            <a:ext cx="7433598" cy="3980792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企业清算由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负有企业清算义务的主体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按照法律规定的方式、程序进行。企业清算主体应该是基于对企业的资产享有权益的义务主体。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企业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清算的目的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在于使得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企业与其它社会主体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之间产生的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权利和义务归于消灭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，从而为企业的终止提供合理依据。</a:t>
            </a:r>
          </a:p>
        </p:txBody>
      </p:sp>
    </p:spTree>
    <p:extLst>
      <p:ext uri="{BB962C8B-B14F-4D97-AF65-F5344CB8AC3E}">
        <p14:creationId xmlns:p14="http://schemas.microsoft.com/office/powerpoint/2010/main" val="118093166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13944" y="1595484"/>
            <a:ext cx="6395545" cy="4485289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从企业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清算的意愿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维度分类：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自愿清算、强制清算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从企业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清算的原因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维度分类：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解散清算、破产清算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从企业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清算的程序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维度分类：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普通清算、特别清算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8C0512A1-AC88-81DC-ED51-10C4F2C6955E}"/>
              </a:ext>
            </a:extLst>
          </p:cNvPr>
          <p:cNvSpPr txBox="1"/>
          <p:nvPr/>
        </p:nvSpPr>
        <p:spPr>
          <a:xfrm>
            <a:off x="1445172" y="777227"/>
            <a:ext cx="457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j-cs"/>
              </a:rPr>
              <a:t>二、</a:t>
            </a:r>
            <a:r>
              <a:rPr kumimoji="0" lang="zh-CN" altLang="zh-CN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j-cs"/>
              </a:rPr>
              <a:t>企业清算的类型</a:t>
            </a:r>
            <a:endParaRPr lang="zh-CN" altLang="en-US" sz="1600"/>
          </a:p>
        </p:txBody>
      </p:sp>
    </p:spTree>
    <p:extLst>
      <p:ext uri="{BB962C8B-B14F-4D97-AF65-F5344CB8AC3E}">
        <p14:creationId xmlns:p14="http://schemas.microsoft.com/office/powerpoint/2010/main" val="329553270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0304" y="2535622"/>
            <a:ext cx="7433598" cy="2351688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清算会计的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主要目标是反映清算过程中的财务状况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，说明清算过程中的财产变现、债务清偿、资金流转和清算损益等方面的情况。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4CA1096C-60E5-5A8C-4357-B0F2F6C4B9F9}"/>
              </a:ext>
            </a:extLst>
          </p:cNvPr>
          <p:cNvSpPr txBox="1"/>
          <p:nvPr/>
        </p:nvSpPr>
        <p:spPr>
          <a:xfrm>
            <a:off x="960304" y="712497"/>
            <a:ext cx="492409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zh-CN" altLang="zh-CN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j-cs"/>
              </a:rPr>
              <a:t>三、企业清算会计的特点</a:t>
            </a:r>
            <a:endParaRPr lang="zh-CN" altLang="en-US" sz="140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58D063B4-0E64-8B14-A1F1-C340FDE15BA6}"/>
              </a:ext>
            </a:extLst>
          </p:cNvPr>
          <p:cNvSpPr txBox="1"/>
          <p:nvPr/>
        </p:nvSpPr>
        <p:spPr>
          <a:xfrm>
            <a:off x="886730" y="1455650"/>
            <a:ext cx="6438980" cy="69826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2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（一）清算会计目标有别于传统财务会计目标</a:t>
            </a:r>
          </a:p>
        </p:txBody>
      </p:sp>
    </p:spTree>
    <p:extLst>
      <p:ext uri="{BB962C8B-B14F-4D97-AF65-F5344CB8AC3E}">
        <p14:creationId xmlns:p14="http://schemas.microsoft.com/office/powerpoint/2010/main" val="40627762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1629" y="1673774"/>
            <a:ext cx="7433598" cy="3938750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清算主体假设：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会计的主体呈现为静态的清算状态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清算经营假设：终止一般的生产经营活动，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持续经营假设已不复存在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清算期间假设：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清算期间的认定与收益确认无关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，这是与正常企业会计分期的本质区别所在。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2C4DDAF0-5FE5-1127-E09A-76A11711B1C8}"/>
              </a:ext>
            </a:extLst>
          </p:cNvPr>
          <p:cNvSpPr txBox="1"/>
          <p:nvPr/>
        </p:nvSpPr>
        <p:spPr>
          <a:xfrm>
            <a:off x="656897" y="555534"/>
            <a:ext cx="6427076" cy="69826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2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（二）传统财务会计的部分基本假设不再适用</a:t>
            </a:r>
          </a:p>
        </p:txBody>
      </p:sp>
    </p:spTree>
    <p:extLst>
      <p:ext uri="{BB962C8B-B14F-4D97-AF65-F5344CB8AC3E}">
        <p14:creationId xmlns:p14="http://schemas.microsoft.com/office/powerpoint/2010/main" val="377718756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1073" y="1680342"/>
            <a:ext cx="3400928" cy="3497316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收付实现制要求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现行价格要求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相互对应要求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4.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公正性要求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199EF24B-B280-3578-1B27-F1B57D587AA0}"/>
              </a:ext>
            </a:extLst>
          </p:cNvPr>
          <p:cNvSpPr txBox="1"/>
          <p:nvPr/>
        </p:nvSpPr>
        <p:spPr>
          <a:xfrm>
            <a:off x="989903" y="675335"/>
            <a:ext cx="7984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（三）</a:t>
            </a:r>
            <a:r>
              <a:rPr kumimoji="0" lang="zh-CN" altLang="zh-CN" sz="2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传统财务会计的部分核算要求被突破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7CB59A57-9A62-4D5A-FBFC-C71DED4B2B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1903" y="1908038"/>
            <a:ext cx="3945510" cy="3041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92629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5E3AC7D-2608-4561-5869-1925C93024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69581"/>
            <a:ext cx="8686800" cy="4525963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US" altLang="zh-CN" sz="2000" b="1">
                <a:solidFill>
                  <a:srgbClr val="0000FF"/>
                </a:solidFill>
              </a:rPr>
              <a:t>【</a:t>
            </a:r>
            <a:r>
              <a:rPr lang="zh-CN" altLang="en-US" sz="2000" b="1">
                <a:solidFill>
                  <a:srgbClr val="0000FF"/>
                </a:solidFill>
              </a:rPr>
              <a:t>例</a:t>
            </a:r>
            <a:r>
              <a:rPr lang="en-US" altLang="zh-CN" sz="2000" b="1">
                <a:solidFill>
                  <a:srgbClr val="0000FF"/>
                </a:solidFill>
              </a:rPr>
              <a:t>1 </a:t>
            </a:r>
            <a:r>
              <a:rPr lang="zh-CN" altLang="en-US" sz="2000" b="1">
                <a:solidFill>
                  <a:srgbClr val="0000FF"/>
                </a:solidFill>
              </a:rPr>
              <a:t>单选题</a:t>
            </a:r>
            <a:r>
              <a:rPr lang="en-US" altLang="zh-CN" sz="2000" b="1">
                <a:solidFill>
                  <a:srgbClr val="0000FF"/>
                </a:solidFill>
              </a:rPr>
              <a:t>】</a:t>
            </a:r>
            <a:r>
              <a:rPr lang="zh-CN" altLang="en-US" sz="2000" b="1"/>
              <a:t>下列会计假设中，在破产清算会计中依然适用的是（ ）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altLang="zh-CN" sz="2000" b="1"/>
              <a:t>     A.</a:t>
            </a:r>
            <a:r>
              <a:rPr lang="zh-CN" altLang="en-US" sz="2000" b="1"/>
              <a:t>会计主体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altLang="zh-CN" sz="2000" b="1"/>
              <a:t>     B.</a:t>
            </a:r>
            <a:r>
              <a:rPr lang="zh-CN" altLang="en-US" sz="2000" b="1"/>
              <a:t>会计分期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altLang="zh-CN" sz="2000" b="1"/>
              <a:t>     C.</a:t>
            </a:r>
            <a:r>
              <a:rPr lang="zh-CN" altLang="en-US" sz="2000" b="1"/>
              <a:t>持续经营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altLang="zh-CN" sz="2000" b="1"/>
              <a:t>     D.</a:t>
            </a:r>
            <a:r>
              <a:rPr lang="zh-CN" altLang="en-US" sz="2000" b="1"/>
              <a:t>货币计量</a:t>
            </a:r>
          </a:p>
          <a:p>
            <a:pPr marL="0" indent="0">
              <a:buNone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571205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18FF443-8D32-E1D6-40E4-E5831B9B07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779" y="630621"/>
            <a:ext cx="7415049" cy="5433848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US" altLang="zh-CN" sz="2200" b="1">
                <a:solidFill>
                  <a:srgbClr val="0000FF"/>
                </a:solidFill>
              </a:rPr>
              <a:t>【</a:t>
            </a:r>
            <a:r>
              <a:rPr lang="zh-CN" altLang="en-US" sz="2200" b="1">
                <a:solidFill>
                  <a:srgbClr val="0000FF"/>
                </a:solidFill>
              </a:rPr>
              <a:t>答案</a:t>
            </a:r>
            <a:r>
              <a:rPr lang="en-US" altLang="zh-CN" sz="2200" b="1">
                <a:solidFill>
                  <a:srgbClr val="0000FF"/>
                </a:solidFill>
              </a:rPr>
              <a:t>】D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zh-CN" altLang="en-US" sz="2200" b="1"/>
              <a:t>会计主体、会计分期、持续经营和货币计量是传统财务会计的四个基本假设。</a:t>
            </a:r>
            <a:endParaRPr lang="en-US" altLang="zh-CN" sz="2200" b="1"/>
          </a:p>
          <a:p>
            <a:pPr marL="0" indent="0">
              <a:lnSpc>
                <a:spcPct val="200000"/>
              </a:lnSpc>
              <a:buNone/>
            </a:pPr>
            <a:r>
              <a:rPr lang="zh-CN" altLang="en-US" sz="2200" b="1"/>
              <a:t>但是，企业进入清算阶段以后，清算组将作为一个新的会计主体出现，会计主体假设不再适用。</a:t>
            </a:r>
            <a:endParaRPr lang="en-US" altLang="zh-CN" sz="2200" b="1"/>
          </a:p>
          <a:p>
            <a:pPr marL="0" indent="0">
              <a:lnSpc>
                <a:spcPct val="200000"/>
              </a:lnSpc>
              <a:buNone/>
            </a:pPr>
            <a:r>
              <a:rPr lang="zh-CN" altLang="en-US" sz="2200" b="1"/>
              <a:t>同时，在企业宣告破产以后，其经营活动终止，持续经营假设不再适用。</a:t>
            </a:r>
            <a:endParaRPr lang="en-US" altLang="zh-CN" sz="2200" b="1"/>
          </a:p>
          <a:p>
            <a:pPr marL="0" indent="0">
              <a:lnSpc>
                <a:spcPct val="200000"/>
              </a:lnSpc>
              <a:buNone/>
            </a:pPr>
            <a:r>
              <a:rPr lang="zh-CN" altLang="en-US" sz="2200" b="1"/>
              <a:t>此外，由于企业不再持续经营，也没有分期核算经营成果、分期编制财务报告的必要，会计分期假设也不再适用。</a:t>
            </a:r>
          </a:p>
          <a:p>
            <a:pPr marL="0" indent="0">
              <a:buNone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320837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EFF951CE-E21A-2736-0754-63B3B5CDC225}"/>
              </a:ext>
            </a:extLst>
          </p:cNvPr>
          <p:cNvSpPr txBox="1"/>
          <p:nvPr/>
        </p:nvSpPr>
        <p:spPr>
          <a:xfrm>
            <a:off x="1970688" y="2237967"/>
            <a:ext cx="5901559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44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</a:rPr>
              <a:t>第二节  普通清算会计</a:t>
            </a:r>
            <a:endParaRPr kumimoji="0" lang="zh-CN" altLang="en-US" sz="44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827727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5201" y="1671145"/>
            <a:ext cx="7433598" cy="3237186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普通清算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，是指公司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自愿解散后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，由公司股东或股东（大）会确定的人员组成清算组织，依法定程序自行进行清算。</a:t>
            </a:r>
            <a:endParaRPr lang="en-US" altLang="zh-CN" sz="20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普通清算程序以公司法为主要依据</a:t>
            </a:r>
            <a:r>
              <a:rPr lang="zh-CN" altLang="en-US" sz="20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，由企业宣告解散开始，至注销企业登记终结。主要过程如下：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endParaRPr lang="zh-CN" altLang="en-US" sz="2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05FBFDF5-BED2-354E-8826-F664636326E9}"/>
              </a:ext>
            </a:extLst>
          </p:cNvPr>
          <p:cNvSpPr txBox="1"/>
          <p:nvPr/>
        </p:nvSpPr>
        <p:spPr>
          <a:xfrm>
            <a:off x="1066800" y="563452"/>
            <a:ext cx="457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zh-CN" altLang="zh-CN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j-cs"/>
              </a:rPr>
              <a:t>一、企业普通清算及其程序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8621468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>
            <a:extLst>
              <a:ext uri="{FF2B5EF4-FFF2-40B4-BE49-F238E27FC236}">
                <a16:creationId xmlns:a16="http://schemas.microsoft.com/office/drawing/2014/main" id="{A36AE647-3DBD-93EB-87A8-E5789E976115}"/>
              </a:ext>
            </a:extLst>
          </p:cNvPr>
          <p:cNvSpPr/>
          <p:nvPr/>
        </p:nvSpPr>
        <p:spPr>
          <a:xfrm>
            <a:off x="710712" y="2102068"/>
            <a:ext cx="2301766" cy="829981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0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宣告解散</a:t>
            </a:r>
            <a:endParaRPr lang="zh-CN" altLang="en-US" sz="20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流程图: 可选过程 4">
            <a:extLst>
              <a:ext uri="{FF2B5EF4-FFF2-40B4-BE49-F238E27FC236}">
                <a16:creationId xmlns:a16="http://schemas.microsoft.com/office/drawing/2014/main" id="{64D66C9B-D173-E970-9FB2-92969BAC700B}"/>
              </a:ext>
            </a:extLst>
          </p:cNvPr>
          <p:cNvSpPr/>
          <p:nvPr/>
        </p:nvSpPr>
        <p:spPr>
          <a:xfrm>
            <a:off x="3739605" y="2117362"/>
            <a:ext cx="2301766" cy="814688"/>
          </a:xfrm>
          <a:prstGeom prst="flowChartAlternate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0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组建清算组</a:t>
            </a:r>
            <a:endParaRPr lang="zh-CN" altLang="en-US" sz="20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" name="流程图: 可选过程 5">
            <a:extLst>
              <a:ext uri="{FF2B5EF4-FFF2-40B4-BE49-F238E27FC236}">
                <a16:creationId xmlns:a16="http://schemas.microsoft.com/office/drawing/2014/main" id="{B31CE7C8-13F4-6557-2487-85629A33587E}"/>
              </a:ext>
            </a:extLst>
          </p:cNvPr>
          <p:cNvSpPr/>
          <p:nvPr/>
        </p:nvSpPr>
        <p:spPr>
          <a:xfrm>
            <a:off x="6754322" y="2102070"/>
            <a:ext cx="2126917" cy="830316"/>
          </a:xfrm>
          <a:prstGeom prst="flowChartAlternateProcess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0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清查债权和财产</a:t>
            </a:r>
            <a:endParaRPr lang="zh-CN" altLang="en-US" sz="20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流程图: 可选过程 6">
            <a:extLst>
              <a:ext uri="{FF2B5EF4-FFF2-40B4-BE49-F238E27FC236}">
                <a16:creationId xmlns:a16="http://schemas.microsoft.com/office/drawing/2014/main" id="{9AA8DC46-4E83-4020-9D75-CE9BD9BA88EB}"/>
              </a:ext>
            </a:extLst>
          </p:cNvPr>
          <p:cNvSpPr/>
          <p:nvPr/>
        </p:nvSpPr>
        <p:spPr>
          <a:xfrm>
            <a:off x="6754322" y="3878653"/>
            <a:ext cx="2133921" cy="829980"/>
          </a:xfrm>
          <a:prstGeom prst="flowChartAlternate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0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清偿债务</a:t>
            </a:r>
            <a:endParaRPr lang="zh-CN" altLang="en-US" sz="20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" name="流程图: 可选过程 7">
            <a:extLst>
              <a:ext uri="{FF2B5EF4-FFF2-40B4-BE49-F238E27FC236}">
                <a16:creationId xmlns:a16="http://schemas.microsoft.com/office/drawing/2014/main" id="{974931F3-29AE-7F51-B3CC-F02EC60901BD}"/>
              </a:ext>
            </a:extLst>
          </p:cNvPr>
          <p:cNvSpPr/>
          <p:nvPr/>
        </p:nvSpPr>
        <p:spPr>
          <a:xfrm>
            <a:off x="3739604" y="3878653"/>
            <a:ext cx="2301766" cy="829980"/>
          </a:xfrm>
          <a:prstGeom prst="flowChartAlternateProcess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0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分配剩余财产</a:t>
            </a:r>
            <a:endParaRPr lang="zh-CN" altLang="en-US" sz="20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" name="流程图: 可选过程 8">
            <a:extLst>
              <a:ext uri="{FF2B5EF4-FFF2-40B4-BE49-F238E27FC236}">
                <a16:creationId xmlns:a16="http://schemas.microsoft.com/office/drawing/2014/main" id="{BC14652D-6A57-4766-351B-9423EB39656E}"/>
              </a:ext>
            </a:extLst>
          </p:cNvPr>
          <p:cNvSpPr/>
          <p:nvPr/>
        </p:nvSpPr>
        <p:spPr>
          <a:xfrm>
            <a:off x="724886" y="3878653"/>
            <a:ext cx="2273419" cy="829981"/>
          </a:xfrm>
          <a:prstGeom prst="flowChartAlternate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0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编报清算报告并注销企业登记</a:t>
            </a:r>
            <a:endParaRPr lang="zh-CN" altLang="en-US" sz="20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" name="右箭头 9">
            <a:extLst>
              <a:ext uri="{FF2B5EF4-FFF2-40B4-BE49-F238E27FC236}">
                <a16:creationId xmlns:a16="http://schemas.microsoft.com/office/drawing/2014/main" id="{B22F43FE-9A10-EBEC-1D66-D0674A8B5D5F}"/>
              </a:ext>
            </a:extLst>
          </p:cNvPr>
          <p:cNvSpPr/>
          <p:nvPr/>
        </p:nvSpPr>
        <p:spPr>
          <a:xfrm>
            <a:off x="3127055" y="2245343"/>
            <a:ext cx="512150" cy="543432"/>
          </a:xfrm>
          <a:prstGeom prst="righ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" name="右箭头 9">
            <a:extLst>
              <a:ext uri="{FF2B5EF4-FFF2-40B4-BE49-F238E27FC236}">
                <a16:creationId xmlns:a16="http://schemas.microsoft.com/office/drawing/2014/main" id="{BCF0E7F3-75F2-820C-FA20-D1A2AAF76EFA}"/>
              </a:ext>
            </a:extLst>
          </p:cNvPr>
          <p:cNvSpPr/>
          <p:nvPr/>
        </p:nvSpPr>
        <p:spPr>
          <a:xfrm>
            <a:off x="6112866" y="2252990"/>
            <a:ext cx="512150" cy="543432"/>
          </a:xfrm>
          <a:prstGeom prst="righ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" name="右箭头 9">
            <a:extLst>
              <a:ext uri="{FF2B5EF4-FFF2-40B4-BE49-F238E27FC236}">
                <a16:creationId xmlns:a16="http://schemas.microsoft.com/office/drawing/2014/main" id="{96B07824-901C-D700-4DAA-53B04AA23A1A}"/>
              </a:ext>
            </a:extLst>
          </p:cNvPr>
          <p:cNvSpPr/>
          <p:nvPr/>
        </p:nvSpPr>
        <p:spPr>
          <a:xfrm rot="5400000">
            <a:off x="7561705" y="3133803"/>
            <a:ext cx="512150" cy="543432"/>
          </a:xfrm>
          <a:prstGeom prst="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4" name="右箭头 9">
            <a:extLst>
              <a:ext uri="{FF2B5EF4-FFF2-40B4-BE49-F238E27FC236}">
                <a16:creationId xmlns:a16="http://schemas.microsoft.com/office/drawing/2014/main" id="{C046A387-9729-11B6-CDD8-87BFB7C6E912}"/>
              </a:ext>
            </a:extLst>
          </p:cNvPr>
          <p:cNvSpPr/>
          <p:nvPr/>
        </p:nvSpPr>
        <p:spPr>
          <a:xfrm rot="10800000">
            <a:off x="6112866" y="4107561"/>
            <a:ext cx="512150" cy="543432"/>
          </a:xfrm>
          <a:prstGeom prst="righ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6" name="右箭头 9">
            <a:extLst>
              <a:ext uri="{FF2B5EF4-FFF2-40B4-BE49-F238E27FC236}">
                <a16:creationId xmlns:a16="http://schemas.microsoft.com/office/drawing/2014/main" id="{9579B149-94E1-D084-AA3E-5CE0F9B844B7}"/>
              </a:ext>
            </a:extLst>
          </p:cNvPr>
          <p:cNvSpPr/>
          <p:nvPr/>
        </p:nvSpPr>
        <p:spPr>
          <a:xfrm rot="10800000">
            <a:off x="3098148" y="4021927"/>
            <a:ext cx="512150" cy="543432"/>
          </a:xfrm>
          <a:prstGeom prst="righ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8602291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0304" y="2255142"/>
            <a:ext cx="7433598" cy="2600638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正确划分清算资产的范围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，确认企业可以支配的各项资产；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认真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做好资产清理的组织工作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，设计好资产清理程序，维护好资产的安全完整，搞好资产的检验、计量的准备工作；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0C43FFC1-EAE7-18BD-0611-557D25497C79}"/>
              </a:ext>
            </a:extLst>
          </p:cNvPr>
          <p:cNvSpPr txBox="1"/>
          <p:nvPr/>
        </p:nvSpPr>
        <p:spPr>
          <a:xfrm>
            <a:off x="960304" y="649436"/>
            <a:ext cx="498715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zh-CN" altLang="zh-CN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j-cs"/>
              </a:rPr>
              <a:t>二、企业普通清算的内容</a:t>
            </a:r>
            <a:endParaRPr lang="zh-CN" altLang="en-US" sz="140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AA361835-782F-538C-E8E1-C93CF4F63303}"/>
              </a:ext>
            </a:extLst>
          </p:cNvPr>
          <p:cNvSpPr txBox="1"/>
          <p:nvPr/>
        </p:nvSpPr>
        <p:spPr>
          <a:xfrm>
            <a:off x="856593" y="1311722"/>
            <a:ext cx="4572000" cy="61516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7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zh-CN" sz="2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（一）资产的清算</a:t>
            </a:r>
          </a:p>
        </p:txBody>
      </p:sp>
    </p:spTree>
    <p:extLst>
      <p:ext uri="{BB962C8B-B14F-4D97-AF65-F5344CB8AC3E}">
        <p14:creationId xmlns:p14="http://schemas.microsoft.com/office/powerpoint/2010/main" val="126175575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5201" y="1148257"/>
            <a:ext cx="7433598" cy="4348654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科学、严格地进行资产估价、变现工作</a:t>
            </a:r>
            <a:r>
              <a:rPr lang="zh-CN" altLang="en-US" sz="20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，努力增大资产的变现价值，维护债权人和所有者的合法权利；</a:t>
            </a:r>
            <a:endParaRPr lang="en-US" altLang="zh-CN" sz="20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4.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依法进行资产的分配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，有秩序地、合理地偿还各项债务和分配剩余财产；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5.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积极追索在外资产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，偿还他人财产，保证清算财产的合法性与财产分配的有效性。</a:t>
            </a:r>
          </a:p>
        </p:txBody>
      </p:sp>
    </p:spTree>
    <p:extLst>
      <p:ext uri="{BB962C8B-B14F-4D97-AF65-F5344CB8AC3E}">
        <p14:creationId xmlns:p14="http://schemas.microsoft.com/office/powerpoint/2010/main" val="172169294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0814" y="1883981"/>
            <a:ext cx="7433598" cy="2151992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lnSpc>
                <a:spcPct val="250000"/>
              </a:lnSpc>
            </a:pP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清算财产</a:t>
            </a:r>
            <a:r>
              <a:rPr lang="en-US" altLang="zh-CN" sz="2400" b="1">
                <a:latin typeface="黑体" panose="02010609060101010101" pitchFamily="49" charset="-122"/>
                <a:ea typeface="黑体" panose="02010609060101010101" pitchFamily="49" charset="-122"/>
              </a:rPr>
              <a:t>=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清算日结存财产</a:t>
            </a:r>
            <a:r>
              <a:rPr lang="en-US" altLang="zh-CN" sz="2400" b="1">
                <a:latin typeface="黑体" panose="02010609060101010101" pitchFamily="49" charset="-122"/>
                <a:ea typeface="黑体" panose="02010609060101010101" pitchFamily="49" charset="-122"/>
              </a:rPr>
              <a:t>+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应收回财产</a:t>
            </a:r>
            <a:endParaRPr lang="en-US" altLang="zh-CN" sz="24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algn="ctr">
              <a:lnSpc>
                <a:spcPct val="250000"/>
              </a:lnSpc>
            </a:pPr>
            <a:r>
              <a:rPr lang="en-US" altLang="zh-CN" sz="2400" b="1">
                <a:latin typeface="黑体" panose="02010609060101010101" pitchFamily="49" charset="-122"/>
                <a:ea typeface="黑体" panose="02010609060101010101" pitchFamily="49" charset="-122"/>
              </a:rPr>
              <a:t>-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应取回财产</a:t>
            </a:r>
          </a:p>
        </p:txBody>
      </p:sp>
    </p:spTree>
    <p:extLst>
      <p:ext uri="{BB962C8B-B14F-4D97-AF65-F5344CB8AC3E}">
        <p14:creationId xmlns:p14="http://schemas.microsoft.com/office/powerpoint/2010/main" val="338034937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2510" y="1747345"/>
            <a:ext cx="7598979" cy="3623441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清偿债务是维护债权人合法权益的需要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，包括债务清理、债务分类、债务清偿等内容。</a:t>
            </a:r>
            <a:endParaRPr lang="en-US" altLang="zh-CN" sz="20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在负债清算过程中，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首先，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是核实、验证各项债务的真实性、债务的性质（是否有财产担保）、债务的金额及到期日；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endParaRPr lang="zh-CN" altLang="en-US" sz="2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7FA56E9A-7A3D-240F-15B1-618F59D3D0A0}"/>
              </a:ext>
            </a:extLst>
          </p:cNvPr>
          <p:cNvSpPr txBox="1"/>
          <p:nvPr/>
        </p:nvSpPr>
        <p:spPr>
          <a:xfrm>
            <a:off x="672662" y="589485"/>
            <a:ext cx="4572000" cy="69826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2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（二）负债的清算</a:t>
            </a:r>
          </a:p>
        </p:txBody>
      </p:sp>
    </p:spTree>
    <p:extLst>
      <p:ext uri="{BB962C8B-B14F-4D97-AF65-F5344CB8AC3E}">
        <p14:creationId xmlns:p14="http://schemas.microsoft.com/office/powerpoint/2010/main" val="22428511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0304" y="1011623"/>
            <a:ext cx="7433598" cy="4243550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其次，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逐一向债权人通报企业清算信息，告之债权申报期限及申报手续；</a:t>
            </a:r>
            <a:endParaRPr lang="en-US" altLang="zh-CN" sz="20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再次，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确定各项债务偿还顺序、偿还方式（可以是货币，也可以是实物）与偿还时间，拟定债务清偿方案；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最后，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根据企业董事会或主管部门批准的债务清偿方案，偿还各项有关债务，并取得公证部门的公证。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endParaRPr lang="zh-CN" altLang="en-US" sz="2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4243941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3931" y="1337442"/>
            <a:ext cx="7616137" cy="4506309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所有者权益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作为企业资产总额减负债总额后的余额，从其构成内容看，包括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实收资本，资本公积、盈余公积和未分配利润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等。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在所有者权益清算过程中，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首先，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应审查“实收资本（或股本）”账户记录的真实性、准确性；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然后，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合并所有者权益，据以分配剩余财产。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D3D7A8F2-2023-0664-87DA-E3B68A130FF4}"/>
              </a:ext>
            </a:extLst>
          </p:cNvPr>
          <p:cNvSpPr txBox="1"/>
          <p:nvPr/>
        </p:nvSpPr>
        <p:spPr>
          <a:xfrm>
            <a:off x="960304" y="316216"/>
            <a:ext cx="4572000" cy="69826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2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（三）所有者权益的清算</a:t>
            </a:r>
          </a:p>
        </p:txBody>
      </p:sp>
    </p:spTree>
    <p:extLst>
      <p:ext uri="{BB962C8B-B14F-4D97-AF65-F5344CB8AC3E}">
        <p14:creationId xmlns:p14="http://schemas.microsoft.com/office/powerpoint/2010/main" val="172787211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5201" y="896006"/>
            <a:ext cx="7468992" cy="4422227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剩余财产总额超过所有者投资总额部分应视为企业所得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，依法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交纳企业所得税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，纳税后的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剩余财产方可在所有者之间分配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企业清算后最终所有者权益表现为清算损益，具体落实在剩余财产上。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一般来讲，只要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存在剩余财产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，即表明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存在清算净收益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。 </a:t>
            </a:r>
          </a:p>
        </p:txBody>
      </p:sp>
    </p:spTree>
    <p:extLst>
      <p:ext uri="{BB962C8B-B14F-4D97-AF65-F5344CB8AC3E}">
        <p14:creationId xmlns:p14="http://schemas.microsoft.com/office/powerpoint/2010/main" val="90075947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5201" y="2088620"/>
            <a:ext cx="7433598" cy="3581397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企业终止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进入清算期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，必须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设置“清算费用”和“清算损益”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两个账户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单独核算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。存在土地转让业务的企业还应设置“土地转让收益”账户。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1.“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清算费用”账户核算清算期间发生的清算人员的酬金、公告费用、咨询费用、诉讼费用和利息等支出。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3061EA00-B889-3F29-C514-43F73DD4DB89}"/>
              </a:ext>
            </a:extLst>
          </p:cNvPr>
          <p:cNvSpPr txBox="1"/>
          <p:nvPr/>
        </p:nvSpPr>
        <p:spPr>
          <a:xfrm>
            <a:off x="855201" y="653408"/>
            <a:ext cx="59436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zh-CN" altLang="zh-CN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j-cs"/>
              </a:rPr>
              <a:t>三、企业普通清算的会计处理</a:t>
            </a:r>
            <a:endParaRPr lang="zh-CN" altLang="en-US" sz="140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32858DB5-D7A8-69FA-BF2F-D3FB3E73DA7F}"/>
              </a:ext>
            </a:extLst>
          </p:cNvPr>
          <p:cNvSpPr txBox="1"/>
          <p:nvPr/>
        </p:nvSpPr>
        <p:spPr>
          <a:xfrm>
            <a:off x="718567" y="1325040"/>
            <a:ext cx="4572000" cy="61516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7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zh-CN" sz="2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（一）会计账户的设置</a:t>
            </a:r>
          </a:p>
        </p:txBody>
      </p:sp>
    </p:spTree>
    <p:extLst>
      <p:ext uri="{BB962C8B-B14F-4D97-AF65-F5344CB8AC3E}">
        <p14:creationId xmlns:p14="http://schemas.microsoft.com/office/powerpoint/2010/main" val="38644161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1324" y="1579180"/>
            <a:ext cx="7433598" cy="3150474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2.“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清算损益”账户核算清算期间所发生的收益或损失。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3.“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土地转让收益”账户核算被清算企业转让土地使用权取得的收入，发生的与转让土地使用权有关的成本、税费，如应交的有关税金、支付的土地评估费用等。</a:t>
            </a:r>
            <a:endParaRPr lang="zh-CN" altLang="en-US" sz="2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907392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>
            <a:extLst>
              <a:ext uri="{FF2B5EF4-FFF2-40B4-BE49-F238E27FC236}">
                <a16:creationId xmlns:a16="http://schemas.microsoft.com/office/drawing/2014/main" id="{4D68148E-AE02-2CEF-E3A8-BD4D1AC6EDE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472782"/>
            <a:ext cx="82296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44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</a:rPr>
              <a:t>第三节  企业破产清算会计</a:t>
            </a:r>
            <a:endParaRPr kumimoji="0" lang="zh-CN" altLang="en-US" sz="44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6650639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0304" y="1610712"/>
            <a:ext cx="7433598" cy="3083440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企业破产是指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，当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企业法人不能清偿到期债务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并且资产不足以清偿全部债务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或者明显缺乏清偿能力时，依照</a:t>
            </a: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中华人民共和国企业破产法</a:t>
            </a: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规定，由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法院主持强制执行其全部财产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，清理债务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CB3A1226-0EE3-EE47-93E1-1752D555D089}"/>
              </a:ext>
            </a:extLst>
          </p:cNvPr>
          <p:cNvSpPr txBox="1"/>
          <p:nvPr/>
        </p:nvSpPr>
        <p:spPr>
          <a:xfrm>
            <a:off x="1171904" y="689576"/>
            <a:ext cx="457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zh-CN" altLang="zh-CN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j-cs"/>
              </a:rPr>
              <a:t>一、企业破产清算及其程序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136092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0304" y="1673774"/>
            <a:ext cx="7433598" cy="3083440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企业破产清算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是指，债务人被依法宣告破产后，由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清算组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接管公司，对破产财产进行清算、评估和处理、分配。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目的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在于，通过破产程序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使全体债权人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获得公平受偿、保护债权人的合法权益。</a:t>
            </a:r>
          </a:p>
        </p:txBody>
      </p:sp>
    </p:spTree>
    <p:extLst>
      <p:ext uri="{BB962C8B-B14F-4D97-AF65-F5344CB8AC3E}">
        <p14:creationId xmlns:p14="http://schemas.microsoft.com/office/powerpoint/2010/main" val="58493731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72522" y="798093"/>
            <a:ext cx="8229600" cy="430669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zh-CN" altLang="zh-CN" sz="2800" b="1"/>
              <a:t>企业破产清算的基本程序</a:t>
            </a:r>
            <a:r>
              <a:rPr lang="zh-CN" altLang="en-US" sz="2800" b="1"/>
              <a:t>：</a:t>
            </a:r>
          </a:p>
        </p:txBody>
      </p:sp>
      <p:sp>
        <p:nvSpPr>
          <p:cNvPr id="4" name="圆角矩形 3"/>
          <p:cNvSpPr/>
          <p:nvPr/>
        </p:nvSpPr>
        <p:spPr>
          <a:xfrm>
            <a:off x="1452534" y="1815824"/>
            <a:ext cx="2394252" cy="64642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）提出申请</a:t>
            </a:r>
            <a:endParaRPr lang="zh-CN" altLang="en-US" sz="21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1452534" y="2872447"/>
            <a:ext cx="2394252" cy="64642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）受理申请</a:t>
            </a:r>
          </a:p>
        </p:txBody>
      </p:sp>
      <p:sp>
        <p:nvSpPr>
          <p:cNvPr id="6" name="圆角矩形 5"/>
          <p:cNvSpPr/>
          <p:nvPr/>
        </p:nvSpPr>
        <p:spPr>
          <a:xfrm>
            <a:off x="1452533" y="3982289"/>
            <a:ext cx="2394253" cy="64642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）指定管理人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452534" y="4999461"/>
            <a:ext cx="2394252" cy="64642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4</a:t>
            </a:r>
            <a:r>
              <a:rPr lang="zh-CN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）召开债权人会议</a:t>
            </a:r>
          </a:p>
        </p:txBody>
      </p:sp>
      <p:sp>
        <p:nvSpPr>
          <p:cNvPr id="8" name="圆角矩形 7"/>
          <p:cNvSpPr/>
          <p:nvPr/>
        </p:nvSpPr>
        <p:spPr>
          <a:xfrm>
            <a:off x="5707810" y="1815825"/>
            <a:ext cx="2563830" cy="64642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5</a:t>
            </a:r>
            <a:r>
              <a:rPr lang="zh-CN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）宣告破产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5707809" y="2872447"/>
            <a:ext cx="2563830" cy="64642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6</a:t>
            </a:r>
            <a:r>
              <a:rPr lang="zh-CN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）清理变现财产</a:t>
            </a:r>
          </a:p>
        </p:txBody>
      </p:sp>
      <p:sp>
        <p:nvSpPr>
          <p:cNvPr id="11" name="圆角矩形 10"/>
          <p:cNvSpPr/>
          <p:nvPr/>
        </p:nvSpPr>
        <p:spPr>
          <a:xfrm>
            <a:off x="5707809" y="3982289"/>
            <a:ext cx="2563831" cy="64642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7</a:t>
            </a:r>
            <a:r>
              <a:rPr lang="zh-CN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）分配破产财产</a:t>
            </a:r>
          </a:p>
        </p:txBody>
      </p:sp>
      <p:sp>
        <p:nvSpPr>
          <p:cNvPr id="12" name="圆角矩形 11"/>
          <p:cNvSpPr/>
          <p:nvPr/>
        </p:nvSpPr>
        <p:spPr>
          <a:xfrm>
            <a:off x="5707809" y="5004353"/>
            <a:ext cx="2563831" cy="64642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8</a:t>
            </a:r>
            <a:r>
              <a:rPr lang="zh-CN" altLang="zh-CN" sz="21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）终结破产程序</a:t>
            </a:r>
          </a:p>
        </p:txBody>
      </p:sp>
      <p:sp>
        <p:nvSpPr>
          <p:cNvPr id="13" name="下箭头 12"/>
          <p:cNvSpPr/>
          <p:nvPr/>
        </p:nvSpPr>
        <p:spPr>
          <a:xfrm>
            <a:off x="2403609" y="2489880"/>
            <a:ext cx="246050" cy="328941"/>
          </a:xfrm>
          <a:prstGeom prst="down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0" name="右箭头 19"/>
          <p:cNvSpPr/>
          <p:nvPr/>
        </p:nvSpPr>
        <p:spPr>
          <a:xfrm rot="18302479">
            <a:off x="3213780" y="3501354"/>
            <a:ext cx="3150275" cy="440794"/>
          </a:xfrm>
          <a:prstGeom prst="righ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下箭头 12">
            <a:extLst>
              <a:ext uri="{FF2B5EF4-FFF2-40B4-BE49-F238E27FC236}">
                <a16:creationId xmlns:a16="http://schemas.microsoft.com/office/drawing/2014/main" id="{6B5B28BD-5AC6-7064-479E-D918C714CC6C}"/>
              </a:ext>
            </a:extLst>
          </p:cNvPr>
          <p:cNvSpPr/>
          <p:nvPr/>
        </p:nvSpPr>
        <p:spPr>
          <a:xfrm>
            <a:off x="2386213" y="3609897"/>
            <a:ext cx="246050" cy="328941"/>
          </a:xfrm>
          <a:prstGeom prst="down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" name="下箭头 12">
            <a:extLst>
              <a:ext uri="{FF2B5EF4-FFF2-40B4-BE49-F238E27FC236}">
                <a16:creationId xmlns:a16="http://schemas.microsoft.com/office/drawing/2014/main" id="{C8BCBE21-34FB-E281-36D7-FE653268F14A}"/>
              </a:ext>
            </a:extLst>
          </p:cNvPr>
          <p:cNvSpPr/>
          <p:nvPr/>
        </p:nvSpPr>
        <p:spPr>
          <a:xfrm>
            <a:off x="2403609" y="4672162"/>
            <a:ext cx="246050" cy="328941"/>
          </a:xfrm>
          <a:prstGeom prst="down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9" name="下箭头 12">
            <a:extLst>
              <a:ext uri="{FF2B5EF4-FFF2-40B4-BE49-F238E27FC236}">
                <a16:creationId xmlns:a16="http://schemas.microsoft.com/office/drawing/2014/main" id="{2FD3CC4A-44D1-E0D3-0E36-3001651555B1}"/>
              </a:ext>
            </a:extLst>
          </p:cNvPr>
          <p:cNvSpPr/>
          <p:nvPr/>
        </p:nvSpPr>
        <p:spPr>
          <a:xfrm>
            <a:off x="6805151" y="2495511"/>
            <a:ext cx="246050" cy="328941"/>
          </a:xfrm>
          <a:prstGeom prst="down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1" name="下箭头 12">
            <a:extLst>
              <a:ext uri="{FF2B5EF4-FFF2-40B4-BE49-F238E27FC236}">
                <a16:creationId xmlns:a16="http://schemas.microsoft.com/office/drawing/2014/main" id="{D8B6F3FE-2C68-BA0A-282F-757967850FD2}"/>
              </a:ext>
            </a:extLst>
          </p:cNvPr>
          <p:cNvSpPr/>
          <p:nvPr/>
        </p:nvSpPr>
        <p:spPr>
          <a:xfrm>
            <a:off x="6805151" y="3620212"/>
            <a:ext cx="246050" cy="328941"/>
          </a:xfrm>
          <a:prstGeom prst="down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2" name="下箭头 12">
            <a:extLst>
              <a:ext uri="{FF2B5EF4-FFF2-40B4-BE49-F238E27FC236}">
                <a16:creationId xmlns:a16="http://schemas.microsoft.com/office/drawing/2014/main" id="{7FA73993-7A59-AA9E-2124-3658093E269E}"/>
              </a:ext>
            </a:extLst>
          </p:cNvPr>
          <p:cNvSpPr/>
          <p:nvPr/>
        </p:nvSpPr>
        <p:spPr>
          <a:xfrm>
            <a:off x="6805151" y="4685465"/>
            <a:ext cx="246050" cy="328941"/>
          </a:xfrm>
          <a:prstGeom prst="down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20" grpId="0"/>
      <p:bldP spid="2" grpId="0"/>
      <p:bldP spid="9" grpId="0"/>
      <p:bldP spid="19" grpId="0"/>
      <p:bldP spid="21" grpId="0"/>
      <p:bldP spid="2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2857" y="2136228"/>
            <a:ext cx="7433598" cy="2425260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破产清算期间的资产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包括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破产资产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和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非破产资产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破产资产是指企业被宣告破产后，用以支付破产费用、偿付破产债务的资产。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1D6C1D0C-5B0A-5DE1-6BB8-FF12FB091079}"/>
              </a:ext>
            </a:extLst>
          </p:cNvPr>
          <p:cNvSpPr txBox="1"/>
          <p:nvPr/>
        </p:nvSpPr>
        <p:spPr>
          <a:xfrm>
            <a:off x="1266497" y="596884"/>
            <a:ext cx="503971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0" lang="zh-CN" altLang="zh-CN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j-cs"/>
              </a:rPr>
              <a:t>二、企业破产清算的内容</a:t>
            </a:r>
            <a:endParaRPr lang="zh-CN" altLang="en-US" sz="140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F26799-C88C-E6BA-83DD-048B6F3FB57F}"/>
              </a:ext>
            </a:extLst>
          </p:cNvPr>
          <p:cNvSpPr txBox="1"/>
          <p:nvPr/>
        </p:nvSpPr>
        <p:spPr>
          <a:xfrm>
            <a:off x="1161393" y="1120104"/>
            <a:ext cx="4572000" cy="69826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2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（一）资产的清算</a:t>
            </a:r>
          </a:p>
        </p:txBody>
      </p:sp>
    </p:spTree>
    <p:extLst>
      <p:ext uri="{BB962C8B-B14F-4D97-AF65-F5344CB8AC3E}">
        <p14:creationId xmlns:p14="http://schemas.microsoft.com/office/powerpoint/2010/main" val="131267545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5517" y="853966"/>
            <a:ext cx="7512965" cy="3970282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破产资产的确认，除了应符合资产的一般定义特征外，还应符合以下确认标准：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破产资产必须是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具有一定货币价值的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、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能够清偿债务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的资产或财产权利。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破产资产必须是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破产企业可以独立支配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的资产。</a:t>
            </a:r>
          </a:p>
        </p:txBody>
      </p:sp>
    </p:spTree>
    <p:extLst>
      <p:ext uri="{BB962C8B-B14F-4D97-AF65-F5344CB8AC3E}">
        <p14:creationId xmlns:p14="http://schemas.microsoft.com/office/powerpoint/2010/main" val="12138216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0304" y="1326932"/>
            <a:ext cx="7433598" cy="3549867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破产资产必须是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符合法律规定的时限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的资产，即破产宣告时属于破产企业的资产以及破产宣告后，破产程序终结前取得的各种资产，均属于破产资产。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4.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破产资产必须是可以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依照破产程序强制清偿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的资产。</a:t>
            </a:r>
          </a:p>
        </p:txBody>
      </p:sp>
    </p:spTree>
    <p:extLst>
      <p:ext uri="{BB962C8B-B14F-4D97-AF65-F5344CB8AC3E}">
        <p14:creationId xmlns:p14="http://schemas.microsoft.com/office/powerpoint/2010/main" val="1740366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0304" y="1673774"/>
            <a:ext cx="7433598" cy="3886198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依照破产资产的确认标准及有关法规的规定，破产资产应包括以下内容：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破产宣告时，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破产企业经营管理的全部资产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破产企业在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破产宣告后至破产程序终结前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取得的资产。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破产企业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未到期的、应在将来行使的财产请求权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5710970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5201" y="475593"/>
            <a:ext cx="7433598" cy="5578366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4.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破产企业与他人组成法人型或合伙型联营企业的，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破产企业作为出资人投入的财产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和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应得收益应当收回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，并作为破产资产。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5.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破产企业的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抵销资产数额大于抵销债务数额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的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差额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应作为破产资产。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6.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应当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由破产企业行使的其他财产权利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应属于破产资产，如专利权、著作权等。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7.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党、团、工会等组织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占用破产企业的资产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endParaRPr lang="zh-CN" altLang="en-US" sz="2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1831813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5201" y="1887279"/>
            <a:ext cx="7433598" cy="3830349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破产资产清算净值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是指</a:t>
            </a: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在破产清算的特定环境下和规定的时限内，最可能的变现净值扣除相关处置税费后的净额。</a:t>
            </a:r>
            <a:endParaRPr lang="en-US" altLang="zh-CN" sz="20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破产债务清偿价值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是指</a:t>
            </a: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在不考虑破产企业实际清偿能力和折现因素的情况下，破产企业按照相关法律和合同约定应当偿付的金额。</a:t>
            </a: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E4DBD1CC-361C-4835-7C5E-8D7FC393F5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168" y="457375"/>
            <a:ext cx="2147873" cy="934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9115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5614" y="1603500"/>
            <a:ext cx="7752771" cy="4303313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破产清算期间的负债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包括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破产债务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和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非破产债务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破产债务是在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破产宣告前成立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的，依法申报确认，并应从破产财产中公平、强制清偿的债务。</a:t>
            </a:r>
          </a:p>
          <a:p>
            <a:pPr lvl="0" defTabSz="685800">
              <a:lnSpc>
                <a:spcPct val="200000"/>
              </a:lnSpc>
              <a:spcBef>
                <a:spcPct val="20000"/>
              </a:spcBef>
            </a:pP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与普通债务相比，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破产债务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具有通过破产程序</a:t>
            </a:r>
            <a:r>
              <a:rPr lang="zh-CN" altLang="en-US" sz="2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强制履行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、破产债务的履行则受债务人财产价值的限制、诉讼时效明确规定为</a:t>
            </a:r>
            <a:r>
              <a:rPr lang="en-US" altLang="zh-CN" sz="2000" b="1"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个月等特点。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63F7AA95-3406-0663-0CF9-AE000C223295}"/>
              </a:ext>
            </a:extLst>
          </p:cNvPr>
          <p:cNvSpPr txBox="1"/>
          <p:nvPr/>
        </p:nvSpPr>
        <p:spPr>
          <a:xfrm>
            <a:off x="949794" y="794865"/>
            <a:ext cx="4572000" cy="58746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6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zh-CN" sz="2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（二）负债的清算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729097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3">
            <a:extLst>
              <a:ext uri="{FF2B5EF4-FFF2-40B4-BE49-F238E27FC236}">
                <a16:creationId xmlns:a16="http://schemas.microsoft.com/office/drawing/2014/main" id="{9AC9AD1B-895A-4F77-ACA9-D8DC038351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0304" y="1484587"/>
            <a:ext cx="4273848" cy="4516820"/>
          </a:xfrm>
          <a:prstGeom prst="wedgeRoundRectCallout">
            <a:avLst>
              <a:gd name="adj1" fmla="val 46125"/>
              <a:gd name="adj2" fmla="val -22505"/>
              <a:gd name="adj3" fmla="val 16667"/>
            </a:avLst>
          </a:prstGeom>
          <a:solidFill>
            <a:srgbClr val="D6ECFF"/>
          </a:solidFill>
          <a:ln w="38100" cap="flat" cmpd="sng" algn="ctr">
            <a:solidFill>
              <a:sysClr val="window" lastClr="FFFFFF"/>
            </a:solidFill>
            <a:prstDash val="solid"/>
          </a:ln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Lucida Sans Unicode" panose="020b060203050402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 defTabSz="685800">
              <a:lnSpc>
                <a:spcPct val="20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无财产担保债务。</a:t>
            </a:r>
          </a:p>
          <a:p>
            <a:pPr marL="342900" lvl="0" indent="-342900" defTabSz="685800">
              <a:lnSpc>
                <a:spcPct val="20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放弃优先受偿权利的债务。</a:t>
            </a:r>
          </a:p>
          <a:p>
            <a:pPr marL="342900" lvl="0" indent="-342900" defTabSz="685800">
              <a:lnSpc>
                <a:spcPct val="20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担保差额债务。</a:t>
            </a:r>
          </a:p>
          <a:p>
            <a:pPr marL="342900" lvl="0" indent="-342900" defTabSz="685800">
              <a:lnSpc>
                <a:spcPct val="20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保证债务。</a:t>
            </a:r>
          </a:p>
          <a:p>
            <a:pPr marL="342900" lvl="0" indent="-342900" defTabSz="685800">
              <a:lnSpc>
                <a:spcPct val="20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抵销差额债务。</a:t>
            </a:r>
          </a:p>
          <a:p>
            <a:pPr marL="342900" lvl="0" indent="-342900" defTabSz="685800">
              <a:lnSpc>
                <a:spcPct val="200000"/>
              </a:lnSpc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zh-CN" altLang="en-US" sz="2000" b="1">
                <a:latin typeface="黑体" panose="02010609060101010101" pitchFamily="49" charset="-122"/>
                <a:ea typeface="黑体" panose="02010609060101010101" pitchFamily="49" charset="-122"/>
              </a:rPr>
              <a:t>赔偿债务。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28B0A36F-04B6-C3A6-BB3F-DDC66EAC8655}"/>
              </a:ext>
            </a:extLst>
          </p:cNvPr>
          <p:cNvSpPr txBox="1"/>
          <p:nvPr/>
        </p:nvSpPr>
        <p:spPr>
          <a:xfrm>
            <a:off x="643758" y="372495"/>
            <a:ext cx="7856483" cy="58746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6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zh-CN" sz="2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从破产债务的内容构成角度看，破产债务包括以下内容：</a:t>
            </a: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3E985A3E-6A7A-C4EC-B114-E4DE954813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916" y="3429000"/>
            <a:ext cx="3255546" cy="2560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92559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C3B7777-6123-728D-EDDE-FDE98A8F3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9352" y="1135118"/>
            <a:ext cx="7530662" cy="3783723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US" altLang="zh-CN" sz="2000" b="1">
                <a:solidFill>
                  <a:srgbClr val="0000FF"/>
                </a:solidFill>
              </a:rPr>
              <a:t>【</a:t>
            </a:r>
            <a:r>
              <a:rPr lang="zh-CN" altLang="en-US" sz="2000" b="1">
                <a:solidFill>
                  <a:srgbClr val="0000FF"/>
                </a:solidFill>
              </a:rPr>
              <a:t>例</a:t>
            </a:r>
            <a:r>
              <a:rPr lang="en-US" altLang="zh-CN" sz="2000" b="1">
                <a:solidFill>
                  <a:srgbClr val="0000FF"/>
                </a:solidFill>
              </a:rPr>
              <a:t>2 </a:t>
            </a:r>
            <a:r>
              <a:rPr lang="zh-CN" altLang="en-US" sz="2000" b="1">
                <a:solidFill>
                  <a:srgbClr val="0000FF"/>
                </a:solidFill>
              </a:rPr>
              <a:t>单选题</a:t>
            </a:r>
            <a:r>
              <a:rPr lang="en-US" altLang="zh-CN" sz="2000" b="1">
                <a:solidFill>
                  <a:srgbClr val="0000FF"/>
                </a:solidFill>
              </a:rPr>
              <a:t>】</a:t>
            </a:r>
            <a:r>
              <a:rPr lang="zh-CN" altLang="en-US" sz="2000" b="1"/>
              <a:t>下列选项中，属于破产债务的有（      ）。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altLang="zh-CN" sz="2000" b="1"/>
              <a:t>     A.</a:t>
            </a:r>
            <a:r>
              <a:rPr lang="zh-CN" altLang="en-US" sz="2000" b="1"/>
              <a:t>保证债务　　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altLang="zh-CN" sz="2000" b="1"/>
              <a:t>     B.</a:t>
            </a:r>
            <a:r>
              <a:rPr lang="zh-CN" altLang="en-US" sz="2000" b="1"/>
              <a:t>担保债务　　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altLang="zh-CN" sz="2000" b="1"/>
              <a:t>     C.</a:t>
            </a:r>
            <a:r>
              <a:rPr lang="zh-CN" altLang="en-US" sz="2000" b="1"/>
              <a:t>抵消债务　　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altLang="zh-CN" sz="2000" b="1"/>
              <a:t>     D.</a:t>
            </a:r>
            <a:r>
              <a:rPr lang="zh-CN" altLang="en-US" sz="2000" b="1"/>
              <a:t>受托债务</a:t>
            </a:r>
            <a:endParaRPr lang="en-US" altLang="zh-CN" sz="2000" b="1"/>
          </a:p>
          <a:p>
            <a:pPr marL="0" indent="0">
              <a:lnSpc>
                <a:spcPct val="200000"/>
              </a:lnSpc>
              <a:buNone/>
            </a:pPr>
            <a:endParaRPr lang="en-US" altLang="zh-CN" sz="2000" b="1">
              <a:solidFill>
                <a:srgbClr val="0000FF"/>
              </a:solidFill>
            </a:endParaRPr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786809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DEFEEC5-7E7B-C8CC-0B31-3F6782C76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303" y="1841940"/>
            <a:ext cx="7257393" cy="2162501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US" altLang="zh-CN" sz="2000" b="1">
                <a:solidFill>
                  <a:srgbClr val="0000FF"/>
                </a:solidFill>
              </a:rPr>
              <a:t>【</a:t>
            </a:r>
            <a:r>
              <a:rPr lang="zh-CN" altLang="en-US" sz="2000" b="1">
                <a:solidFill>
                  <a:srgbClr val="0000FF"/>
                </a:solidFill>
              </a:rPr>
              <a:t>答案</a:t>
            </a:r>
            <a:r>
              <a:rPr lang="en-US" altLang="zh-CN" sz="2000" b="1">
                <a:solidFill>
                  <a:srgbClr val="0000FF"/>
                </a:solidFill>
              </a:rPr>
              <a:t>】A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zh-CN" altLang="en-US" sz="2000" b="1"/>
              <a:t>保证债务是指为破产企业的债务提供保证的保证人，在代破产企业清偿债务后形成的代为清偿债务，属于破产债务范畴。</a:t>
            </a:r>
          </a:p>
          <a:p>
            <a:pPr marL="0" indent="0">
              <a:lnSpc>
                <a:spcPct val="200000"/>
              </a:lnSpc>
              <a:buNone/>
            </a:pPr>
            <a:endParaRPr lang="zh-CN" altLang="en-US" sz="2000" b="1"/>
          </a:p>
        </p:txBody>
      </p:sp>
    </p:spTree>
    <p:extLst>
      <p:ext uri="{BB962C8B-B14F-4D97-AF65-F5344CB8AC3E}">
        <p14:creationId xmlns:p14="http://schemas.microsoft.com/office/powerpoint/2010/main" val="382167779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9AF5B53-373B-FC12-2F91-2D5C6A0DD2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531" y="1263871"/>
            <a:ext cx="8229600" cy="4525963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US" altLang="zh-CN" sz="2000" b="1">
                <a:solidFill>
                  <a:srgbClr val="0000FF"/>
                </a:solidFill>
              </a:rPr>
              <a:t>【</a:t>
            </a:r>
            <a:r>
              <a:rPr lang="zh-CN" altLang="en-US" sz="2000" b="1">
                <a:solidFill>
                  <a:srgbClr val="0000FF"/>
                </a:solidFill>
              </a:rPr>
              <a:t>例</a:t>
            </a:r>
            <a:r>
              <a:rPr lang="en-US" altLang="zh-CN" sz="2000" b="1">
                <a:solidFill>
                  <a:srgbClr val="0000FF"/>
                </a:solidFill>
              </a:rPr>
              <a:t>3 </a:t>
            </a:r>
            <a:r>
              <a:rPr lang="zh-CN" altLang="en-US" sz="2000" b="1">
                <a:solidFill>
                  <a:srgbClr val="0000FF"/>
                </a:solidFill>
              </a:rPr>
              <a:t>单选题</a:t>
            </a:r>
            <a:r>
              <a:rPr lang="en-US" altLang="zh-CN" sz="2000" b="1">
                <a:solidFill>
                  <a:srgbClr val="0000FF"/>
                </a:solidFill>
              </a:rPr>
              <a:t>】</a:t>
            </a:r>
            <a:r>
              <a:rPr lang="zh-CN" altLang="en-US" sz="2000" b="1"/>
              <a:t>下列选项中，属于非破产债务的有（    ）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altLang="zh-CN" sz="2000" b="1"/>
              <a:t>    A.</a:t>
            </a:r>
            <a:r>
              <a:rPr lang="zh-CN" altLang="en-US" sz="2000" b="1"/>
              <a:t>保证债务　　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altLang="zh-CN" sz="2000" b="1"/>
              <a:t>    B.</a:t>
            </a:r>
            <a:r>
              <a:rPr lang="zh-CN" altLang="en-US" sz="2000" b="1"/>
              <a:t>破产宣告前的行政处罚　　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altLang="zh-CN" sz="2000" b="1"/>
              <a:t>    C.</a:t>
            </a:r>
            <a:r>
              <a:rPr lang="zh-CN" altLang="en-US" sz="2000" b="1"/>
              <a:t>担保差额债务　　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altLang="zh-CN" sz="2000" b="1"/>
              <a:t>    D.</a:t>
            </a:r>
            <a:r>
              <a:rPr lang="zh-CN" altLang="en-US" sz="2000" b="1"/>
              <a:t>赔偿债务</a:t>
            </a:r>
          </a:p>
          <a:p>
            <a:pPr marL="0" indent="0">
              <a:buNone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2787132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https://d.book118.com/338001035002006024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38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baseType="lpstr" size="46">
      <vt:lpstr>Arial</vt:lpstr>
      <vt:lpstr>Calibri</vt:lpstr>
      <vt:lpstr>黑体</vt:lpstr>
      <vt:lpstr>Wingdings 3</vt:lpstr>
      <vt:lpstr>Lucida Sans Unicode</vt:lpstr>
      <vt:lpstr>宋体</vt:lpstr>
      <vt:lpstr>Wingdings</vt:lpstr>
      <vt:lpstr>Office Theme</vt:lpstr>
      <vt:lpstr>第九章 清算会计</vt:lpstr>
      <vt:lpstr>第一节  企业清算会计概述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第三节  企业破产清算会计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2024-08-30T19:57:25.584</cp:lastPrinted>
  <dcterms:created xsi:type="dcterms:W3CDTF">2024-08-30T11:57:25Z</dcterms:created>
  <dcterms:modified xsi:type="dcterms:W3CDTF">2024-08-30T11:57:27Z</dcterms:modified>
</cp:coreProperties>
</file>