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2995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912417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1B827-3A38-459A-86A1-BECD431E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EDD29-2C59-41CB-AE79-3BCD05903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8DAE1-763D-40D6-A70C-DD2D547AC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247AB-089B-4733-94D5-78B6DF4E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866F8-4277-47D7-AA89-483FA544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7C827-455E-4EA5-A4AE-1DDFE76B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CA605-FD67-4EFE-B9DC-C09633FF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196AD-096E-4BB3-8D28-1EBCD6668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F1649-D136-49A9-BF2F-E4994D050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D6FE-E5B1-40CC-940B-41517161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FE60C-FCF2-453F-B1DC-707999A42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/>
        </p:nvSpPr>
        <p:spPr>
          <a:xfrm>
            <a:off x="499745" y="521335"/>
            <a:ext cx="11212830" cy="5874385"/>
          </a:xfrm>
          <a:prstGeom prst="rect">
            <a:avLst/>
          </a:prstGeom>
          <a:solidFill>
            <a:srgbClr val="F7F9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" name="图片 23" descr="51miz-E1184985-35CB1CE0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6195" y="5246370"/>
            <a:ext cx="3117215" cy="1905000"/>
          </a:xfrm>
          <a:prstGeom prst="rect">
            <a:avLst/>
          </a:prstGeom>
        </p:spPr>
      </p:pic>
      <p:pic>
        <p:nvPicPr>
          <p:cNvPr id="25" name="图片 24" descr="51miz-E1184985-35CB1CE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83040" y="5247005"/>
            <a:ext cx="3108960" cy="1639570"/>
          </a:xfrm>
          <a:prstGeom prst="rect">
            <a:avLst/>
          </a:prstGeom>
        </p:spPr>
      </p:pic>
      <p:pic>
        <p:nvPicPr>
          <p:cNvPr id="26" name="图片 25" descr="51miz-E1004751-EF7B28F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3150" y="5246370"/>
            <a:ext cx="898525" cy="8985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1.xml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tags" Target="../tags/tag2.xml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Relationship Id="rId3" Type="http://schemas.openxmlformats.org/officeDocument/2006/relationships/image" Target="../media/image5.png" /><Relationship Id="rId4" Type="http://schemas.openxmlformats.org/officeDocument/2006/relationships/tags" Target="../tags/tag3.xml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14.png" /><Relationship Id="rId8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211600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51miz-E858209-33D643BF"/>
          <p:cNvPicPr>
            <a:picLocks noChangeAspect="1"/>
          </p:cNvPicPr>
          <p:nvPr/>
        </p:nvPicPr>
        <p:blipFill>
          <a:blip r:embed="rId3">
            <a:alphaModFix amt="5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358"/>
          <a:stretch>
            <a:fillRect/>
          </a:stretch>
        </p:blipFill>
        <p:spPr>
          <a:xfrm flipH="1">
            <a:off x="0" y="0"/>
            <a:ext cx="2693035" cy="247142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872298" y="1367155"/>
            <a:ext cx="8446770" cy="23069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accent6">
                    <a:lumMod val="50000"/>
                  </a:schemeClr>
                </a:solidFill>
                <a:latin typeface="高清标题体" panose="02010601030101010101" charset="-122"/>
                <a:ea typeface="高清标题体" panose="02010601030101010101" charset="-122"/>
                <a:cs typeface="高清标题体" panose="02010601030101010101" charset="-122"/>
                <a:sym typeface="+mn-ea"/>
              </a:rPr>
              <a:t>廉如月光</a:t>
            </a:r>
            <a:br>
              <a:rPr lang="zh-CN" altLang="en-US" sz="7200" b="1">
                <a:solidFill>
                  <a:schemeClr val="accent6">
                    <a:lumMod val="50000"/>
                  </a:schemeClr>
                </a:solidFill>
                <a:latin typeface="高清标题体" panose="02010601030101010101" charset="-122"/>
                <a:ea typeface="高清标题体" panose="02010601030101010101" charset="-122"/>
                <a:cs typeface="高清标题体" panose="02010601030101010101" charset="-122"/>
                <a:sym typeface="+mn-ea"/>
              </a:rPr>
            </a:br>
            <a:r>
              <a:rPr lang="zh-CN" altLang="en-US" sz="7200" b="1">
                <a:solidFill>
                  <a:schemeClr val="accent6">
                    <a:lumMod val="50000"/>
                  </a:schemeClr>
                </a:solidFill>
                <a:latin typeface="高清标题体" panose="02010601030101010101" charset="-122"/>
                <a:ea typeface="高清标题体" panose="02010601030101010101" charset="-122"/>
                <a:cs typeface="高清标题体" panose="02010601030101010101" charset="-122"/>
                <a:sym typeface="+mn-ea"/>
              </a:rPr>
              <a:t>身洁风清气正度佳节</a:t>
            </a:r>
          </a:p>
        </p:txBody>
      </p:sp>
      <p:grpSp>
        <p:nvGrpSpPr>
          <p:cNvPr id="33" name="组合 32"/>
          <p:cNvGrpSpPr/>
          <p:nvPr/>
        </p:nvGrpSpPr>
        <p:grpSpPr>
          <a:xfrm>
            <a:off x="1905" y="4110355"/>
            <a:ext cx="12228195" cy="3018790"/>
            <a:chOff x="-57" y="6508"/>
            <a:chExt cx="19257" cy="4754"/>
          </a:xfrm>
        </p:grpSpPr>
        <p:pic>
          <p:nvPicPr>
            <p:cNvPr id="24" name="图片 23" descr="51miz-E1184985-35CB1CE0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57" y="6508"/>
              <a:ext cx="7780" cy="4754"/>
            </a:xfrm>
            <a:prstGeom prst="rect">
              <a:avLst/>
            </a:prstGeom>
          </p:spPr>
        </p:pic>
        <p:pic>
          <p:nvPicPr>
            <p:cNvPr id="25" name="图片 24" descr="51miz-E1184985-35CB1CE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794" y="6939"/>
              <a:ext cx="7406" cy="3906"/>
            </a:xfrm>
            <a:prstGeom prst="rect">
              <a:avLst/>
            </a:prstGeom>
          </p:spPr>
        </p:pic>
        <p:pic>
          <p:nvPicPr>
            <p:cNvPr id="26" name="图片 25" descr="51miz-E1004751-EF7B28F0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54" y="8012"/>
              <a:ext cx="2009" cy="2009"/>
            </a:xfrm>
            <a:prstGeom prst="rect">
              <a:avLst/>
            </a:prstGeom>
          </p:spPr>
        </p:pic>
      </p:grpSp>
      <p:sp>
        <p:nvSpPr>
          <p:cNvPr id="27" name="文本框 26"/>
          <p:cNvSpPr txBox="1"/>
          <p:nvPr/>
        </p:nvSpPr>
        <p:spPr>
          <a:xfrm>
            <a:off x="2835275" y="3496945"/>
            <a:ext cx="652081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中秋国庆廉洁提醒</a:t>
            </a:r>
          </a:p>
        </p:txBody>
      </p:sp>
      <p:pic>
        <p:nvPicPr>
          <p:cNvPr id="28" name="图片 27" descr="51miz-E872074-6B54538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930640" y="565785"/>
            <a:ext cx="1973580" cy="1708785"/>
          </a:xfrm>
          <a:prstGeom prst="rect">
            <a:avLst/>
          </a:prstGeom>
        </p:spPr>
      </p:pic>
      <p:sp>
        <p:nvSpPr>
          <p:cNvPr id="29" name="文本框 28"/>
          <p:cNvSpPr txBox="1"/>
          <p:nvPr/>
        </p:nvSpPr>
        <p:spPr>
          <a:xfrm>
            <a:off x="2674303" y="3783330"/>
            <a:ext cx="684276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000">
                <a:solidFill>
                  <a:schemeClr val="bg1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  <a:sym typeface="+mn-ea"/>
              </a:rPr>
              <a:t>强化监督管理，对“四风”问题寸土不能让、对人员管理一刻不放松，要做到早提醒、早制止、早纠正；强化廉洁自律，净化朋友圈、交往圈、娱乐圈，要始终不放纵、不越轨、不逾矩。</a:t>
            </a:r>
          </a:p>
        </p:txBody>
      </p:sp>
      <p:grpSp>
        <p:nvGrpSpPr>
          <p:cNvPr id="32" name="组合 31"/>
          <p:cNvGrpSpPr/>
          <p:nvPr/>
        </p:nvGrpSpPr>
        <p:grpSpPr>
          <a:xfrm>
            <a:off x="4702493" y="4554220"/>
            <a:ext cx="2813050" cy="305435"/>
            <a:chOff x="7341" y="7172"/>
            <a:chExt cx="4430" cy="481"/>
          </a:xfrm>
        </p:grpSpPr>
        <p:sp>
          <p:nvSpPr>
            <p:cNvPr id="30" name="文本框 29"/>
            <p:cNvSpPr txBox="1"/>
            <p:nvPr/>
          </p:nvSpPr>
          <p:spPr>
            <a:xfrm>
              <a:off x="7341" y="7172"/>
              <a:ext cx="1295" cy="481"/>
            </a:xfrm>
            <a:prstGeom prst="roundRect">
              <a:avLst/>
            </a:prstGeom>
            <a:noFill/>
            <a:ln w="3175">
              <a:solidFill>
                <a:srgbClr val="385723">
                  <a:alpha val="57000"/>
                </a:srgbClr>
              </a:solidFill>
            </a:ln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阿里巴巴普惠体" panose="00020600040101010101" charset="-122"/>
                  <a:ea typeface="阿里巴巴普惠体" panose="00020600040101010101" charset="-122"/>
                </a:rPr>
                <a:t>汇报人：</a:t>
              </a: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9927" y="7172"/>
              <a:ext cx="1844" cy="476"/>
            </a:xfrm>
            <a:prstGeom prst="roundRect">
              <a:avLst/>
            </a:prstGeom>
            <a:noFill/>
            <a:ln w="3175">
              <a:solidFill>
                <a:srgbClr val="385723">
                  <a:alpha val="57000"/>
                </a:srgbClr>
              </a:solidFill>
            </a:ln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阿里巴巴普惠体" panose="00020600040101010101" charset="-122"/>
                  <a:ea typeface="阿里巴巴普惠体" panose="00020600040101010101" charset="-122"/>
                  <a:cs typeface="阿里巴巴普惠体" panose="00020600040101010101" charset="-122"/>
                </a:rPr>
                <a:t>时间：</a:t>
              </a:r>
              <a:r>
                <a:rPr lang="en-US" altLang="zh-CN" sz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阿里巴巴普惠体" panose="00020600040101010101" charset="-122"/>
                  <a:ea typeface="阿里巴巴普惠体" panose="00020600040101010101" charset="-122"/>
                  <a:cs typeface="阿里巴巴普惠体" panose="00020600040101010101" charset="-122"/>
                </a:rPr>
                <a:t>20XX.X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7" grpId="0"/>
      <p:bldP spid="2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123950" y="1524000"/>
            <a:ext cx="9364980" cy="968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2022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年中秋、国庆佳节将至，落实中央</a:t>
            </a: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“八项规定”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精神、纠治</a:t>
            </a: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“四风”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问题又到重要节点。机关纪委提醒您：“佳节思亲亦思清，守好廉洁自律心。</a:t>
            </a:r>
          </a:p>
        </p:txBody>
      </p:sp>
      <p:sp>
        <p:nvSpPr>
          <p:cNvPr id="4" name="矩形 3"/>
          <p:cNvSpPr/>
          <p:nvPr/>
        </p:nvSpPr>
        <p:spPr>
          <a:xfrm>
            <a:off x="1123950" y="2766695"/>
            <a:ext cx="6863715" cy="2214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强化廉洁意识，切实认清</a:t>
            </a: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“一顿饭”“一张卡”“一个红包”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往往就是腐败腐化的“露头”，要自觉守纪律、明底线、知敬畏；强化监督管理，对“四风”问题寸土不能让、对人员管理一刻不放松，要做到早提醒、早制止、早纠正；强化廉洁自律，净化朋友圈、交往圈、娱乐圈，要始终不放纵、不越轨、不逾矩。</a:t>
            </a:r>
          </a:p>
        </p:txBody>
      </p:sp>
      <p:pic>
        <p:nvPicPr>
          <p:cNvPr id="9" name="图片 8" descr="51miz-E875799-9DC2449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7987665" y="2576195"/>
            <a:ext cx="2912110" cy="25952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/>
        </p:nvGrpSpPr>
        <p:grpSpPr>
          <a:xfrm>
            <a:off x="-36195" y="4132580"/>
            <a:ext cx="12228195" cy="3018790"/>
            <a:chOff x="-57" y="6508"/>
            <a:chExt cx="19257" cy="4754"/>
          </a:xfrm>
        </p:grpSpPr>
        <p:pic>
          <p:nvPicPr>
            <p:cNvPr id="24" name="图片 23" descr="51miz-E1184985-35CB1CE0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57" y="6508"/>
              <a:ext cx="7780" cy="4754"/>
            </a:xfrm>
            <a:prstGeom prst="rect">
              <a:avLst/>
            </a:prstGeom>
          </p:spPr>
        </p:pic>
        <p:pic>
          <p:nvPicPr>
            <p:cNvPr id="25" name="图片 24" descr="51miz-E1184985-35CB1CE0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794" y="6939"/>
              <a:ext cx="7406" cy="3906"/>
            </a:xfrm>
            <a:prstGeom prst="rect">
              <a:avLst/>
            </a:prstGeom>
          </p:spPr>
        </p:pic>
        <p:pic>
          <p:nvPicPr>
            <p:cNvPr id="26" name="图片 25" descr="51miz-E1004751-EF7B28F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54" y="8012"/>
              <a:ext cx="2009" cy="2009"/>
            </a:xfrm>
            <a:prstGeom prst="rect">
              <a:avLst/>
            </a:prstGeom>
          </p:spPr>
        </p:pic>
      </p:grpSp>
      <p:grpSp>
        <p:nvGrpSpPr>
          <p:cNvPr id="8" name="组合 7"/>
          <p:cNvGrpSpPr/>
          <p:nvPr/>
        </p:nvGrpSpPr>
        <p:grpSpPr>
          <a:xfrm>
            <a:off x="1862455" y="1538605"/>
            <a:ext cx="1761490" cy="3549015"/>
            <a:chOff x="2172" y="2173"/>
            <a:chExt cx="2774" cy="3408"/>
          </a:xfrm>
        </p:grpSpPr>
        <p:sp>
          <p:nvSpPr>
            <p:cNvPr id="5" name="文本框 4"/>
            <p:cNvSpPr txBox="1"/>
            <p:nvPr/>
          </p:nvSpPr>
          <p:spPr>
            <a:xfrm>
              <a:off x="2332" y="2173"/>
              <a:ext cx="2614" cy="3388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600" b="1">
                  <a:solidFill>
                    <a:schemeClr val="bg1"/>
                  </a:solidFill>
                  <a:effectLst>
                    <a:outerShdw blurRad="50800" dist="38100" dir="2700000" algn="tl" rotWithShape="0">
                      <a:schemeClr val="tx1">
                        <a:lumMod val="50000"/>
                        <a:lumOff val="50000"/>
                        <a:alpha val="40000"/>
                      </a:schemeClr>
                    </a:outerShdw>
                  </a:effectLst>
                  <a:latin typeface="高清标题体" panose="02010601030101010101" charset="-122"/>
                  <a:ea typeface="高清标题体" panose="02010601030101010101" charset="-122"/>
                </a:rPr>
                <a:t>目录</a:t>
              </a: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2172" y="2193"/>
              <a:ext cx="2614" cy="3388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600" b="1">
                  <a:solidFill>
                    <a:schemeClr val="accent6">
                      <a:lumMod val="50000"/>
                    </a:schemeClr>
                  </a:solidFill>
                  <a:effectLst>
                    <a:outerShdw blurRad="50800" dist="38100" dir="2700000" algn="tl" rotWithShape="0">
                      <a:schemeClr val="tx1">
                        <a:lumMod val="50000"/>
                        <a:lumOff val="50000"/>
                        <a:alpha val="40000"/>
                      </a:schemeClr>
                    </a:outerShdw>
                  </a:effectLst>
                  <a:latin typeface="高清标题体" panose="02010601030101010101" charset="-122"/>
                  <a:ea typeface="高清标题体" panose="02010601030101010101" charset="-122"/>
                </a:rPr>
                <a:t>目录</a:t>
              </a: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4199890" y="1433195"/>
            <a:ext cx="5010150" cy="722630"/>
            <a:chOff x="7064" y="2257"/>
            <a:chExt cx="7890" cy="1138"/>
          </a:xfrm>
        </p:grpSpPr>
        <p:sp>
          <p:nvSpPr>
            <p:cNvPr id="10" name="椭圆 9"/>
            <p:cNvSpPr/>
            <p:nvPr/>
          </p:nvSpPr>
          <p:spPr>
            <a:xfrm>
              <a:off x="7064" y="2275"/>
              <a:ext cx="1102" cy="1102"/>
            </a:xfrm>
            <a:prstGeom prst="ellipse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latin typeface="阿里巴巴普惠体" panose="00020600040101010101" charset="-122"/>
                  <a:ea typeface="阿里巴巴普惠体" panose="00020600040101010101" charset="-122"/>
                </a:rPr>
                <a:t>01</a:t>
              </a: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8316" y="2257"/>
              <a:ext cx="6638" cy="1138"/>
              <a:chOff x="8316" y="2193"/>
              <a:chExt cx="6638" cy="1138"/>
            </a:xfrm>
          </p:grpSpPr>
          <p:sp>
            <p:nvSpPr>
              <p:cNvPr id="9" name="文本框 8"/>
              <p:cNvSpPr txBox="1"/>
              <p:nvPr/>
            </p:nvSpPr>
            <p:spPr>
              <a:xfrm>
                <a:off x="8316" y="2193"/>
                <a:ext cx="6439" cy="82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 b="1">
                    <a:solidFill>
                      <a:schemeClr val="accent6">
                        <a:lumMod val="50000"/>
                      </a:schemeClr>
                    </a:solidFill>
                    <a:latin typeface="阿里巴巴普惠体" panose="00020600040101010101" charset="-122"/>
                    <a:ea typeface="阿里巴巴普惠体" panose="00020600040101010101" charset="-122"/>
                    <a:sym typeface="+mn-ea"/>
                  </a:rPr>
                  <a:t>严明纪律规矩，廉洁过节</a:t>
                </a:r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8316" y="2897"/>
                <a:ext cx="6638" cy="43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1200">
                    <a:latin typeface="阿里巴巴普惠体" panose="00020600040101010101" charset="-122"/>
                    <a:ea typeface="阿里巴巴普惠体" panose="00020600040101010101" charset="-122"/>
                  </a:rPr>
                  <a:t>Strictdisciplineandrules,cleanandhonest</a:t>
                </a:r>
              </a:p>
            </p:txBody>
          </p:sp>
        </p:grpSp>
      </p:grpSp>
      <p:grpSp>
        <p:nvGrpSpPr>
          <p:cNvPr id="14" name="组合 13"/>
          <p:cNvGrpSpPr/>
          <p:nvPr/>
        </p:nvGrpSpPr>
        <p:grpSpPr>
          <a:xfrm>
            <a:off x="4199890" y="2543175"/>
            <a:ext cx="5429885" cy="722630"/>
            <a:chOff x="7064" y="2257"/>
            <a:chExt cx="8551" cy="1138"/>
          </a:xfrm>
        </p:grpSpPr>
        <p:sp>
          <p:nvSpPr>
            <p:cNvPr id="15" name="椭圆 14"/>
            <p:cNvSpPr/>
            <p:nvPr/>
          </p:nvSpPr>
          <p:spPr>
            <a:xfrm>
              <a:off x="7064" y="2275"/>
              <a:ext cx="1102" cy="1102"/>
            </a:xfrm>
            <a:prstGeom prst="ellipse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latin typeface="阿里巴巴普惠体" panose="00020600040101010101" charset="-122"/>
                  <a:ea typeface="阿里巴巴普惠体" panose="00020600040101010101" charset="-122"/>
                </a:rPr>
                <a:t>02</a:t>
              </a: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8316" y="2257"/>
              <a:ext cx="7299" cy="1138"/>
              <a:chOff x="8316" y="2193"/>
              <a:chExt cx="7299" cy="1138"/>
            </a:xfrm>
          </p:grpSpPr>
          <p:sp>
            <p:nvSpPr>
              <p:cNvPr id="17" name="文本框 16"/>
              <p:cNvSpPr txBox="1"/>
              <p:nvPr/>
            </p:nvSpPr>
            <p:spPr>
              <a:xfrm>
                <a:off x="8316" y="2193"/>
                <a:ext cx="6439" cy="82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altLang="en-US" sz="2800" b="1">
                    <a:solidFill>
                      <a:schemeClr val="accent6">
                        <a:lumMod val="50000"/>
                      </a:schemeClr>
                    </a:solidFill>
                    <a:latin typeface="阿里巴巴普惠体" panose="00020600040101010101" charset="-122"/>
                    <a:ea typeface="阿里巴巴普惠体" panose="00020600040101010101" charset="-122"/>
                    <a:sym typeface="+mn-ea"/>
                  </a:rPr>
                  <a:t>模范遵纪守法，文明过节</a:t>
                </a:r>
              </a:p>
            </p:txBody>
          </p:sp>
          <p:sp>
            <p:nvSpPr>
              <p:cNvPr id="18" name="文本框 17"/>
              <p:cNvSpPr txBox="1"/>
              <p:nvPr/>
            </p:nvSpPr>
            <p:spPr>
              <a:xfrm>
                <a:off x="8316" y="2897"/>
                <a:ext cx="7299" cy="434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1200">
                    <a:latin typeface="阿里巴巴普惠体" panose="00020600040101010101" charset="-122"/>
                    <a:ea typeface="阿里巴巴普惠体" panose="00020600040101010101" charset="-122"/>
                  </a:rPr>
                  <a:t>Exemplarydisciplineandlaw-abiding,civilizedfestivals</a:t>
                </a:r>
              </a:p>
            </p:txBody>
          </p:sp>
        </p:grpSp>
      </p:grpSp>
      <p:grpSp>
        <p:nvGrpSpPr>
          <p:cNvPr id="19" name="组合 18"/>
          <p:cNvGrpSpPr/>
          <p:nvPr/>
        </p:nvGrpSpPr>
        <p:grpSpPr>
          <a:xfrm>
            <a:off x="4199890" y="3653155"/>
            <a:ext cx="5748020" cy="784225"/>
            <a:chOff x="7064" y="2257"/>
            <a:chExt cx="9052" cy="1235"/>
          </a:xfrm>
        </p:grpSpPr>
        <p:sp>
          <p:nvSpPr>
            <p:cNvPr id="20" name="椭圆 19"/>
            <p:cNvSpPr/>
            <p:nvPr/>
          </p:nvSpPr>
          <p:spPr>
            <a:xfrm>
              <a:off x="7064" y="2275"/>
              <a:ext cx="1102" cy="1102"/>
            </a:xfrm>
            <a:prstGeom prst="ellipse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latin typeface="阿里巴巴普惠体" panose="00020600040101010101" charset="-122"/>
                  <a:ea typeface="阿里巴巴普惠体" panose="00020600040101010101" charset="-122"/>
                </a:rPr>
                <a:t>03</a:t>
              </a:r>
            </a:p>
          </p:txBody>
        </p:sp>
        <p:grpSp>
          <p:nvGrpSpPr>
            <p:cNvPr id="21" name="组合 20"/>
            <p:cNvGrpSpPr/>
            <p:nvPr/>
          </p:nvGrpSpPr>
          <p:grpSpPr>
            <a:xfrm>
              <a:off x="8316" y="2257"/>
              <a:ext cx="7800" cy="1235"/>
              <a:chOff x="8316" y="2193"/>
              <a:chExt cx="7800" cy="1235"/>
            </a:xfrm>
          </p:grpSpPr>
          <p:sp>
            <p:nvSpPr>
              <p:cNvPr id="22" name="文本框 21"/>
              <p:cNvSpPr txBox="1"/>
              <p:nvPr/>
            </p:nvSpPr>
            <p:spPr>
              <a:xfrm>
                <a:off x="8316" y="2193"/>
                <a:ext cx="7559" cy="822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altLang="en-US" sz="2800" b="1">
                    <a:solidFill>
                      <a:schemeClr val="accent6">
                        <a:lumMod val="50000"/>
                      </a:schemeClr>
                    </a:solidFill>
                    <a:latin typeface="阿里巴巴普惠体" panose="00020600040101010101" charset="-122"/>
                    <a:ea typeface="阿里巴巴普惠体" panose="00020600040101010101" charset="-122"/>
                    <a:sym typeface="+mn-ea"/>
                  </a:rPr>
                  <a:t>落实疫情防控要求，平安过节</a:t>
                </a:r>
              </a:p>
            </p:txBody>
          </p:sp>
          <p:sp>
            <p:nvSpPr>
              <p:cNvPr id="23" name="文本框 22"/>
              <p:cNvSpPr txBox="1"/>
              <p:nvPr/>
            </p:nvSpPr>
            <p:spPr>
              <a:xfrm>
                <a:off x="8316" y="2897"/>
                <a:ext cx="7800" cy="531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800">
                    <a:latin typeface="阿里巴巴普惠体" panose="00020600040101010101" charset="-122"/>
                    <a:ea typeface="阿里巴巴普惠体" panose="00020600040101010101" charset="-122"/>
                  </a:rPr>
                  <a:t>Implementtherequirementsofepidemicpreventionandcontrolandcelebratetheholidaysafely</a:t>
                </a:r>
              </a:p>
              <a:p>
                <a:pPr algn="dist"/>
                <a:endParaRPr lang="zh-CN" altLang="en-US" sz="800">
                  <a:latin typeface="阿里巴巴普惠体" panose="00020600040101010101" charset="-122"/>
                  <a:ea typeface="阿里巴巴普惠体" panose="00020600040101010101" charset="-122"/>
                </a:endParaRPr>
              </a:p>
            </p:txBody>
          </p:sp>
        </p:grpSp>
      </p:grpSp>
      <p:pic>
        <p:nvPicPr>
          <p:cNvPr id="27" name="图片 26" descr="51miz-E858209-33D643BF"/>
          <p:cNvPicPr>
            <a:picLocks noChangeAspect="1"/>
          </p:cNvPicPr>
          <p:nvPr/>
        </p:nvPicPr>
        <p:blipFill>
          <a:blip r:embed="rId6">
            <a:alphaModFix amt="5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358"/>
          <a:stretch>
            <a:fillRect/>
          </a:stretch>
        </p:blipFill>
        <p:spPr>
          <a:xfrm flipH="1">
            <a:off x="0" y="0"/>
            <a:ext cx="1964055" cy="1802130"/>
          </a:xfrm>
          <a:prstGeom prst="rect">
            <a:avLst/>
          </a:prstGeom>
        </p:spPr>
      </p:pic>
      <p:pic>
        <p:nvPicPr>
          <p:cNvPr id="28" name="图片 27" descr="51miz-E872074-6B54538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0454640" y="413385"/>
            <a:ext cx="1603375" cy="13887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51miz-E858209-33D643BF"/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358"/>
          <a:stretch>
            <a:fillRect/>
          </a:stretch>
        </p:blipFill>
        <p:spPr>
          <a:xfrm flipH="1">
            <a:off x="0" y="0"/>
            <a:ext cx="2084705" cy="1913255"/>
          </a:xfrm>
          <a:prstGeom prst="rect">
            <a:avLst/>
          </a:prstGeom>
        </p:spPr>
      </p:pic>
      <p:grpSp>
        <p:nvGrpSpPr>
          <p:cNvPr id="33" name="组合 32"/>
          <p:cNvGrpSpPr/>
          <p:nvPr/>
        </p:nvGrpSpPr>
        <p:grpSpPr>
          <a:xfrm>
            <a:off x="-36195" y="4132580"/>
            <a:ext cx="12228195" cy="3018790"/>
            <a:chOff x="-57" y="6508"/>
            <a:chExt cx="19257" cy="4754"/>
          </a:xfrm>
        </p:grpSpPr>
        <p:pic>
          <p:nvPicPr>
            <p:cNvPr id="24" name="图片 23" descr="51miz-E1184985-35CB1CE0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57" y="6508"/>
              <a:ext cx="7780" cy="4754"/>
            </a:xfrm>
            <a:prstGeom prst="rect">
              <a:avLst/>
            </a:prstGeom>
          </p:spPr>
        </p:pic>
        <p:pic>
          <p:nvPicPr>
            <p:cNvPr id="25" name="图片 24" descr="51miz-E1184985-35CB1CE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794" y="6939"/>
              <a:ext cx="7406" cy="3906"/>
            </a:xfrm>
            <a:prstGeom prst="rect">
              <a:avLst/>
            </a:prstGeom>
          </p:spPr>
        </p:pic>
        <p:pic>
          <p:nvPicPr>
            <p:cNvPr id="26" name="图片 25" descr="51miz-E1004751-EF7B28F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754" y="8012"/>
              <a:ext cx="2009" cy="2009"/>
            </a:xfrm>
            <a:prstGeom prst="rect">
              <a:avLst/>
            </a:prstGeom>
          </p:spPr>
        </p:pic>
      </p:grpSp>
      <p:pic>
        <p:nvPicPr>
          <p:cNvPr id="28" name="图片 27" descr="51miz-E872074-6B54538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9343390" y="168275"/>
            <a:ext cx="2432685" cy="210629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360170" y="2466340"/>
            <a:ext cx="9123680" cy="110680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accent6">
                    <a:lumMod val="50000"/>
                  </a:schemeClr>
                </a:solidFill>
                <a:latin typeface="高清标题体" panose="02010601030101010101" charset="-122"/>
                <a:ea typeface="高清标题体" panose="02010601030101010101" charset="-122"/>
                <a:sym typeface="+mn-ea"/>
              </a:rPr>
              <a:t>严明纪律规矩，廉洁过节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4738688" y="1795145"/>
            <a:ext cx="236664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6">
                    <a:lumMod val="50000"/>
                  </a:schemeClr>
                </a:solidFill>
                <a:latin typeface="高清标题体" panose="02010601030101010101" charset="-122"/>
                <a:ea typeface="高清标题体" panose="02010601030101010101" charset="-122"/>
              </a:rPr>
              <a:t>第一部分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2500630" y="3479800"/>
            <a:ext cx="684276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zh-CN" altLang="en-US" sz="1000">
                <a:solidFill>
                  <a:schemeClr val="bg1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  <a:sym typeface="+mn-ea"/>
              </a:rPr>
              <a:t>强化监督管理，对“四风”问题寸土不能让、对人员管理一刻不放松，要做到早提醒、早制止、早纠正；强化廉洁自律，净化朋友圈、交往圈、娱乐圈，要始终不放纵、不越轨、不逾矩。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911350" y="2466340"/>
            <a:ext cx="4354830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串亲戚，自驾游，公车不要跟着走。摒弃贪小便宜、存侥幸心的心理，切莫在</a:t>
            </a:r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“车轮上”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栽跟头。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718290" y="712261"/>
            <a:ext cx="483235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01</a:t>
            </a: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出行：公车姓公，岂能私用</a:t>
            </a:r>
            <a:endParaRPr lang="en-US" altLang="zh-CN" sz="2800" b="1">
              <a:solidFill>
                <a:schemeClr val="accent6">
                  <a:lumMod val="50000"/>
                </a:schemeClr>
              </a:solidFill>
              <a:latin typeface="阿里巴巴普惠体" panose="00020600040101010101" charset="-122"/>
              <a:ea typeface="阿里巴巴普惠体" panose="00020600040101010101" charset="-122"/>
            </a:endParaRPr>
          </a:p>
        </p:txBody>
      </p:sp>
      <p:pic>
        <p:nvPicPr>
          <p:cNvPr id="5" name="图片 4" descr="51miz-E242264-83FB0B9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5740" y="1234440"/>
            <a:ext cx="4074160" cy="40741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5904230" y="2989580"/>
            <a:ext cx="4401820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要聚聚，家里吃，公款吃喝绝不行。公款决不能用于私人宴请和私人吃喝，不要在</a:t>
            </a:r>
            <a:r>
              <a:rPr lang="zh-CN" altLang="en-US" sz="24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“舌尖上”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吃苦头。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18290" y="712261"/>
            <a:ext cx="340233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02</a:t>
            </a: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公款买单饭菜烫嘴</a:t>
            </a:r>
          </a:p>
        </p:txBody>
      </p:sp>
      <p:pic>
        <p:nvPicPr>
          <p:cNvPr id="6" name="图片 5" descr="51miz-E1168178-F4E436C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610" y="1487805"/>
            <a:ext cx="6096000" cy="4572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911350" y="2690495"/>
            <a:ext cx="4740910" cy="1476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去聚会，多留心，问清有谁再赴约。拒绝参加有管理服务对象组的酒局饭局，敬而远之违规吃请的</a:t>
            </a: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“鸿门宴”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18290" y="712261"/>
            <a:ext cx="447484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03</a:t>
            </a: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聚餐：变味吃请小心中套</a:t>
            </a:r>
          </a:p>
        </p:txBody>
      </p:sp>
      <p:pic>
        <p:nvPicPr>
          <p:cNvPr id="6" name="图片 5" descr="51miz-E1149098-7B04BA8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5090" y="1155065"/>
            <a:ext cx="4926965" cy="369506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014855" y="2736850"/>
            <a:ext cx="4354830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看着土，实有价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，想要尝鲜自己买。认清土特产里暗藏的贪腐“密码”，切不可有拿点土特产无关紧要、无足轻重的想法。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18290" y="712261"/>
            <a:ext cx="51898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04</a:t>
            </a: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交往：特产“不土”提高警惕</a:t>
            </a:r>
          </a:p>
        </p:txBody>
      </p:sp>
      <p:pic>
        <p:nvPicPr>
          <p:cNvPr id="6" name="图片 5" descr="组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828790" y="1917065"/>
            <a:ext cx="3177540" cy="30238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5645150" y="2736850"/>
            <a:ext cx="4281170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节日到，往来旺，礼来礼去不可为。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不管送礼人怎么搞“曲线进攻”，都要做到既不松口也不伸手。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18290" y="712261"/>
            <a:ext cx="447484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05</a:t>
            </a: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节礼：管好嘴手保持清醒</a:t>
            </a:r>
          </a:p>
        </p:txBody>
      </p:sp>
      <p:pic>
        <p:nvPicPr>
          <p:cNvPr id="6" name="图片 5" descr="51miz-E868150-27AD12C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1870" y="1548130"/>
            <a:ext cx="2748915" cy="412432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022975" y="3196590"/>
            <a:ext cx="3844925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生活圈，宜亲清，享乐奢靡毁前程。远离输送利益、收受贿赂的休闲方式，</a:t>
            </a: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cs typeface="阿里巴巴普惠体" panose="00020600040101010101" charset="-122"/>
              </a:rPr>
              <a:t>“打好手中牌，走好人生路。”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18290" y="712261"/>
            <a:ext cx="447484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06</a:t>
            </a:r>
            <a:r>
              <a:rPr lang="zh-CN" altLang="en-US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  <a:sym typeface="+mn-ea"/>
              </a:rPr>
              <a:t>娱乐：高档休闲别凑热闹</a:t>
            </a:r>
          </a:p>
        </p:txBody>
      </p:sp>
      <p:pic>
        <p:nvPicPr>
          <p:cNvPr id="6" name="图片 5" descr="51miz-E1158097-D57F8A9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932305" y="1863090"/>
            <a:ext cx="3568065" cy="356806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324100" y="2611755"/>
            <a:ext cx="3870325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抢红包，欢乐多，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但非所有都可收。对管理服务对象或利益诉求人的电子红包，决不能任性去抢。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18290" y="712261"/>
            <a:ext cx="483235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07</a:t>
            </a:r>
            <a:r>
              <a:rPr sz="2800" b="1">
                <a:solidFill>
                  <a:schemeClr val="accent6">
                    <a:lumMod val="50000"/>
                  </a:schemeClr>
                </a:solidFill>
                <a:latin typeface="阿里巴巴普惠体" panose="00020600040101010101" charset="-122"/>
                <a:ea typeface="阿里巴巴普惠体" panose="00020600040101010101" charset="-122"/>
              </a:rPr>
              <a:t>抢红包：红包虽好不可任抢</a:t>
            </a:r>
          </a:p>
        </p:txBody>
      </p:sp>
      <p:pic>
        <p:nvPicPr>
          <p:cNvPr id="6" name="图片 5" descr="51miz-E1241903-431258E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6705" y="1470025"/>
            <a:ext cx="3666490" cy="366649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https://d.book118.com/338002116003006047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4754,&quot;width&quot;:7780}"/>
</p:tagLst>
</file>

<file path=ppt/tags/tag2.xml><?xml version="1.0" encoding="utf-8"?>
<p:tagLst xmlns:p="http://schemas.openxmlformats.org/presentationml/2006/main">
  <p:tag name="KSO_WM_UNIT_PLACING_PICTURE_USER_VIEWPORT" val="{&quot;height&quot;:4754,&quot;width&quot;:7780}"/>
</p:tagLst>
</file>

<file path=ppt/tags/tag3.xml><?xml version="1.0" encoding="utf-8"?>
<p:tagLst xmlns:p="http://schemas.openxmlformats.org/presentationml/2006/main">
  <p:tag name="KSO_WM_UNIT_PLACING_PICTURE_USER_VIEWPORT" val="{&quot;height&quot;:4754,&quot;width&quot;:7780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高清标题体</vt:lpstr>
      <vt:lpstr>阿里巴巴普惠体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2024-09-28T01:16:32.152</cp:lastPrinted>
  <dcterms:created xsi:type="dcterms:W3CDTF">2024-09-27T17:16:32Z</dcterms:created>
  <dcterms:modified xsi:type="dcterms:W3CDTF">2024-09-27T17:16:34Z</dcterms:modified>
</cp:coreProperties>
</file>