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5D9B1BD-8FEA-45BB-AFA1-57DA7EEF8C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13CA8F9-85F1-4A57-888F-DB6967950E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963EAF7-BA8B-48EE-B7F8-CEF6977931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91EA1E1-8A9E-4CB9-BD64-8CB0FB5D477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1342141-7EBB-42E8-BD6F-819FB65DF4A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D387B4D-EF7A-4D6A-9A92-518A4B1D0DB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DB0F61C-6D11-45E3-95CB-D7BE4B7D309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23A9D6B-20F4-4300-8D47-B44959F54DF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FD880E7-D4DF-4169-80DA-07A06FE5B0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E459113-26A5-4E39-AF86-5D9D92CFF5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117A84F-9BCB-4196-B69E-42EEA6CA9F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38004014132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409093" y="4827662"/>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solidFill>
                <a:latin typeface="Microsoft Yahei"/>
                <a:ea typeface="Microsoft Yahei"/>
                <a:cs typeface="Microsoft Yahei"/>
              </a:rPr>
              <a:t>汇报人：XXX</a:t>
            </a:r>
          </a:p>
        </p:txBody>
      </p:sp>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solidFill>
                <a:latin typeface="Microsoft Yahei"/>
                <a:ea typeface="Microsoft Yahei"/>
                <a:cs typeface="Microsoft Yahei"/>
              </a:rPr>
              <a:t>社会医学和健康教育</a:t>
            </a:r>
          </a:p>
        </p:txBody>
      </p:sp>
      <p:sp>
        <p:nvSpPr>
          <p:cNvPr id="4" name="TextBox 4"/>
          <p:cNvSpPr txBox="1"/>
          <p:nvPr/>
        </p:nvSpPr>
        <p:spPr>
          <a:xfrm>
            <a:off x="3825995" y="5328676"/>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solidFill>
                <a:latin typeface="Microsoft Yahei"/>
                <a:ea typeface="Microsoft Yahei"/>
                <a:cs typeface="Microsoft Yahei"/>
              </a:rPr>
              <a:t>2024-01-12</a:t>
            </a:r>
          </a:p>
        </p:txBody>
      </p:sp>
      <p:sp>
        <p:nvSpPr>
          <p:cNvPr id="5" name="AutoShape 5"/>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116739" y="1218945"/>
            <a:ext cx="1958523" cy="1958523"/>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53411" y="1355617"/>
            <a:ext cx="1685300" cy="1685300"/>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2171" y="516087"/>
            <a:ext cx="715670" cy="715670"/>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22036" y="565953"/>
            <a:ext cx="615696" cy="615696"/>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490568" y="1247584"/>
            <a:ext cx="1681506" cy="766756"/>
          </a:xfrm>
          <a:prstGeom prst="rect">
            <a:avLst/>
          </a:prstGeom>
          <a:noFill/>
        </p:spPr>
        <p:txBody>
          <a:bodyPr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solidFill>
                <a:latin typeface="黑体"/>
                <a:ea typeface="黑体"/>
                <a:cs typeface="黑体"/>
              </a:rPr>
              <a:t>目录</a:t>
            </a:r>
            <a:endParaRPr lang="en-US" sz="1100"/>
          </a:p>
        </p:txBody>
      </p:sp>
      <p:cxnSp>
        <p:nvCxnSpPr>
          <p:cNvPr id="7" name="Connector 7"/>
          <p:cNvCxnSpPr/>
          <p:nvPr/>
        </p:nvCxnSpPr>
        <p:spPr>
          <a:xfrm>
            <a:off x="4573574" y="1614170"/>
            <a:ext cx="5237390" cy="0"/>
          </a:xfrm>
          <a:prstGeom prst="line">
            <a:avLst/>
          </a:prstGeom>
          <a:ln w="9525">
            <a:solidFill>
              <a:srgbClr val="FFFFFF">
                <a:alpha val="100000"/>
              </a:srgbClr>
            </a:solidFill>
            <a:prstDash val="solid"/>
            <a:headEnd type="oval"/>
          </a:ln>
        </p:spPr>
      </p:cxnSp>
      <p:sp>
        <p:nvSpPr>
          <p:cNvPr id="8" name="TextBox 8"/>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solidFill>
                <a:latin typeface="Microsoft Yahei"/>
                <a:ea typeface="Microsoft Yahei"/>
                <a:cs typeface="Microsoft Yahei"/>
              </a:rPr>
              <a:t>引言</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社会医学概述</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健康教育概述</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社会医学与健康教育的关系</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健康教育案例分析</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社会医学和健康教育的未来发展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solidFill>
                <a:latin typeface="Microsoft Yahei"/>
                <a:ea typeface="Microsoft Yahei"/>
                <a:cs typeface="Microsoft Yahei"/>
              </a:rPr>
              <a:t>引言</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8883" y="1711764"/>
            <a:ext cx="4242156" cy="1454089"/>
          </a:xfrm>
          <a:prstGeom prst="roundRect">
            <a:avLst>
              <a:gd name="adj" fmla="val 2049"/>
            </a:avLst>
          </a:prstGeom>
          <a:solidFill>
            <a:schemeClr val="accent1">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996316" y="1711764"/>
            <a:ext cx="4092216" cy="1454089"/>
          </a:xfrm>
          <a:prstGeom prst="roundRect">
            <a:avLst>
              <a:gd name="adj" fmla="val 2049"/>
            </a:avLst>
          </a:prstGeom>
          <a:solidFill>
            <a:schemeClr val="accent2">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6096000" y="3660226"/>
            <a:ext cx="0" cy="2439937"/>
          </a:xfrm>
          <a:prstGeom prst="line">
            <a:avLst/>
          </a:prstGeom>
          <a:ln w="9525">
            <a:solidFill>
              <a:srgbClr val="FFFFFF">
                <a:alpha val="100000"/>
              </a:srgbClr>
            </a:solidFill>
            <a:prstDash val="solid"/>
          </a:ln>
        </p:spPr>
      </p:cxnSp>
      <p:sp>
        <p:nvSpPr>
          <p:cNvPr id="5" name="AutoShape 5"/>
          <p:cNvSpPr/>
          <p:nvPr/>
        </p:nvSpPr>
        <p:spPr>
          <a:xfrm>
            <a:off x="1128883" y="3468001"/>
            <a:ext cx="4382762" cy="2756521"/>
          </a:xfrm>
          <a:prstGeom prst="rect">
            <a:avLst/>
          </a:prstGeom>
          <a:noFill/>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solidFill>
                <a:latin typeface="Microsoft Yahei"/>
                <a:ea typeface="Microsoft Yahei"/>
                <a:cs typeface="Microsoft Yahei"/>
              </a:rPr>
              <a:t>是一门研究社会因素对个体和群体健康、疾病的作用及其规律的科学，它探讨如何运用社会措施来保护和促进人们的健康。</a:t>
            </a:r>
            <a:endParaRPr lang="en-US" sz="1100"/>
          </a:p>
        </p:txBody>
      </p:sp>
      <p:sp>
        <p:nvSpPr>
          <p:cNvPr id="6" name="AutoShape 6"/>
          <p:cNvSpPr/>
          <p:nvPr/>
        </p:nvSpPr>
        <p:spPr>
          <a:xfrm>
            <a:off x="6851043" y="3468001"/>
            <a:ext cx="4382762" cy="2756521"/>
          </a:xfrm>
          <a:prstGeom prst="rect">
            <a:avLst/>
          </a:prstGeom>
          <a:noFill/>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solidFill>
                <a:latin typeface="Microsoft Yahei"/>
                <a:ea typeface="Microsoft Yahei"/>
                <a:cs typeface="Microsoft Yahei"/>
              </a:rPr>
              <a:t>是一种有目的、有计划、有组织的教育活动，旨在帮助人们树立健康意识，养成良好的健康行为和生活方式，从而预防疾病、促进健康。</a:t>
            </a:r>
            <a:endParaRPr lang="en-US" sz="1100"/>
          </a:p>
        </p:txBody>
      </p:sp>
      <p:sp>
        <p:nvSpPr>
          <p:cNvPr id="7" name="AutoShape 7"/>
          <p:cNvSpPr/>
          <p:nvPr/>
        </p:nvSpPr>
        <p:spPr>
          <a:xfrm>
            <a:off x="1128883" y="2489009"/>
            <a:ext cx="4242156" cy="439617"/>
          </a:xfrm>
          <a:prstGeom prst="rect">
            <a:avLst/>
          </a:prstGeom>
          <a:noFill/>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solidFill>
                <a:latin typeface="Microsoft Yahei"/>
                <a:ea typeface="Microsoft Yahei"/>
                <a:cs typeface="Microsoft Yahei"/>
              </a:rPr>
              <a:t>社会医学</a:t>
            </a:r>
            <a:endParaRPr lang="en-US" sz="1100"/>
          </a:p>
        </p:txBody>
      </p:sp>
      <p:sp>
        <p:nvSpPr>
          <p:cNvPr id="8" name="AutoShape 8"/>
          <p:cNvSpPr/>
          <p:nvPr/>
        </p:nvSpPr>
        <p:spPr>
          <a:xfrm>
            <a:off x="6996316" y="2489009"/>
            <a:ext cx="4092216" cy="439617"/>
          </a:xfrm>
          <a:prstGeom prst="rect">
            <a:avLst/>
          </a:prstGeom>
          <a:noFill/>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solidFill>
                <a:latin typeface="Microsoft Yahei"/>
                <a:ea typeface="Microsoft Yahei"/>
                <a:cs typeface="Microsoft Yahei"/>
              </a:rPr>
              <a:t>健康教育</a:t>
            </a:r>
            <a:endParaRPr lang="en-US" sz="1100"/>
          </a:p>
        </p:txBody>
      </p:sp>
      <p:sp>
        <p:nvSpPr>
          <p:cNvPr id="9" name="Freeform 9"/>
          <p:cNvSpPr/>
          <p:nvPr/>
        </p:nvSpPr>
        <p:spPr>
          <a:xfrm>
            <a:off x="3032529" y="2003945"/>
            <a:ext cx="434864" cy="434864"/>
          </a:xfrm>
          <a:custGeom>
            <a:rect l="l" t="t" r="r" b="b"/>
            <a:pathLst>
              <a:path w="9753600" h="9753600">
                <a:moveTo>
                  <a:pt x="8367503" y="4412961"/>
                </a:moveTo>
                <a:cubicBezTo>
                  <a:pt x="8156175" y="3938286"/>
                  <a:pt x="7853813" y="3517798"/>
                  <a:pt x="7469088" y="3164500"/>
                </a:cubicBezTo>
                <a:lnTo>
                  <a:pt x="7153722" y="2875143"/>
                </a:lnTo>
                <a:cubicBezTo>
                  <a:pt x="7107121" y="2833961"/>
                  <a:pt x="7033428" y="2852385"/>
                  <a:pt x="7012836" y="2910906"/>
                </a:cubicBezTo>
                <a:lnTo>
                  <a:pt x="6871951" y="3315139"/>
                </a:lnTo>
                <a:cubicBezTo>
                  <a:pt x="6784169" y="3568732"/>
                  <a:pt x="6622692" y="3827745"/>
                  <a:pt x="6394025" y="4082422"/>
                </a:cubicBezTo>
                <a:cubicBezTo>
                  <a:pt x="6378853" y="4098678"/>
                  <a:pt x="6361513" y="4103013"/>
                  <a:pt x="6349592" y="4104097"/>
                </a:cubicBezTo>
                <a:cubicBezTo>
                  <a:pt x="6337671" y="4105181"/>
                  <a:pt x="6319247" y="4103013"/>
                  <a:pt x="6302991" y="4087841"/>
                </a:cubicBezTo>
                <a:cubicBezTo>
                  <a:pt x="6287819" y="4074836"/>
                  <a:pt x="6280233" y="4055329"/>
                  <a:pt x="6281317" y="4035822"/>
                </a:cubicBezTo>
                <a:cubicBezTo>
                  <a:pt x="6321415" y="3383415"/>
                  <a:pt x="6126343" y="2647563"/>
                  <a:pt x="5699351" y="1846682"/>
                </a:cubicBezTo>
                <a:cubicBezTo>
                  <a:pt x="5346059" y="1181271"/>
                  <a:pt x="4855121" y="662161"/>
                  <a:pt x="4241730" y="300194"/>
                </a:cubicBezTo>
                <a:lnTo>
                  <a:pt x="3794148" y="36847"/>
                </a:lnTo>
                <a:cubicBezTo>
                  <a:pt x="3735627" y="2167"/>
                  <a:pt x="3660849" y="47684"/>
                  <a:pt x="3664101" y="115959"/>
                </a:cubicBezTo>
                <a:lnTo>
                  <a:pt x="3687943" y="636151"/>
                </a:lnTo>
                <a:cubicBezTo>
                  <a:pt x="3704199" y="991615"/>
                  <a:pt x="3663017" y="1305898"/>
                  <a:pt x="3565481" y="1567078"/>
                </a:cubicBezTo>
                <a:cubicBezTo>
                  <a:pt x="3446270" y="1886778"/>
                  <a:pt x="3275041" y="2183722"/>
                  <a:pt x="3056126" y="2450320"/>
                </a:cubicBezTo>
                <a:cubicBezTo>
                  <a:pt x="2902236" y="2636723"/>
                  <a:pt x="2729922" y="2804701"/>
                  <a:pt x="2541353" y="2949922"/>
                </a:cubicBezTo>
                <a:cubicBezTo>
                  <a:pt x="2085102" y="3299967"/>
                  <a:pt x="1709046" y="3756220"/>
                  <a:pt x="1454369" y="4266658"/>
                </a:cubicBezTo>
                <a:cubicBezTo>
                  <a:pt x="1197521" y="4782512"/>
                  <a:pt x="1062057" y="5360146"/>
                  <a:pt x="1062057" y="5938857"/>
                </a:cubicBezTo>
                <a:cubicBezTo>
                  <a:pt x="1062057" y="6450379"/>
                  <a:pt x="1162843" y="6945649"/>
                  <a:pt x="1362250" y="7412736"/>
                </a:cubicBezTo>
                <a:cubicBezTo>
                  <a:pt x="1555154" y="7862486"/>
                  <a:pt x="1830423" y="8267802"/>
                  <a:pt x="2180469" y="8614601"/>
                </a:cubicBezTo>
                <a:cubicBezTo>
                  <a:pt x="2531598" y="8961395"/>
                  <a:pt x="2939082" y="9234496"/>
                  <a:pt x="3393163" y="9424149"/>
                </a:cubicBezTo>
                <a:cubicBezTo>
                  <a:pt x="3863511" y="9621393"/>
                  <a:pt x="4362031" y="9721120"/>
                  <a:pt x="4876800" y="9721120"/>
                </a:cubicBezTo>
                <a:cubicBezTo>
                  <a:pt x="5391569" y="9721120"/>
                  <a:pt x="5890089" y="9621416"/>
                  <a:pt x="6360433" y="9425261"/>
                </a:cubicBezTo>
                <a:cubicBezTo>
                  <a:pt x="6814517" y="9235608"/>
                  <a:pt x="7223085" y="8963591"/>
                  <a:pt x="7573127" y="8615712"/>
                </a:cubicBezTo>
                <a:cubicBezTo>
                  <a:pt x="7924257" y="8268917"/>
                  <a:pt x="8199526" y="7863601"/>
                  <a:pt x="8391346" y="7413848"/>
                </a:cubicBezTo>
                <a:cubicBezTo>
                  <a:pt x="8590753" y="6946759"/>
                  <a:pt x="8691540" y="6451489"/>
                  <a:pt x="8691540" y="5939968"/>
                </a:cubicBezTo>
                <a:cubicBezTo>
                  <a:pt x="8691540" y="5411106"/>
                  <a:pt x="8583166" y="4897419"/>
                  <a:pt x="8367503" y="441298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832836" y="2019632"/>
            <a:ext cx="419176" cy="419176"/>
          </a:xfrm>
          <a:custGeom>
            <a:rect l="l" t="t" r="r" b="b"/>
            <a:pathLst>
              <a:path w="9753600" h="9753600">
                <a:moveTo>
                  <a:pt x="9713690" y="5376882"/>
                </a:moveTo>
                <a:lnTo>
                  <a:pt x="8390668" y="876176"/>
                </a:lnTo>
                <a:cubicBezTo>
                  <a:pt x="8308131" y="628565"/>
                  <a:pt x="8110284" y="462277"/>
                  <a:pt x="7845680" y="462277"/>
                </a:cubicBezTo>
                <a:cubicBezTo>
                  <a:pt x="7581075" y="462277"/>
                  <a:pt x="7366236" y="611572"/>
                  <a:pt x="7283699" y="859184"/>
                </a:cubicBezTo>
                <a:lnTo>
                  <a:pt x="6407348" y="3473672"/>
                </a:lnTo>
                <a:lnTo>
                  <a:pt x="3349866" y="3473672"/>
                </a:lnTo>
                <a:lnTo>
                  <a:pt x="2473509" y="860398"/>
                </a:lnTo>
                <a:cubicBezTo>
                  <a:pt x="2390972" y="612787"/>
                  <a:pt x="2176133" y="463491"/>
                  <a:pt x="1911528" y="463491"/>
                </a:cubicBezTo>
                <a:cubicBezTo>
                  <a:pt x="1646924" y="463491"/>
                  <a:pt x="1432085" y="628565"/>
                  <a:pt x="1366540" y="877391"/>
                </a:cubicBezTo>
                <a:lnTo>
                  <a:pt x="44737" y="5376882"/>
                </a:lnTo>
                <a:cubicBezTo>
                  <a:pt x="-5029" y="5541956"/>
                  <a:pt x="61730" y="5724023"/>
                  <a:pt x="194031" y="5823553"/>
                </a:cubicBezTo>
                <a:lnTo>
                  <a:pt x="4871949" y="9331382"/>
                </a:lnTo>
                <a:lnTo>
                  <a:pt x="9565641" y="5823553"/>
                </a:lnTo>
                <a:cubicBezTo>
                  <a:pt x="9696730" y="5725237"/>
                  <a:pt x="9763487" y="5543169"/>
                  <a:pt x="9713722" y="537688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主题简介</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目的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通过社会医学和健康教育的研究与实践，提高人们的健康素养和自我保健能力，促进个体和群体的身心健康。</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意义</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社会医学和健康教育对于推动卫生事业发展、提高人民健康水平、促进社会和谐发展具有重要意义。它们能够降低疾病发生率，减轻社会负担，提高生活质量，增强社会凝聚力。</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4990" r="1499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目的和意义</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solidFill>
                <a:latin typeface="Microsoft Yahei"/>
                <a:ea typeface="Microsoft Yahei"/>
                <a:cs typeface="Microsoft Yahei"/>
              </a:rPr>
              <a:t>社会医学概述</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990" r="14990"/>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社会医学是一门综合性的医学学科，它结合了医学、社会科学、经济学、政治学等多个领域的知识，以全面、系统地研究社会因素对人类健康的影响。</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综合医学</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社会医学不仅关注个体层面的健康问题，还关注群体和社会层面的健康问题，强调从宏观和微观两个层面来研究健康问题。</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跨学科性</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社会医学强调预防为主，通过改善社会环境和卫生条件来预防疾病和促进健康。</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预防为主</a:t>
            </a:r>
          </a:p>
        </p:txBody>
      </p:sp>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社会医学的定义</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138835" y="1977064"/>
            <a:ext cx="72330" cy="723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816433" y="1969991"/>
            <a:ext cx="72330" cy="723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138835" y="4303295"/>
            <a:ext cx="72330" cy="723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816433" y="4303295"/>
            <a:ext cx="72330" cy="723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228892" y="4370070"/>
            <a:ext cx="1623706" cy="976801"/>
          </a:xfrm>
          <a:custGeom>
            <a:rect l="l" t="t" r="r" b="b"/>
            <a:pathLst>
              <a:path w="1736725" h="884238">
                <a:moveTo>
                  <a:pt x="0" y="884238"/>
                </a:moveTo>
                <a:lnTo>
                  <a:pt x="1736725" y="884238"/>
                </a:lnTo>
                <a:lnTo>
                  <a:pt x="1736725" y="0"/>
                </a:lnTo>
              </a:path>
            </a:pathLst>
          </a:custGeom>
          <a:noFill/>
          <a:ln w="9525">
            <a:solidFill>
              <a:schemeClr val="accent1">
                <a:alpha val="100000"/>
              </a:schemeClr>
            </a:solidFill>
            <a:prstDash val="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7" name="Freeform 7"/>
          <p:cNvSpPr/>
          <p:nvPr/>
        </p:nvSpPr>
        <p:spPr>
          <a:xfrm>
            <a:off x="4173874" y="4336835"/>
            <a:ext cx="865272" cy="168353"/>
          </a:xfrm>
          <a:custGeom>
            <a:rect l="l" t="t" r="r" b="b"/>
            <a:pathLst>
              <a:path w="1819275" h="301625">
                <a:moveTo>
                  <a:pt x="1819275" y="301625"/>
                </a:moveTo>
                <a:lnTo>
                  <a:pt x="0" y="301625"/>
                </a:lnTo>
                <a:lnTo>
                  <a:pt x="0" y="0"/>
                </a:lnTo>
              </a:path>
            </a:pathLst>
          </a:custGeom>
          <a:noFill/>
          <a:ln w="9525">
            <a:solidFill>
              <a:schemeClr val="accent1">
                <a:alpha val="100000"/>
              </a:schemeClr>
            </a:solidFill>
            <a:prstDash val="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Freeform 8"/>
          <p:cNvSpPr/>
          <p:nvPr/>
        </p:nvSpPr>
        <p:spPr>
          <a:xfrm>
            <a:off x="4189230" y="2014654"/>
            <a:ext cx="1667161" cy="416135"/>
          </a:xfrm>
          <a:custGeom>
            <a:rect l="l" t="t" r="r" b="b"/>
            <a:pathLst>
              <a:path w="1803400" h="673100">
                <a:moveTo>
                  <a:pt x="1803400" y="673100"/>
                </a:moveTo>
                <a:lnTo>
                  <a:pt x="1803400" y="0"/>
                </a:lnTo>
                <a:lnTo>
                  <a:pt x="0" y="0"/>
                </a:lnTo>
              </a:path>
            </a:pathLst>
          </a:custGeom>
          <a:noFill/>
          <a:ln w="9525">
            <a:solidFill>
              <a:schemeClr val="accent1">
                <a:alpha val="100000"/>
              </a:schemeClr>
            </a:solidFill>
            <a:prstDash val="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9" name="Freeform 9"/>
          <p:cNvSpPr/>
          <p:nvPr/>
        </p:nvSpPr>
        <p:spPr>
          <a:xfrm>
            <a:off x="6679700" y="2014653"/>
            <a:ext cx="1172899" cy="1487049"/>
          </a:xfrm>
          <a:custGeom>
            <a:rect l="l" t="t" r="r" b="b"/>
            <a:pathLst>
              <a:path w="1736725" h="884238">
                <a:moveTo>
                  <a:pt x="0" y="884238"/>
                </a:moveTo>
                <a:lnTo>
                  <a:pt x="1736725" y="884238"/>
                </a:lnTo>
                <a:lnTo>
                  <a:pt x="1736725" y="0"/>
                </a:lnTo>
              </a:path>
            </a:pathLst>
          </a:custGeom>
          <a:noFill/>
          <a:ln w="9525">
            <a:solidFill>
              <a:schemeClr val="accent1">
                <a:alpha val="100000"/>
              </a:schemeClr>
            </a:solidFill>
            <a:prstDash val="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0" name="Freeform 10"/>
          <p:cNvSpPr/>
          <p:nvPr/>
        </p:nvSpPr>
        <p:spPr>
          <a:xfrm>
            <a:off x="5629398" y="1949322"/>
            <a:ext cx="840064" cy="1073321"/>
          </a:xfrm>
          <a:custGeom>
            <a:rect l="l" t="t" r="r" b="b"/>
            <a:pathLst>
              <a:path w="1774574" h="1097009">
                <a:moveTo>
                  <a:pt x="887287" y="0"/>
                </a:moveTo>
                <a:lnTo>
                  <a:pt x="1774574" y="1097009"/>
                </a:lnTo>
                <a:lnTo>
                  <a:pt x="0" y="1097009"/>
                </a:lnTo>
                <a:lnTo>
                  <a:pt x="887287" y="0"/>
                </a:lnTo>
                <a:close/>
              </a:path>
            </a:pathLst>
          </a:cu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281069" y="3155633"/>
            <a:ext cx="1536722" cy="757109"/>
          </a:xfrm>
          <a:custGeom>
            <a:rect l="l" t="t" r="r" b="b"/>
            <a:pathLst>
              <a:path w="3246216" h="773818">
                <a:moveTo>
                  <a:pt x="625883" y="0"/>
                </a:moveTo>
                <a:lnTo>
                  <a:pt x="2620333" y="0"/>
                </a:lnTo>
                <a:lnTo>
                  <a:pt x="3246216" y="773818"/>
                </a:lnTo>
                <a:lnTo>
                  <a:pt x="0" y="773818"/>
                </a:lnTo>
                <a:lnTo>
                  <a:pt x="625883" y="0"/>
                </a:lnTo>
                <a:close/>
              </a:path>
            </a:pathLst>
          </a:cu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32740" y="4045732"/>
            <a:ext cx="2233381" cy="757108"/>
          </a:xfrm>
          <a:custGeom>
            <a:rect l="l" t="t" r="r" b="b"/>
            <a:pathLst>
              <a:path w="4717856" h="773817">
                <a:moveTo>
                  <a:pt x="625882" y="0"/>
                </a:moveTo>
                <a:lnTo>
                  <a:pt x="4091974" y="0"/>
                </a:lnTo>
                <a:lnTo>
                  <a:pt x="4717856" y="773817"/>
                </a:lnTo>
                <a:lnTo>
                  <a:pt x="0" y="773817"/>
                </a:lnTo>
                <a:lnTo>
                  <a:pt x="625882" y="0"/>
                </a:lnTo>
                <a:close/>
              </a:path>
            </a:pathLst>
          </a:cu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537832" y="4935828"/>
            <a:ext cx="3023197" cy="876135"/>
          </a:xfrm>
          <a:custGeom>
            <a:rect l="l" t="t" r="r" b="b"/>
            <a:pathLst>
              <a:path w="6386287" h="895470">
                <a:moveTo>
                  <a:pt x="724278" y="0"/>
                </a:moveTo>
                <a:lnTo>
                  <a:pt x="5662010" y="0"/>
                </a:lnTo>
                <a:lnTo>
                  <a:pt x="6386287" y="895470"/>
                </a:lnTo>
                <a:lnTo>
                  <a:pt x="0" y="895470"/>
                </a:lnTo>
                <a:lnTo>
                  <a:pt x="724278"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629398" y="2448724"/>
            <a:ext cx="840064" cy="477774"/>
          </a:xfrm>
          <a:prstGeom prst="rect">
            <a:avLst/>
          </a:prstGeom>
          <a:noFill/>
        </p:spPr>
        <p:txBody>
          <a:bodyPr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defRPr/>
            </a:pPr>
            <a:r>
              <a:rPr lang="en-US" sz="2775" b="1">
                <a:solidFill>
                  <a:srgbClr val="FFFFFF"/>
                </a:solidFill>
                <a:latin typeface="Microsoft Yahei"/>
                <a:ea typeface="Microsoft Yahei"/>
                <a:cs typeface="Microsoft Yahei"/>
              </a:rPr>
              <a:t>01</a:t>
            </a:r>
            <a:endParaRPr lang="en-US" sz="1100"/>
          </a:p>
        </p:txBody>
      </p:sp>
      <p:sp>
        <p:nvSpPr>
          <p:cNvPr id="15" name="AutoShape 15"/>
          <p:cNvSpPr/>
          <p:nvPr/>
        </p:nvSpPr>
        <p:spPr>
          <a:xfrm>
            <a:off x="5445167" y="3298956"/>
            <a:ext cx="1208526" cy="477774"/>
          </a:xfrm>
          <a:prstGeom prst="rect">
            <a:avLst/>
          </a:prstGeom>
          <a:noFill/>
        </p:spPr>
        <p:txBody>
          <a:bodyPr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defRPr/>
            </a:pPr>
            <a:r>
              <a:rPr lang="en-US" sz="2775" b="1">
                <a:solidFill>
                  <a:srgbClr val="FFFFFF"/>
                </a:solidFill>
                <a:latin typeface="Microsoft Yahei"/>
                <a:ea typeface="Microsoft Yahei"/>
                <a:cs typeface="Microsoft Yahei"/>
              </a:rPr>
              <a:t>02</a:t>
            </a:r>
            <a:endParaRPr lang="en-US" sz="1100"/>
          </a:p>
        </p:txBody>
      </p:sp>
      <p:sp>
        <p:nvSpPr>
          <p:cNvPr id="16" name="AutoShape 16"/>
          <p:cNvSpPr/>
          <p:nvPr/>
        </p:nvSpPr>
        <p:spPr>
          <a:xfrm>
            <a:off x="5445167" y="4180884"/>
            <a:ext cx="1208526" cy="477774"/>
          </a:xfrm>
          <a:prstGeom prst="rect">
            <a:avLst/>
          </a:prstGeom>
          <a:noFill/>
        </p:spPr>
        <p:txBody>
          <a:bodyPr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defRPr/>
            </a:pPr>
            <a:r>
              <a:rPr lang="en-US" sz="2775" b="1">
                <a:solidFill>
                  <a:srgbClr val="FFFFFF"/>
                </a:solidFill>
                <a:latin typeface="Microsoft Yahei"/>
                <a:ea typeface="Microsoft Yahei"/>
                <a:cs typeface="Microsoft Yahei"/>
              </a:rPr>
              <a:t>03</a:t>
            </a:r>
            <a:endParaRPr lang="en-US" sz="1100"/>
          </a:p>
        </p:txBody>
      </p:sp>
      <p:sp>
        <p:nvSpPr>
          <p:cNvPr id="17" name="AutoShape 17"/>
          <p:cNvSpPr/>
          <p:nvPr/>
        </p:nvSpPr>
        <p:spPr>
          <a:xfrm>
            <a:off x="5445167" y="5130220"/>
            <a:ext cx="1208526" cy="477774"/>
          </a:xfrm>
          <a:prstGeom prst="rect">
            <a:avLst/>
          </a:prstGeom>
          <a:noFill/>
        </p:spPr>
        <p:txBody>
          <a:bodyPr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defRPr/>
            </a:pPr>
            <a:r>
              <a:rPr lang="en-US" sz="2775" b="1">
                <a:solidFill>
                  <a:srgbClr val="FDFDFD"/>
                </a:solidFill>
                <a:latin typeface="Microsoft Yahei"/>
                <a:ea typeface="Microsoft Yahei"/>
                <a:cs typeface="Microsoft Yahei"/>
              </a:rPr>
              <a:t>04</a:t>
            </a:r>
            <a:endParaRPr lang="en-US" sz="1100"/>
          </a:p>
        </p:txBody>
      </p:sp>
      <p:cxnSp>
        <p:nvCxnSpPr>
          <p:cNvPr id="18" name="Connector 18"/>
          <p:cNvCxnSpPr/>
          <p:nvPr/>
        </p:nvCxnSpPr>
        <p:spPr>
          <a:xfrm flipH="1">
            <a:off x="1171596" y="3658813"/>
            <a:ext cx="2694606" cy="0"/>
          </a:xfrm>
          <a:prstGeom prst="line">
            <a:avLst/>
          </a:prstGeom>
          <a:ln w="12700">
            <a:solidFill>
              <a:schemeClr val="lt1">
                <a:lumMod val="85000"/>
              </a:schemeClr>
            </a:solidFill>
            <a:prstDash val="dash"/>
          </a:ln>
        </p:spPr>
        <p:style>
          <a:lnRef idx="0">
            <a:schemeClr val="lt1"/>
          </a:lnRef>
          <a:fillRef idx="1">
            <a:schemeClr val="lt1"/>
          </a:fillRef>
          <a:effectRef idx="0">
            <a:schemeClr val="lt1"/>
          </a:effectRef>
          <a:fontRef idx="minor">
            <a:schemeClr val="lt1"/>
          </a:fontRef>
        </p:style>
      </p:cxnSp>
      <p:sp>
        <p:nvSpPr>
          <p:cNvPr id="19" name="AutoShape 19"/>
          <p:cNvSpPr/>
          <p:nvPr/>
        </p:nvSpPr>
        <p:spPr>
          <a:xfrm>
            <a:off x="1109567" y="1496662"/>
            <a:ext cx="2877312" cy="439617"/>
          </a:xfrm>
          <a:prstGeom prst="rect">
            <a:avLst/>
          </a:prstGeom>
          <a:noFill/>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社会因素对健康的影响</a:t>
            </a:r>
            <a:endParaRPr lang="en-US" sz="1100"/>
          </a:p>
        </p:txBody>
      </p:sp>
      <p:sp>
        <p:nvSpPr>
          <p:cNvPr id="20" name="AutoShape 20"/>
          <p:cNvSpPr/>
          <p:nvPr/>
        </p:nvSpPr>
        <p:spPr>
          <a:xfrm>
            <a:off x="1109567" y="1890299"/>
            <a:ext cx="2877312" cy="1463040"/>
          </a:xfrm>
          <a:prstGeom prst="rect">
            <a:avLst/>
          </a:prstGeom>
          <a:noFill/>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研究社会经济、文化、环境等因素对人类健康的影响，以及如何通过改善这些因素来提高人们的健康水平。</a:t>
            </a:r>
            <a:endParaRPr lang="en-US" sz="1100"/>
          </a:p>
        </p:txBody>
      </p:sp>
      <p:sp>
        <p:nvSpPr>
          <p:cNvPr id="21" name="AutoShape 21"/>
          <p:cNvSpPr/>
          <p:nvPr/>
        </p:nvSpPr>
        <p:spPr>
          <a:xfrm>
            <a:off x="1109567" y="4163029"/>
            <a:ext cx="2877312" cy="439617"/>
          </a:xfrm>
          <a:prstGeom prst="rect">
            <a:avLst/>
          </a:prstGeom>
          <a:noFill/>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健康教育与健康促进</a:t>
            </a:r>
            <a:endParaRPr lang="en-US" sz="1100"/>
          </a:p>
        </p:txBody>
      </p:sp>
      <p:sp>
        <p:nvSpPr>
          <p:cNvPr id="22" name="AutoShape 22"/>
          <p:cNvSpPr/>
          <p:nvPr/>
        </p:nvSpPr>
        <p:spPr>
          <a:xfrm>
            <a:off x="1109567" y="4556666"/>
            <a:ext cx="2877312" cy="1463040"/>
          </a:xfrm>
          <a:prstGeom prst="rect">
            <a:avLst/>
          </a:prstGeom>
          <a:noFill/>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研究如何通过健康教育、健康促进等手段来提高人们的健康意识和自我保健能力。</a:t>
            </a:r>
            <a:endParaRPr lang="en-US" sz="1100"/>
          </a:p>
        </p:txBody>
      </p:sp>
      <p:cxnSp>
        <p:nvCxnSpPr>
          <p:cNvPr id="23" name="Connector 23"/>
          <p:cNvCxnSpPr/>
          <p:nvPr/>
        </p:nvCxnSpPr>
        <p:spPr>
          <a:xfrm flipH="1">
            <a:off x="8267150" y="3658813"/>
            <a:ext cx="2694606" cy="0"/>
          </a:xfrm>
          <a:prstGeom prst="line">
            <a:avLst/>
          </a:prstGeom>
          <a:ln w="12700">
            <a:solidFill>
              <a:schemeClr val="lt1">
                <a:lumMod val="85000"/>
              </a:schemeClr>
            </a:solidFill>
            <a:prstDash val="dash"/>
          </a:ln>
        </p:spPr>
        <p:style>
          <a:lnRef idx="0">
            <a:schemeClr val="lt1"/>
          </a:lnRef>
          <a:fillRef idx="1">
            <a:schemeClr val="lt1"/>
          </a:fillRef>
          <a:effectRef idx="0">
            <a:schemeClr val="lt1"/>
          </a:effectRef>
          <a:fontRef idx="minor">
            <a:schemeClr val="lt1"/>
          </a:fontRef>
        </p:style>
      </p:cxnSp>
      <p:sp>
        <p:nvSpPr>
          <p:cNvPr id="24" name="AutoShape 24"/>
          <p:cNvSpPr/>
          <p:nvPr/>
        </p:nvSpPr>
        <p:spPr>
          <a:xfrm>
            <a:off x="8205121" y="1496662"/>
            <a:ext cx="2877312" cy="439617"/>
          </a:xfrm>
          <a:prstGeom prst="rect">
            <a:avLst/>
          </a:prstGeom>
          <a:noFill/>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卫生服务研究</a:t>
            </a:r>
            <a:endParaRPr lang="en-US" sz="1100"/>
          </a:p>
        </p:txBody>
      </p:sp>
      <p:sp>
        <p:nvSpPr>
          <p:cNvPr id="25" name="AutoShape 25"/>
          <p:cNvSpPr/>
          <p:nvPr/>
        </p:nvSpPr>
        <p:spPr>
          <a:xfrm>
            <a:off x="8205121" y="1890299"/>
            <a:ext cx="2877312" cy="1463040"/>
          </a:xfrm>
          <a:prstGeom prst="rect">
            <a:avLst/>
          </a:prstGeom>
          <a:noFill/>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研究卫生服务的组织、管理和政策，以提高卫生服务的效率和质量。</a:t>
            </a:r>
            <a:endParaRPr lang="en-US" sz="1100"/>
          </a:p>
        </p:txBody>
      </p:sp>
      <p:sp>
        <p:nvSpPr>
          <p:cNvPr id="26" name="AutoShape 26"/>
          <p:cNvSpPr/>
          <p:nvPr/>
        </p:nvSpPr>
        <p:spPr>
          <a:xfrm>
            <a:off x="8205121" y="4163029"/>
            <a:ext cx="2877312" cy="439617"/>
          </a:xfrm>
          <a:prstGeom prst="rect">
            <a:avLst/>
          </a:prstGeom>
          <a:noFill/>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流行病学方法</a:t>
            </a:r>
            <a:endParaRPr lang="en-US" sz="1100"/>
          </a:p>
        </p:txBody>
      </p:sp>
      <p:sp>
        <p:nvSpPr>
          <p:cNvPr id="27" name="AutoShape 27"/>
          <p:cNvSpPr/>
          <p:nvPr/>
        </p:nvSpPr>
        <p:spPr>
          <a:xfrm>
            <a:off x="8205121" y="4556666"/>
            <a:ext cx="2877312" cy="1463040"/>
          </a:xfrm>
          <a:prstGeom prst="rect">
            <a:avLst/>
          </a:prstGeom>
          <a:noFill/>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运用流行病学方法来研究疾病的分布、病因和预防措施，为制定有效的卫生政策提供科学依据。</a:t>
            </a:r>
            <a:endParaRPr lang="en-US" sz="1100"/>
          </a:p>
        </p:txBody>
      </p:sp>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社会医学的研究范围</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38" b="2638"/>
          <a:stretch>
            <a:fillRect/>
          </a:stretch>
        </p:blipFill>
        <p:spPr>
          <a:xfrm>
            <a:off x="7771733" y="3721608"/>
            <a:ext cx="3394942" cy="2143864"/>
          </a:xfrm>
          <a:prstGeom prst="rect">
            <a:avLst/>
          </a:prstGeom>
        </p:spPr>
      </p:pic>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社会医学的发展历程</a:t>
            </a:r>
          </a:p>
        </p:txBody>
      </p:sp>
      <p:sp>
        <p:nvSpPr>
          <p:cNvPr id="29" name="TextBox 29"/>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起源</a:t>
            </a:r>
          </a:p>
        </p:txBody>
      </p:sp>
      <p:sp>
        <p:nvSpPr>
          <p:cNvPr id="30" name="TextBox 30"/>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社会医学起源于19世纪中叶的欧洲，当时的社会改革和公共卫生运动要求医学界更多地关注社会因素对人类健康的影响。</a:t>
            </a:r>
          </a:p>
        </p:txBody>
      </p:sp>
      <p:sp>
        <p:nvSpPr>
          <p:cNvPr id="31" name="TextBox 31"/>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发展</a:t>
            </a:r>
          </a:p>
        </p:txBody>
      </p:sp>
      <p:sp>
        <p:nvSpPr>
          <p:cNvPr id="32" name="TextBox 32"/>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20世纪以来，社会医学得到了迅速发展，成为医学领域中的一个重要分支。</a:t>
            </a:r>
          </a:p>
        </p:txBody>
      </p:sp>
      <p:sp>
        <p:nvSpPr>
          <p:cNvPr id="33" name="TextBox 33"/>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现状</a:t>
            </a:r>
          </a:p>
        </p:txBody>
      </p:sp>
      <p:sp>
        <p:nvSpPr>
          <p:cNvPr id="34" name="TextBox 3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目前，社会医学在国内外都得到了广泛的关注和应用，成为推动卫生事业发展的重要力量。</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solidFill>
                <a:latin typeface="Microsoft Yahei"/>
                <a:ea typeface="Microsoft Yahei"/>
                <a:cs typeface="Microsoft Yahei"/>
              </a:rP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solidFill>
                <a:latin typeface="Microsoft Yahei"/>
                <a:ea typeface="Microsoft Yahei"/>
                <a:cs typeface="Microsoft Yahei"/>
              </a:rPr>
              <a:t>健康教育概述</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480108" y="1287672"/>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025751" y="1468427"/>
            <a:ext cx="628666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健康教育是通过有计划、有组织、有系统的社会教育活动，促使人们自觉地采纳有益于健康的行为和生活方式，消除或减轻影响健康的危险因素，预防疾病，促进健康，提高生活质量。</a:t>
            </a:r>
          </a:p>
        </p:txBody>
      </p:sp>
      <p:sp>
        <p:nvSpPr>
          <p:cNvPr id="4" name="AutoShape 4"/>
          <p:cNvSpPr/>
          <p:nvPr/>
        </p:nvSpPr>
        <p:spPr>
          <a:xfrm>
            <a:off x="999470" y="1050728"/>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480108" y="3069093"/>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2773369" y="3249848"/>
            <a:ext cx="628666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solidFill>
                <a:latin typeface="Microsoft Yahei"/>
                <a:ea typeface="Microsoft Yahei"/>
                <a:cs typeface="Microsoft Yahei"/>
              </a:rPr>
              <a:t>健康教育不仅限于提供信息和技能，还包括对人们行为的改变和环境条件的改善。</a:t>
            </a:r>
          </a:p>
        </p:txBody>
      </p:sp>
      <p:sp>
        <p:nvSpPr>
          <p:cNvPr id="7" name="AutoShape 7"/>
          <p:cNvSpPr/>
          <p:nvPr/>
        </p:nvSpPr>
        <p:spPr>
          <a:xfrm>
            <a:off x="9060033" y="2832149"/>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480108" y="4850514"/>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025751" y="5031268"/>
            <a:ext cx="628666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健康教育的核心是教育人们树立健康意识、促使人们改变不健康的行为生活方式，养成良好的行为和生活方式，以降低或消除影响健康的危险因素。</a:t>
            </a:r>
          </a:p>
        </p:txBody>
      </p:sp>
      <p:sp>
        <p:nvSpPr>
          <p:cNvPr id="10" name="AutoShape 10"/>
          <p:cNvSpPr/>
          <p:nvPr/>
        </p:nvSpPr>
        <p:spPr>
          <a:xfrm>
            <a:off x="999470" y="4613570"/>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l="2819" r="2819"/>
          <a:stretch>
            <a:fillRect/>
          </a:stretch>
        </p:blipFill>
        <p:spPr>
          <a:xfrm>
            <a:off x="1099415" y="1124574"/>
            <a:ext cx="1926336" cy="1682496"/>
          </a:xfrm>
          <a:prstGeom prst="hexagon">
            <a:avLst/>
          </a:prstGeom>
        </p:spPr>
      </p:pic>
      <p:pic>
        <p:nvPicPr>
          <p:cNvPr id="12" name="Picture 12"/>
          <p:cNvPicPr>
            <a:picLocks noChangeAspect="1"/>
          </p:cNvPicPr>
          <p:nvPr/>
        </p:nvPicPr>
        <p:blipFill>
          <a:blip r:embed="rId3"/>
          <a:srcRect l="7018" r="7018"/>
          <a:stretch>
            <a:fillRect/>
          </a:stretch>
        </p:blipFill>
        <p:spPr>
          <a:xfrm>
            <a:off x="9163113" y="2905301"/>
            <a:ext cx="1926336" cy="1682496"/>
          </a:xfrm>
          <a:prstGeom prst="hexagon">
            <a:avLst/>
          </a:prstGeom>
        </p:spPr>
      </p:pic>
      <p:pic>
        <p:nvPicPr>
          <p:cNvPr id="13" name="Picture 13"/>
          <p:cNvPicPr>
            <a:picLocks noChangeAspect="1"/>
          </p:cNvPicPr>
          <p:nvPr/>
        </p:nvPicPr>
        <p:blipFill>
          <a:blip r:embed="rId4"/>
          <a:srcRect t="10405" b="10405"/>
          <a:stretch>
            <a:fillRect/>
          </a:stretch>
        </p:blipFill>
        <p:spPr>
          <a:xfrm>
            <a:off x="1099415" y="4686721"/>
            <a:ext cx="1926336" cy="1682496"/>
          </a:xfrm>
          <a:prstGeom prst="hexagon">
            <a:avLst/>
          </a:prstGeom>
        </p:spPr>
      </p:pic>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健康教育的定义</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5833" r="15833"/>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通过健康教育，人们可以了解基本的健康知识和技能，建立正确的健康观念，提高自我保健能力。</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提高人们的健康素养</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预防和控制疾病</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提高医疗保健服务质量</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促进社会进步和发展</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健康教育可以促使人们改变不良的生活方式和行为习惯，降低患病风险，从而预防和控制疾病的发生。</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通过健康教育，人们可以更好地理解和利用医疗保健服务，提高医疗保健服务的利用效率和质量。</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健康教育可以促进社会文明和进步，提高人民的生活质量和幸福感，推动社会的可持续发展。</a:t>
            </a:r>
          </a:p>
        </p:txBody>
      </p:sp>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健康教育的目的和意义</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4165" r="2416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根据目标人群的需求和实际情况，制定具体的健康教育计划和实施方案。</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制定健康教育计划</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通过各种渠道和形式开展健康教育活动，如讲座、宣传册、媒体宣传、社区活动等。</a:t>
            </a:r>
          </a:p>
        </p:txBody>
      </p:sp>
      <p:sp>
        <p:nvSpPr>
          <p:cNvPr id="9" name="AutoShape 9"/>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开展健康教育活动</a:t>
            </a:r>
          </a:p>
        </p:txBody>
      </p:sp>
      <p:sp>
        <p:nvSpPr>
          <p:cNvPr id="13" name="AutoShape 13"/>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对医护人员、教师、社区工作者等人员进行健康教育知识和技能的培训，提高他们的教育能力。</a:t>
            </a:r>
          </a:p>
        </p:txBody>
      </p:sp>
      <p:sp>
        <p:nvSpPr>
          <p:cNvPr id="16" name="AutoShape 16"/>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培训和教育专业人员</a:t>
            </a:r>
          </a:p>
        </p:txBody>
      </p:sp>
      <p:sp>
        <p:nvSpPr>
          <p:cNvPr id="18" name="AutoShape 18"/>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利用互联网、移动应用等新媒体技术，建立健康教育和宣传平台，提供在线咨询、互动交流等服务。</a:t>
            </a:r>
          </a:p>
        </p:txBody>
      </p:sp>
      <p:sp>
        <p:nvSpPr>
          <p:cNvPr id="21" name="AutoShape 21"/>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建立健康教育和宣传平台</a:t>
            </a:r>
          </a:p>
        </p:txBody>
      </p:sp>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健康教育的实施方式</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https://d.book118.com/338004014132006042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2024-09-22T04:10:20.312</cp:lastPrinted>
  <dcterms:created xsi:type="dcterms:W3CDTF">2024-09-21T20:10:20Z</dcterms:created>
  <dcterms:modified xsi:type="dcterms:W3CDTF">2024-09-21T20:10:22Z</dcterms:modified>
</cp:coreProperties>
</file>