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5B2F70-B666-4069-B7B7-5CC19FC954EA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13FAE-BFF9-467C-9FAC-65000062763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13FAE-BFF9-467C-9FAC-650000627638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E2DDA-87A0-484C-93C7-0FF8844A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5EF6-0F69-44AC-927C-A850AAA7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77A78-A310-4C2B-AEE9-B0478F4F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A25C-8872-4A33-AAE2-830B2D34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40677-415E-4543-A0D8-853854A9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8C7C4-612A-4FC0-86BF-EF2C1776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B2215-F9B5-4AC0-8563-A38A4C9F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1BC72-9F70-4DCA-A8F8-84399C9E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93D6D-9A22-4CA5-92F0-9CA1DFE15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700BF-8CAA-4A3F-B068-FB038CC9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EB9C5-310F-4053-A09E-FA983FA6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CC2FDB1-1714-4104-BAC1-3F873C0E6B23}" type="datetimeFigureOut">
              <a:rPr lang="zh-CN" altLang="en-US" smtClean="0"/>
              <a:t>2022/5/6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5DB076B-CC8F-48E5-BD9A-B0904F7DC6CA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D:\qq文件\712321467\Image\C2C\Image2\{75232B38-A165-1FB7-499C-2E1C792CACB5}.png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6.wmf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2.bin" TargetMode="Internal" /><Relationship Id="rId4" Type="http://schemas.openxmlformats.org/officeDocument/2006/relationships/image" Target="../media/image10.wmf" /><Relationship Id="rId5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7.jpeg" /><Relationship Id="rId11" Type="http://schemas.openxmlformats.org/officeDocument/2006/relationships/image" Target="../media/image18.png" /><Relationship Id="rId12" Type="http://schemas.openxmlformats.org/officeDocument/2006/relationships/image" Target="../media/image19.png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3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24.wmf" /><Relationship Id="rId6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5.png" /><Relationship Id="rId4" Type="http://schemas.openxmlformats.org/officeDocument/2006/relationships/image" Target="../media/image2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27.wmf" /><Relationship Id="rId5" Type="http://schemas.openxmlformats.org/officeDocument/2006/relationships/vmlDrawing" Target="../drawings/vmlDrawing4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6052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情景引入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3075" name="Text Box 3"/>
          <p:cNvSpPr txBox="1"/>
          <p:nvPr/>
        </p:nvSpPr>
        <p:spPr>
          <a:xfrm>
            <a:off x="2721292" y="865866"/>
            <a:ext cx="7658612" cy="1015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第九章</a:t>
            </a:r>
            <a:r>
              <a:rPr lang="en-US" altLang="zh-CN" sz="6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60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压强复习课</a:t>
            </a:r>
          </a:p>
        </p:txBody>
      </p:sp>
      <p:pic>
        <p:nvPicPr>
          <p:cNvPr id="30729" name="Picture 51" descr="u=168509950,515091030&amp;gp=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288415" y="2660650"/>
            <a:ext cx="2865755" cy="1972310"/>
          </a:xfrm>
          <a:prstGeom prst="rect">
            <a:avLst/>
          </a:prstGeom>
          <a:noFill/>
          <a:ln w="19050">
            <a:solidFill>
              <a:srgbClr val="F7994B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23557" name="图片 9220" descr="大坝侧面图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500" y="2640965"/>
            <a:ext cx="3103245" cy="19977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8" name="图片 49155" descr="火罐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9125" y="2660650"/>
            <a:ext cx="2941955" cy="195961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2" name="TextBox 4"/>
          <p:cNvSpPr txBox="1"/>
          <p:nvPr/>
        </p:nvSpPr>
        <p:spPr>
          <a:xfrm>
            <a:off x="1676718" y="2654618"/>
            <a:ext cx="757237" cy="406400"/>
          </a:xfrm>
          <a:prstGeom prst="rect">
            <a:avLst/>
          </a:prstGeom>
          <a:solidFill>
            <a:srgbClr val="FFDEBD"/>
          </a:solidFill>
          <a:ln w="19050" cap="flat" cmpd="sng">
            <a:solidFill>
              <a:srgbClr val="F7994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宋体" panose="02010600030101010101" pitchFamily="2" charset="-122"/>
              </a:rPr>
              <a:t>压力</a:t>
            </a:r>
          </a:p>
        </p:txBody>
      </p:sp>
      <p:sp>
        <p:nvSpPr>
          <p:cNvPr id="3" name="TextBox 7"/>
          <p:cNvSpPr txBox="1"/>
          <p:nvPr/>
        </p:nvSpPr>
        <p:spPr>
          <a:xfrm>
            <a:off x="2540318" y="2438718"/>
            <a:ext cx="674687" cy="822325"/>
          </a:xfrm>
          <a:prstGeom prst="rect">
            <a:avLst/>
          </a:prstGeom>
          <a:noFill/>
          <a:ln w="28575">
            <a:noFill/>
          </a:ln>
        </p:spPr>
        <p:txBody>
          <a:bodyPr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作用</a:t>
            </a:r>
            <a:endParaRPr lang="en-US" altLang="zh-CN" sz="2400" b="1">
              <a:latin typeface="宋体" panose="02010600030101010101" pitchFamily="2" charset="-122"/>
            </a:endParaRPr>
          </a:p>
          <a:p>
            <a:r>
              <a:rPr lang="zh-CN" altLang="en-US" sz="2400" b="1">
                <a:latin typeface="宋体" panose="02010600030101010101" pitchFamily="2" charset="-122"/>
              </a:rPr>
              <a:t>效果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3332480" y="2654618"/>
            <a:ext cx="842963" cy="406400"/>
          </a:xfrm>
          <a:prstGeom prst="rect">
            <a:avLst/>
          </a:prstGeom>
          <a:solidFill>
            <a:srgbClr val="CCECFF"/>
          </a:solidFill>
          <a:ln w="1905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宋体" panose="02010600030101010101" pitchFamily="2" charset="-122"/>
              </a:rPr>
              <a:t>压强</a:t>
            </a:r>
          </a:p>
        </p:txBody>
      </p:sp>
      <p:cxnSp>
        <p:nvCxnSpPr>
          <p:cNvPr id="6" name="直接箭头连接符 5"/>
          <p:cNvCxnSpPr/>
          <p:nvPr/>
        </p:nvCxnSpPr>
        <p:spPr>
          <a:xfrm rot="5400000">
            <a:off x="1894999" y="3301524"/>
            <a:ext cx="28575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/>
          <p:cNvCxnSpPr/>
          <p:nvPr/>
        </p:nvCxnSpPr>
        <p:spPr>
          <a:xfrm rot="5400000">
            <a:off x="3550761" y="3328511"/>
            <a:ext cx="28575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18"/>
          <p:cNvSpPr txBox="1"/>
          <p:nvPr/>
        </p:nvSpPr>
        <p:spPr>
          <a:xfrm>
            <a:off x="4692968" y="1149668"/>
            <a:ext cx="979487" cy="485775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压 强</a:t>
            </a:r>
          </a:p>
        </p:txBody>
      </p:sp>
      <p:sp>
        <p:nvSpPr>
          <p:cNvPr id="9" name="TextBox 19"/>
          <p:cNvSpPr txBox="1"/>
          <p:nvPr/>
        </p:nvSpPr>
        <p:spPr>
          <a:xfrm>
            <a:off x="4585018" y="2689543"/>
            <a:ext cx="1511300" cy="485775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液体压强</a:t>
            </a:r>
          </a:p>
        </p:txBody>
      </p:sp>
      <p:sp>
        <p:nvSpPr>
          <p:cNvPr id="10" name="TextBox 20"/>
          <p:cNvSpPr txBox="1"/>
          <p:nvPr/>
        </p:nvSpPr>
        <p:spPr>
          <a:xfrm>
            <a:off x="4637088" y="4086543"/>
            <a:ext cx="1431925" cy="485775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大气压强</a:t>
            </a:r>
          </a:p>
        </p:txBody>
      </p:sp>
      <p:sp>
        <p:nvSpPr>
          <p:cNvPr id="12" name="TextBox 23"/>
          <p:cNvSpPr txBox="1"/>
          <p:nvPr/>
        </p:nvSpPr>
        <p:spPr>
          <a:xfrm>
            <a:off x="6204268" y="554355"/>
            <a:ext cx="4161790" cy="1640840"/>
          </a:xfrm>
          <a:prstGeom prst="rect">
            <a:avLst/>
          </a:prstGeom>
          <a:noFill/>
          <a:ln w="2857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30000"/>
              </a:spcBef>
            </a:pPr>
            <a:r>
              <a:rPr lang="zh-CN" altLang="en-US" sz="2400" b="1">
                <a:latin typeface="宋体" panose="02010600030101010101" pitchFamily="2" charset="-122"/>
              </a:rPr>
              <a:t>探究影响压力作用效果的因素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30000"/>
              </a:spcBef>
            </a:pPr>
            <a:r>
              <a:rPr lang="zh-CN" altLang="en-US" sz="2400" b="1">
                <a:latin typeface="宋体" panose="02010600030101010101" pitchFamily="2" charset="-122"/>
              </a:rPr>
              <a:t>公式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30000"/>
              </a:spcBef>
            </a:pPr>
            <a:r>
              <a:rPr lang="zh-CN" altLang="en-US" sz="2400" b="1">
                <a:latin typeface="宋体" panose="02010600030101010101" pitchFamily="2" charset="-122"/>
              </a:rPr>
              <a:t>增大与减小压强</a:t>
            </a:r>
          </a:p>
        </p:txBody>
      </p:sp>
      <p:sp>
        <p:nvSpPr>
          <p:cNvPr id="13" name="左大括号 24"/>
          <p:cNvSpPr/>
          <p:nvPr/>
        </p:nvSpPr>
        <p:spPr>
          <a:xfrm>
            <a:off x="6096318" y="2616518"/>
            <a:ext cx="360362" cy="720725"/>
          </a:xfrm>
          <a:prstGeom prst="leftBrace">
            <a:avLst>
              <a:gd name="adj1" fmla="val 0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宋体" panose="02010600030101010101" pitchFamily="2" charset="-122"/>
            </a:endParaRPr>
          </a:p>
        </p:txBody>
      </p:sp>
      <p:sp>
        <p:nvSpPr>
          <p:cNvPr id="15" name="TextBox 27"/>
          <p:cNvSpPr txBox="1"/>
          <p:nvPr/>
        </p:nvSpPr>
        <p:spPr>
          <a:xfrm>
            <a:off x="6420485" y="3592830"/>
            <a:ext cx="5520055" cy="1793875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现象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测量：托里拆利实验 标准大气压</a:t>
            </a:r>
            <a:r>
              <a:rPr lang="en-US" altLang="zh-CN" sz="2400" b="1">
                <a:latin typeface="Times New Roman" panose="02020603050405020304" pitchFamily="18" charset="0"/>
              </a:rPr>
              <a:t>10</a:t>
            </a:r>
            <a:r>
              <a:rPr lang="en-US" altLang="zh-CN" sz="2400" b="1" baseline="30000">
                <a:latin typeface="Times New Roman" panose="02020603050405020304" pitchFamily="18" charset="0"/>
              </a:rPr>
              <a:t>5</a:t>
            </a:r>
            <a:r>
              <a:rPr lang="en-US" altLang="zh-CN" sz="2400" b="1">
                <a:latin typeface="Times New Roman" panose="02020603050405020304" pitchFamily="18" charset="0"/>
              </a:rPr>
              <a:t>Pa</a:t>
            </a:r>
            <a:r>
              <a:rPr lang="zh-CN" altLang="en-US" sz="2400" b="1">
                <a:latin typeface="Times New Roman" panose="02020603050405020304" pitchFamily="18" charset="0"/>
              </a:rPr>
              <a:t> </a:t>
            </a:r>
            <a:r>
              <a:rPr lang="zh-CN" altLang="en-US" sz="2400" b="1">
                <a:latin typeface="宋体" panose="02010600030101010101" pitchFamily="2" charset="-122"/>
              </a:rPr>
              <a:t> 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特点：随高度的增加而减小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应用：活塞式抽水机，拔罐等</a:t>
            </a:r>
            <a:endParaRPr lang="zh-CN" altLang="en-US" sz="2000" b="1">
              <a:latin typeface="宋体" panose="02010600030101010101" pitchFamily="2" charset="-122"/>
            </a:endParaRPr>
          </a:p>
        </p:txBody>
      </p:sp>
      <p:cxnSp>
        <p:nvCxnSpPr>
          <p:cNvPr id="17" name="直接箭头连接符 36"/>
          <p:cNvCxnSpPr>
            <a:endCxn id="5" idx="1"/>
          </p:cNvCxnSpPr>
          <p:nvPr/>
        </p:nvCxnSpPr>
        <p:spPr>
          <a:xfrm flipV="1">
            <a:off x="2554288" y="2857818"/>
            <a:ext cx="777875" cy="7937"/>
          </a:xfrm>
          <a:prstGeom prst="straightConnector1">
            <a:avLst/>
          </a:prstGeom>
          <a:ln w="28575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sp>
        <p:nvSpPr>
          <p:cNvPr id="18" name="TextBox 25"/>
          <p:cNvSpPr txBox="1"/>
          <p:nvPr/>
        </p:nvSpPr>
        <p:spPr>
          <a:xfrm>
            <a:off x="6420168" y="3049905"/>
            <a:ext cx="2635250" cy="530225"/>
          </a:xfrm>
          <a:prstGeom prst="rect">
            <a:avLst/>
          </a:prstGeom>
          <a:noFill/>
          <a:ln w="2857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连通器原理及应用</a:t>
            </a:r>
          </a:p>
        </p:txBody>
      </p:sp>
      <p:sp>
        <p:nvSpPr>
          <p:cNvPr id="19" name="左大括号 24"/>
          <p:cNvSpPr/>
          <p:nvPr/>
        </p:nvSpPr>
        <p:spPr>
          <a:xfrm>
            <a:off x="6449378" y="2371090"/>
            <a:ext cx="360362" cy="503238"/>
          </a:xfrm>
          <a:prstGeom prst="leftBrace">
            <a:avLst>
              <a:gd name="adj1" fmla="val 0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宋体" panose="02010600030101010101" pitchFamily="2" charset="-122"/>
            </a:endParaRPr>
          </a:p>
        </p:txBody>
      </p:sp>
      <p:sp>
        <p:nvSpPr>
          <p:cNvPr id="20" name="TextBox 25"/>
          <p:cNvSpPr txBox="1"/>
          <p:nvPr/>
        </p:nvSpPr>
        <p:spPr>
          <a:xfrm>
            <a:off x="6773863" y="2092643"/>
            <a:ext cx="2159000" cy="977265"/>
          </a:xfrm>
          <a:prstGeom prst="rect">
            <a:avLst/>
          </a:prstGeom>
          <a:noFill/>
          <a:ln w="2857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latin typeface="宋体" panose="02010600030101010101" pitchFamily="2" charset="-122"/>
              </a:rPr>
              <a:t>特点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Times New Roman" panose="02020603050405020304" pitchFamily="18" charset="0"/>
              </a:rPr>
              <a:t>计算</a:t>
            </a:r>
            <a:r>
              <a:rPr lang="en-US" altLang="zh-CN" sz="2400" b="1" i="1">
                <a:latin typeface="Times New Roman" panose="02020603050405020304" pitchFamily="18" charset="0"/>
              </a:rPr>
              <a:t>  p </a:t>
            </a:r>
            <a:r>
              <a:rPr lang="en-US" altLang="zh-CN" sz="2400" b="1">
                <a:latin typeface="宋体" panose="02010600030101010101" pitchFamily="2" charset="-122"/>
              </a:rPr>
              <a:t>=</a:t>
            </a:r>
            <a:r>
              <a:rPr lang="el-GR" altLang="zh-CN" sz="2400" b="1" i="1">
                <a:latin typeface="Symbol" panose="05050102010706020507" pitchFamily="18" charset="2"/>
              </a:rPr>
              <a:t>r</a:t>
            </a:r>
            <a:r>
              <a:rPr lang="en-US" altLang="zh-CN" sz="2400" b="1" i="1">
                <a:latin typeface="宋体" panose="02010600030101010101" pitchFamily="2" charset="-122"/>
              </a:rPr>
              <a:t>gh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graphicFrame>
        <p:nvGraphicFramePr>
          <p:cNvPr id="21" name="对象 22550"/>
          <p:cNvGraphicFramePr>
            <a:graphicFrameLocks noChangeAspect="1"/>
          </p:cNvGraphicFramePr>
          <p:nvPr/>
        </p:nvGraphicFramePr>
        <p:xfrm>
          <a:off x="6993890" y="910908"/>
          <a:ext cx="981075" cy="873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457200" imgH="406400" progId="Equation.DSMT4">
                  <p:embed/>
                </p:oleObj>
              </mc:Choice>
              <mc:Fallback>
                <p:oleObj r:id="rId3" imgW="457200" imgH="40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93890" y="910908"/>
                        <a:ext cx="981075" cy="8731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3" name="组合 22551"/>
          <p:cNvGrpSpPr/>
          <p:nvPr/>
        </p:nvGrpSpPr>
        <p:grpSpPr>
          <a:xfrm>
            <a:off x="4192905" y="1419860"/>
            <a:ext cx="427355" cy="3152775"/>
            <a:chOff x="1885" y="935"/>
            <a:chExt cx="269" cy="2350"/>
          </a:xfrm>
        </p:grpSpPr>
        <p:sp>
          <p:nvSpPr>
            <p:cNvPr id="24" name="左大括号 17"/>
            <p:cNvSpPr/>
            <p:nvPr/>
          </p:nvSpPr>
          <p:spPr>
            <a:xfrm>
              <a:off x="1885" y="935"/>
              <a:ext cx="269" cy="2350"/>
            </a:xfrm>
            <a:prstGeom prst="leftBrace">
              <a:avLst>
                <a:gd name="adj1" fmla="val 0"/>
                <a:gd name="adj2" fmla="val 41449"/>
              </a:avLst>
            </a:prstGeom>
            <a:noFill/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b="1">
                <a:latin typeface="宋体" panose="02010600030101010101" pitchFamily="2" charset="-122"/>
              </a:endParaRPr>
            </a:p>
          </p:txBody>
        </p:sp>
        <p:sp>
          <p:nvSpPr>
            <p:cNvPr id="25" name="直接连接符 22553"/>
            <p:cNvSpPr/>
            <p:nvPr/>
          </p:nvSpPr>
          <p:spPr>
            <a:xfrm>
              <a:off x="1927" y="1911"/>
              <a:ext cx="182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组合 22554"/>
          <p:cNvGrpSpPr/>
          <p:nvPr/>
        </p:nvGrpSpPr>
        <p:grpSpPr>
          <a:xfrm>
            <a:off x="6062980" y="3732530"/>
            <a:ext cx="396875" cy="1513205"/>
            <a:chOff x="3061" y="2523"/>
            <a:chExt cx="250" cy="1406"/>
          </a:xfrm>
        </p:grpSpPr>
        <p:sp>
          <p:nvSpPr>
            <p:cNvPr id="27" name="左大括号 26"/>
            <p:cNvSpPr/>
            <p:nvPr/>
          </p:nvSpPr>
          <p:spPr>
            <a:xfrm>
              <a:off x="3061" y="2523"/>
              <a:ext cx="225" cy="1406"/>
            </a:xfrm>
            <a:prstGeom prst="leftBrace">
              <a:avLst>
                <a:gd name="adj1" fmla="val 0"/>
                <a:gd name="adj2" fmla="val 50000"/>
              </a:avLst>
            </a:prstGeom>
            <a:noFill/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b="1">
                <a:latin typeface="宋体" panose="02010600030101010101" pitchFamily="2" charset="-122"/>
              </a:endParaRPr>
            </a:p>
          </p:txBody>
        </p:sp>
        <p:sp>
          <p:nvSpPr>
            <p:cNvPr id="28" name="直接连接符 22556"/>
            <p:cNvSpPr/>
            <p:nvPr/>
          </p:nvSpPr>
          <p:spPr>
            <a:xfrm>
              <a:off x="3175" y="2795"/>
              <a:ext cx="136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直接连接符 22557"/>
            <p:cNvSpPr/>
            <p:nvPr/>
          </p:nvSpPr>
          <p:spPr>
            <a:xfrm>
              <a:off x="3175" y="3362"/>
              <a:ext cx="136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组合 22558"/>
          <p:cNvGrpSpPr/>
          <p:nvPr/>
        </p:nvGrpSpPr>
        <p:grpSpPr>
          <a:xfrm>
            <a:off x="5701030" y="843280"/>
            <a:ext cx="431800" cy="1079500"/>
            <a:chOff x="2835" y="618"/>
            <a:chExt cx="272" cy="680"/>
          </a:xfrm>
        </p:grpSpPr>
        <p:sp>
          <p:nvSpPr>
            <p:cNvPr id="31" name="左大括号 22"/>
            <p:cNvSpPr/>
            <p:nvPr/>
          </p:nvSpPr>
          <p:spPr>
            <a:xfrm>
              <a:off x="2835" y="618"/>
              <a:ext cx="272" cy="680"/>
            </a:xfrm>
            <a:prstGeom prst="leftBrace">
              <a:avLst>
                <a:gd name="adj1" fmla="val 0"/>
                <a:gd name="adj2" fmla="val 50000"/>
              </a:avLst>
            </a:prstGeom>
            <a:noFill/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 b="1">
                <a:latin typeface="宋体" panose="02010600030101010101" pitchFamily="2" charset="-122"/>
              </a:endParaRPr>
            </a:p>
          </p:txBody>
        </p:sp>
        <p:sp>
          <p:nvSpPr>
            <p:cNvPr id="32" name="直接连接符 22560"/>
            <p:cNvSpPr/>
            <p:nvPr/>
          </p:nvSpPr>
          <p:spPr>
            <a:xfrm>
              <a:off x="2971" y="958"/>
              <a:ext cx="136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3" name="TextBox 8"/>
          <p:cNvSpPr/>
          <p:nvPr/>
        </p:nvSpPr>
        <p:spPr>
          <a:xfrm>
            <a:off x="1487805" y="3508693"/>
            <a:ext cx="1390650" cy="16414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5400" cap="flat" cmpd="sng">
            <a:solidFill>
              <a:srgbClr val="F79646"/>
            </a:solidFill>
            <a:prstDash val="solid"/>
            <a:headEnd type="none" w="med" len="med"/>
            <a:tailEnd type="none" w="med" len="med"/>
          </a:ln>
        </p:spPr>
        <p:txBody>
          <a:bodyPr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</a:rPr>
              <a:t>方向：垂直指向受压物体表面</a:t>
            </a:r>
            <a:endParaRPr lang="en-US" altLang="zh-CN" sz="28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34" name="TextBox 8"/>
          <p:cNvSpPr/>
          <p:nvPr/>
        </p:nvSpPr>
        <p:spPr>
          <a:xfrm>
            <a:off x="3180080" y="3616643"/>
            <a:ext cx="1108075" cy="12493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25400" cap="flat" cmpd="sng">
            <a:solidFill>
              <a:schemeClr val="tx2"/>
            </a:solidFill>
            <a:prstDash val="solid"/>
            <a:headEnd type="none" w="med" len="med"/>
            <a:tailEnd type="none" w="med" len="med"/>
          </a:ln>
        </p:spPr>
        <p:txBody>
          <a:bodyPr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</a:rPr>
              <a:t>单位：帕斯卡（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</a:rPr>
              <a:t>Pa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</a:rPr>
              <a:t>）</a:t>
            </a:r>
          </a:p>
        </p:txBody>
      </p:sp>
      <p:sp>
        <p:nvSpPr>
          <p:cNvPr id="42" name="TextBox 21"/>
          <p:cNvSpPr txBox="1"/>
          <p:nvPr/>
        </p:nvSpPr>
        <p:spPr>
          <a:xfrm>
            <a:off x="3737293" y="5705793"/>
            <a:ext cx="2325370" cy="460375"/>
          </a:xfrm>
          <a:prstGeom prst="rect">
            <a:avLst/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流体压强与流速</a:t>
            </a:r>
          </a:p>
        </p:txBody>
      </p:sp>
      <p:sp>
        <p:nvSpPr>
          <p:cNvPr id="43" name="左大括号 28"/>
          <p:cNvSpPr/>
          <p:nvPr/>
        </p:nvSpPr>
        <p:spPr>
          <a:xfrm>
            <a:off x="6062980" y="5398135"/>
            <a:ext cx="357505" cy="1051560"/>
          </a:xfrm>
          <a:prstGeom prst="leftBrace">
            <a:avLst>
              <a:gd name="adj1" fmla="val 0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宋体" panose="02010600030101010101" pitchFamily="2" charset="-122"/>
            </a:endParaRPr>
          </a:p>
        </p:txBody>
      </p:sp>
      <p:sp>
        <p:nvSpPr>
          <p:cNvPr id="11269" name="TextBox 29"/>
          <p:cNvSpPr txBox="1"/>
          <p:nvPr/>
        </p:nvSpPr>
        <p:spPr>
          <a:xfrm>
            <a:off x="6420485" y="5399405"/>
            <a:ext cx="4420870" cy="1087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30000"/>
              </a:spcBef>
            </a:pPr>
            <a:r>
              <a:rPr lang="zh-CN" altLang="en-US" sz="2400" b="1">
                <a:latin typeface="宋体" panose="02010600030101010101" pitchFamily="2" charset="-122"/>
              </a:rPr>
              <a:t>特点：流速大的位置压强小</a:t>
            </a:r>
            <a:endParaRPr lang="en-US" altLang="zh-CN" sz="24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30000"/>
              </a:spcBef>
            </a:pPr>
            <a:r>
              <a:rPr lang="zh-CN" altLang="en-US" sz="2400" b="1">
                <a:latin typeface="宋体" panose="02010600030101010101" pitchFamily="2" charset="-122"/>
              </a:rPr>
              <a:t>应用：飞机机翼、喷雾器</a:t>
            </a:r>
          </a:p>
        </p:txBody>
      </p:sp>
      <p:sp>
        <p:nvSpPr>
          <p:cNvPr id="10242" name="Text Box 4"/>
          <p:cNvSpPr txBox="1"/>
          <p:nvPr/>
        </p:nvSpPr>
        <p:spPr>
          <a:xfrm>
            <a:off x="1620520" y="914400"/>
            <a:ext cx="178752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知识结构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4097" name="文本框 31747"/>
          <p:cNvSpPr txBox="1"/>
          <p:nvPr/>
        </p:nvSpPr>
        <p:spPr>
          <a:xfrm>
            <a:off x="3702685" y="4924743"/>
            <a:ext cx="544513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</a:pPr>
            <a:endParaRPr lang="en-US" altLang="zh-CN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pSp>
        <p:nvGrpSpPr>
          <p:cNvPr id="4098" name="组合 31748"/>
          <p:cNvGrpSpPr/>
          <p:nvPr/>
        </p:nvGrpSpPr>
        <p:grpSpPr>
          <a:xfrm>
            <a:off x="5145723" y="4026218"/>
            <a:ext cx="1506537" cy="700087"/>
            <a:chOff x="2301" y="1995"/>
            <a:chExt cx="949" cy="441"/>
          </a:xfrm>
        </p:grpSpPr>
        <p:grpSp>
          <p:nvGrpSpPr>
            <p:cNvPr id="4099" name="组合 31749"/>
            <p:cNvGrpSpPr/>
            <p:nvPr/>
          </p:nvGrpSpPr>
          <p:grpSpPr>
            <a:xfrm rot="-1512945">
              <a:off x="2301" y="2378"/>
              <a:ext cx="949" cy="58"/>
              <a:chExt cx="1338" cy="130"/>
            </a:xfrm>
          </p:grpSpPr>
          <p:sp>
            <p:nvSpPr>
              <p:cNvPr id="4100" name="直接连接符 31750"/>
              <p:cNvSpPr/>
              <p:nvPr/>
            </p:nvSpPr>
            <p:spPr>
              <a:xfrm flipH="1">
                <a:off x="0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1" name="直接连接符 31751"/>
              <p:cNvSpPr/>
              <p:nvPr/>
            </p:nvSpPr>
            <p:spPr>
              <a:xfrm flipH="1">
                <a:off x="120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2" name="直接连接符 31752"/>
              <p:cNvSpPr/>
              <p:nvPr/>
            </p:nvSpPr>
            <p:spPr>
              <a:xfrm flipH="1">
                <a:off x="24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3" name="直接连接符 31753"/>
              <p:cNvSpPr/>
              <p:nvPr/>
            </p:nvSpPr>
            <p:spPr>
              <a:xfrm flipH="1">
                <a:off x="36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4" name="直接连接符 31754"/>
              <p:cNvSpPr/>
              <p:nvPr/>
            </p:nvSpPr>
            <p:spPr>
              <a:xfrm flipH="1">
                <a:off x="48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5" name="直接连接符 31755"/>
              <p:cNvSpPr/>
              <p:nvPr/>
            </p:nvSpPr>
            <p:spPr>
              <a:xfrm flipH="1">
                <a:off x="601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6" name="直接连接符 31756"/>
              <p:cNvSpPr/>
              <p:nvPr/>
            </p:nvSpPr>
            <p:spPr>
              <a:xfrm flipH="1">
                <a:off x="72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7" name="直接连接符 31757"/>
              <p:cNvSpPr/>
              <p:nvPr/>
            </p:nvSpPr>
            <p:spPr>
              <a:xfrm flipH="1">
                <a:off x="84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8" name="直接连接符 31758"/>
              <p:cNvSpPr/>
              <p:nvPr/>
            </p:nvSpPr>
            <p:spPr>
              <a:xfrm flipH="1">
                <a:off x="96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09" name="直接连接符 31759"/>
              <p:cNvSpPr/>
              <p:nvPr/>
            </p:nvSpPr>
            <p:spPr>
              <a:xfrm flipH="1">
                <a:off x="1082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0" name="直接连接符 31760"/>
              <p:cNvSpPr/>
              <p:nvPr/>
            </p:nvSpPr>
            <p:spPr>
              <a:xfrm flipH="1">
                <a:off x="1203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1" name="直接连接符 31761"/>
              <p:cNvSpPr/>
              <p:nvPr/>
            </p:nvSpPr>
            <p:spPr>
              <a:xfrm>
                <a:off x="23" y="0"/>
                <a:ext cx="1315" cy="0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4112" name="矩形 31762" descr="栎木"/>
            <p:cNvSpPr/>
            <p:nvPr/>
          </p:nvSpPr>
          <p:spPr>
            <a:xfrm rot="-1660261">
              <a:off x="2517" y="1995"/>
              <a:ext cx="388" cy="383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  <a:ln w="9525">
              <a:noFill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</a:pPr>
              <a:endParaRPr lang="en-US" altLang="zh-CN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4113" name="组合 31763"/>
          <p:cNvGrpSpPr/>
          <p:nvPr/>
        </p:nvGrpSpPr>
        <p:grpSpPr>
          <a:xfrm>
            <a:off x="8744585" y="3754755"/>
            <a:ext cx="1892300" cy="2093913"/>
            <a:chOff x="4192" y="1941"/>
            <a:chExt cx="1192" cy="1319"/>
          </a:xfrm>
        </p:grpSpPr>
        <p:grpSp>
          <p:nvGrpSpPr>
            <p:cNvPr id="4114" name="组合 31764"/>
            <p:cNvGrpSpPr/>
            <p:nvPr/>
          </p:nvGrpSpPr>
          <p:grpSpPr>
            <a:xfrm rot="5347773">
              <a:off x="3692" y="2441"/>
              <a:ext cx="1052" cy="52"/>
              <a:chExt cx="1338" cy="130"/>
            </a:xfrm>
          </p:grpSpPr>
          <p:sp>
            <p:nvSpPr>
              <p:cNvPr id="4115" name="直接连接符 31765"/>
              <p:cNvSpPr/>
              <p:nvPr/>
            </p:nvSpPr>
            <p:spPr>
              <a:xfrm flipH="1">
                <a:off x="0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6" name="直接连接符 31766"/>
              <p:cNvSpPr/>
              <p:nvPr/>
            </p:nvSpPr>
            <p:spPr>
              <a:xfrm flipH="1">
                <a:off x="120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7" name="直接连接符 31767"/>
              <p:cNvSpPr/>
              <p:nvPr/>
            </p:nvSpPr>
            <p:spPr>
              <a:xfrm flipH="1">
                <a:off x="24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8" name="直接连接符 31768"/>
              <p:cNvSpPr/>
              <p:nvPr/>
            </p:nvSpPr>
            <p:spPr>
              <a:xfrm flipH="1">
                <a:off x="36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19" name="直接连接符 31769"/>
              <p:cNvSpPr/>
              <p:nvPr/>
            </p:nvSpPr>
            <p:spPr>
              <a:xfrm flipH="1">
                <a:off x="48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0" name="直接连接符 31770"/>
              <p:cNvSpPr/>
              <p:nvPr/>
            </p:nvSpPr>
            <p:spPr>
              <a:xfrm flipH="1">
                <a:off x="601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1" name="直接连接符 31771"/>
              <p:cNvSpPr/>
              <p:nvPr/>
            </p:nvSpPr>
            <p:spPr>
              <a:xfrm flipH="1">
                <a:off x="72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2" name="直接连接符 31772"/>
              <p:cNvSpPr/>
              <p:nvPr/>
            </p:nvSpPr>
            <p:spPr>
              <a:xfrm flipH="1">
                <a:off x="84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3" name="直接连接符 31773"/>
              <p:cNvSpPr/>
              <p:nvPr/>
            </p:nvSpPr>
            <p:spPr>
              <a:xfrm flipH="1">
                <a:off x="96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4" name="直接连接符 31774"/>
              <p:cNvSpPr/>
              <p:nvPr/>
            </p:nvSpPr>
            <p:spPr>
              <a:xfrm flipH="1">
                <a:off x="1082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5" name="直接连接符 31775"/>
              <p:cNvSpPr/>
              <p:nvPr/>
            </p:nvSpPr>
            <p:spPr>
              <a:xfrm flipH="1">
                <a:off x="1203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26" name="直接连接符 31776"/>
              <p:cNvSpPr/>
              <p:nvPr/>
            </p:nvSpPr>
            <p:spPr>
              <a:xfrm>
                <a:off x="23" y="0"/>
                <a:ext cx="1315" cy="0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grpSp>
          <p:nvGrpSpPr>
            <p:cNvPr id="4127" name="组合 31777"/>
            <p:cNvGrpSpPr/>
            <p:nvPr/>
          </p:nvGrpSpPr>
          <p:grpSpPr>
            <a:xfrm rot="5400000">
              <a:off x="4268" y="2155"/>
              <a:ext cx="287" cy="388"/>
              <a:chExt cx="294" cy="1530"/>
            </a:xfrm>
          </p:grpSpPr>
          <p:sp>
            <p:nvSpPr>
              <p:cNvPr id="4128" name="等腰三角形 31778"/>
              <p:cNvSpPr/>
              <p:nvPr/>
            </p:nvSpPr>
            <p:spPr>
              <a:xfrm flipV="1">
                <a:off x="105" y="90"/>
                <a:ext cx="105" cy="1440"/>
              </a:xfrm>
              <a:prstGeom prst="triangle">
                <a:avLst>
                  <a:gd name="adj" fmla="val 50000"/>
                </a:avLst>
              </a:prstGeom>
              <a:solidFill>
                <a:srgbClr val="969696"/>
              </a:solidFill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129" name="椭圆 31779"/>
              <p:cNvSpPr/>
              <p:nvPr/>
            </p:nvSpPr>
            <p:spPr>
              <a:xfrm>
                <a:off x="0" y="0"/>
                <a:ext cx="294" cy="77"/>
              </a:xfrm>
              <a:prstGeom prst="ellipse">
                <a:avLst/>
              </a:prstGeom>
              <a:solidFill>
                <a:srgbClr val="969696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130" name="组合 31780"/>
            <p:cNvGrpSpPr/>
            <p:nvPr/>
          </p:nvGrpSpPr>
          <p:grpSpPr>
            <a:xfrm rot="5400000">
              <a:off x="4494" y="2370"/>
              <a:ext cx="1004" cy="776"/>
              <a:chExt cx="2475" cy="3140"/>
            </a:xfrm>
          </p:grpSpPr>
          <p:grpSp>
            <p:nvGrpSpPr>
              <p:cNvPr id="4131" name="组合 31781"/>
              <p:cNvGrpSpPr/>
              <p:nvPr/>
            </p:nvGrpSpPr>
            <p:grpSpPr>
              <a:xfrm>
                <a:off x="0" y="739"/>
                <a:ext cx="2288" cy="2401"/>
                <a:chExt cx="2288" cy="2401"/>
              </a:xfrm>
            </p:grpSpPr>
            <p:grpSp>
              <p:nvGrpSpPr>
                <p:cNvPr id="4132" name="组合 31782"/>
                <p:cNvGrpSpPr/>
                <p:nvPr/>
              </p:nvGrpSpPr>
              <p:grpSpPr>
                <a:xfrm>
                  <a:off x="1803" y="0"/>
                  <a:ext cx="485" cy="328"/>
                  <a:chExt cx="485" cy="328"/>
                </a:xfrm>
              </p:grpSpPr>
              <p:sp>
                <p:nvSpPr>
                  <p:cNvPr id="4133" name="未知"/>
                  <p:cNvSpPr/>
                  <p:nvPr/>
                </p:nvSpPr>
                <p:spPr>
                  <a:xfrm>
                    <a:off x="0" y="150"/>
                    <a:ext cx="293" cy="178"/>
                  </a:xfrm>
                  <a:custGeom>
                    <a:rect l="l" t="t" r="r" b="b"/>
                    <a:pathLst>
                      <a:path w="293" h="178">
                        <a:moveTo>
                          <a:pt x="0" y="178"/>
                        </a:moveTo>
                        <a:lnTo>
                          <a:pt x="293" y="144"/>
                        </a:lnTo>
                        <a:lnTo>
                          <a:pt x="98" y="0"/>
                        </a:lnTo>
                        <a:lnTo>
                          <a:pt x="0" y="178"/>
                        </a:lnTo>
                        <a:close/>
                      </a:path>
                    </a:pathLst>
                  </a:custGeom>
                  <a:solidFill>
                    <a:srgbClr val="5F5F5F"/>
                  </a:soli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134" name="未知"/>
                  <p:cNvSpPr/>
                  <p:nvPr/>
                </p:nvSpPr>
                <p:spPr>
                  <a:xfrm>
                    <a:off x="276" y="0"/>
                    <a:ext cx="209" cy="189"/>
                  </a:xfrm>
                  <a:custGeom>
                    <a:rect l="l" t="t" r="r" b="b"/>
                    <a:pathLst>
                      <a:path w="209" h="189">
                        <a:moveTo>
                          <a:pt x="0" y="178"/>
                        </a:moveTo>
                        <a:lnTo>
                          <a:pt x="209" y="189"/>
                        </a:lnTo>
                        <a:lnTo>
                          <a:pt x="160" y="0"/>
                        </a:lnTo>
                        <a:lnTo>
                          <a:pt x="0" y="178"/>
                        </a:lnTo>
                        <a:close/>
                      </a:path>
                    </a:pathLst>
                  </a:custGeom>
                  <a:solidFill>
                    <a:srgbClr val="5F5F5F"/>
                  </a:soli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4135" name="组合 31785"/>
                <p:cNvGrpSpPr/>
                <p:nvPr/>
              </p:nvGrpSpPr>
              <p:grpSpPr>
                <a:xfrm>
                  <a:off x="0" y="83"/>
                  <a:ext cx="2197" cy="2318"/>
                  <a:chExt cx="2197" cy="2318"/>
                </a:xfrm>
              </p:grpSpPr>
              <p:sp>
                <p:nvSpPr>
                  <p:cNvPr id="4136" name="未知"/>
                  <p:cNvSpPr/>
                  <p:nvPr/>
                </p:nvSpPr>
                <p:spPr>
                  <a:xfrm>
                    <a:off x="0" y="0"/>
                    <a:ext cx="2197" cy="2318"/>
                  </a:xfrm>
                  <a:custGeom>
                    <a:rect l="l" t="t" r="r" b="b"/>
                    <a:pathLst>
                      <a:path w="2197" h="2318">
                        <a:moveTo>
                          <a:pt x="893" y="10"/>
                        </a:moveTo>
                        <a:lnTo>
                          <a:pt x="902" y="73"/>
                        </a:lnTo>
                        <a:lnTo>
                          <a:pt x="906" y="123"/>
                        </a:lnTo>
                        <a:lnTo>
                          <a:pt x="893" y="199"/>
                        </a:lnTo>
                        <a:lnTo>
                          <a:pt x="868" y="317"/>
                        </a:lnTo>
                        <a:lnTo>
                          <a:pt x="860" y="355"/>
                        </a:lnTo>
                        <a:lnTo>
                          <a:pt x="837" y="412"/>
                        </a:lnTo>
                        <a:lnTo>
                          <a:pt x="796" y="482"/>
                        </a:lnTo>
                        <a:lnTo>
                          <a:pt x="745" y="546"/>
                        </a:lnTo>
                        <a:lnTo>
                          <a:pt x="696" y="597"/>
                        </a:lnTo>
                        <a:lnTo>
                          <a:pt x="646" y="649"/>
                        </a:lnTo>
                        <a:lnTo>
                          <a:pt x="589" y="722"/>
                        </a:lnTo>
                        <a:lnTo>
                          <a:pt x="530" y="830"/>
                        </a:lnTo>
                        <a:lnTo>
                          <a:pt x="486" y="989"/>
                        </a:lnTo>
                        <a:lnTo>
                          <a:pt x="479" y="1074"/>
                        </a:lnTo>
                        <a:lnTo>
                          <a:pt x="453" y="1213"/>
                        </a:lnTo>
                        <a:lnTo>
                          <a:pt x="428" y="1371"/>
                        </a:lnTo>
                        <a:lnTo>
                          <a:pt x="404" y="1463"/>
                        </a:lnTo>
                        <a:lnTo>
                          <a:pt x="373" y="1535"/>
                        </a:lnTo>
                        <a:lnTo>
                          <a:pt x="321" y="1667"/>
                        </a:lnTo>
                        <a:lnTo>
                          <a:pt x="249" y="1814"/>
                        </a:lnTo>
                        <a:lnTo>
                          <a:pt x="198" y="1890"/>
                        </a:lnTo>
                        <a:lnTo>
                          <a:pt x="147" y="1981"/>
                        </a:lnTo>
                        <a:lnTo>
                          <a:pt x="85" y="2082"/>
                        </a:lnTo>
                        <a:lnTo>
                          <a:pt x="8" y="2180"/>
                        </a:lnTo>
                        <a:lnTo>
                          <a:pt x="0" y="2208"/>
                        </a:lnTo>
                        <a:lnTo>
                          <a:pt x="2" y="2228"/>
                        </a:lnTo>
                        <a:lnTo>
                          <a:pt x="15" y="2247"/>
                        </a:lnTo>
                        <a:lnTo>
                          <a:pt x="36" y="2269"/>
                        </a:lnTo>
                        <a:lnTo>
                          <a:pt x="64" y="2287"/>
                        </a:lnTo>
                        <a:lnTo>
                          <a:pt x="172" y="2313"/>
                        </a:lnTo>
                        <a:lnTo>
                          <a:pt x="232" y="2318"/>
                        </a:lnTo>
                        <a:lnTo>
                          <a:pt x="301" y="2305"/>
                        </a:lnTo>
                        <a:lnTo>
                          <a:pt x="381" y="2259"/>
                        </a:lnTo>
                        <a:lnTo>
                          <a:pt x="453" y="2190"/>
                        </a:lnTo>
                        <a:lnTo>
                          <a:pt x="525" y="2105"/>
                        </a:lnTo>
                        <a:lnTo>
                          <a:pt x="551" y="2061"/>
                        </a:lnTo>
                        <a:lnTo>
                          <a:pt x="571" y="2001"/>
                        </a:lnTo>
                        <a:lnTo>
                          <a:pt x="618" y="1885"/>
                        </a:lnTo>
                        <a:lnTo>
                          <a:pt x="678" y="1775"/>
                        </a:lnTo>
                        <a:lnTo>
                          <a:pt x="788" y="1597"/>
                        </a:lnTo>
                        <a:lnTo>
                          <a:pt x="832" y="1783"/>
                        </a:lnTo>
                        <a:lnTo>
                          <a:pt x="852" y="1888"/>
                        </a:lnTo>
                        <a:lnTo>
                          <a:pt x="881" y="1983"/>
                        </a:lnTo>
                        <a:lnTo>
                          <a:pt x="907" y="2037"/>
                        </a:lnTo>
                        <a:lnTo>
                          <a:pt x="933" y="2097"/>
                        </a:lnTo>
                        <a:lnTo>
                          <a:pt x="968" y="2156"/>
                        </a:lnTo>
                        <a:lnTo>
                          <a:pt x="989" y="2189"/>
                        </a:lnTo>
                        <a:lnTo>
                          <a:pt x="1012" y="2220"/>
                        </a:lnTo>
                        <a:lnTo>
                          <a:pt x="1053" y="2252"/>
                        </a:lnTo>
                        <a:lnTo>
                          <a:pt x="1082" y="2272"/>
                        </a:lnTo>
                        <a:lnTo>
                          <a:pt x="1144" y="2287"/>
                        </a:lnTo>
                        <a:lnTo>
                          <a:pt x="1190" y="2292"/>
                        </a:lnTo>
                        <a:lnTo>
                          <a:pt x="1241" y="2288"/>
                        </a:lnTo>
                        <a:lnTo>
                          <a:pt x="1282" y="2279"/>
                        </a:lnTo>
                        <a:lnTo>
                          <a:pt x="1314" y="2267"/>
                        </a:lnTo>
                        <a:lnTo>
                          <a:pt x="1353" y="2197"/>
                        </a:lnTo>
                        <a:lnTo>
                          <a:pt x="1434" y="2040"/>
                        </a:lnTo>
                        <a:lnTo>
                          <a:pt x="1499" y="2063"/>
                        </a:lnTo>
                        <a:lnTo>
                          <a:pt x="1553" y="2069"/>
                        </a:lnTo>
                        <a:lnTo>
                          <a:pt x="1597" y="2069"/>
                        </a:lnTo>
                        <a:lnTo>
                          <a:pt x="1623" y="2060"/>
                        </a:lnTo>
                        <a:lnTo>
                          <a:pt x="1654" y="2027"/>
                        </a:lnTo>
                        <a:lnTo>
                          <a:pt x="1680" y="2001"/>
                        </a:lnTo>
                        <a:lnTo>
                          <a:pt x="1707" y="1965"/>
                        </a:lnTo>
                        <a:lnTo>
                          <a:pt x="1729" y="1907"/>
                        </a:lnTo>
                        <a:lnTo>
                          <a:pt x="1741" y="1857"/>
                        </a:lnTo>
                        <a:lnTo>
                          <a:pt x="1741" y="1826"/>
                        </a:lnTo>
                        <a:lnTo>
                          <a:pt x="1777" y="1795"/>
                        </a:lnTo>
                        <a:lnTo>
                          <a:pt x="1814" y="1790"/>
                        </a:lnTo>
                        <a:lnTo>
                          <a:pt x="1855" y="1775"/>
                        </a:lnTo>
                        <a:lnTo>
                          <a:pt x="1886" y="1765"/>
                        </a:lnTo>
                        <a:lnTo>
                          <a:pt x="1919" y="1736"/>
                        </a:lnTo>
                        <a:lnTo>
                          <a:pt x="1942" y="1711"/>
                        </a:lnTo>
                        <a:lnTo>
                          <a:pt x="1966" y="1682"/>
                        </a:lnTo>
                        <a:lnTo>
                          <a:pt x="1989" y="1639"/>
                        </a:lnTo>
                        <a:lnTo>
                          <a:pt x="2001" y="1599"/>
                        </a:lnTo>
                        <a:lnTo>
                          <a:pt x="2009" y="1558"/>
                        </a:lnTo>
                        <a:lnTo>
                          <a:pt x="1997" y="1515"/>
                        </a:lnTo>
                        <a:lnTo>
                          <a:pt x="1966" y="1442"/>
                        </a:lnTo>
                        <a:lnTo>
                          <a:pt x="2042" y="1442"/>
                        </a:lnTo>
                        <a:lnTo>
                          <a:pt x="2071" y="1437"/>
                        </a:lnTo>
                        <a:lnTo>
                          <a:pt x="2099" y="1417"/>
                        </a:lnTo>
                        <a:lnTo>
                          <a:pt x="2123" y="1391"/>
                        </a:lnTo>
                        <a:lnTo>
                          <a:pt x="2146" y="1355"/>
                        </a:lnTo>
                        <a:lnTo>
                          <a:pt x="2167" y="1313"/>
                        </a:lnTo>
                        <a:lnTo>
                          <a:pt x="2187" y="1275"/>
                        </a:lnTo>
                        <a:lnTo>
                          <a:pt x="2197" y="1236"/>
                        </a:lnTo>
                        <a:lnTo>
                          <a:pt x="2197" y="1198"/>
                        </a:lnTo>
                        <a:lnTo>
                          <a:pt x="2192" y="1157"/>
                        </a:lnTo>
                        <a:lnTo>
                          <a:pt x="2185" y="1116"/>
                        </a:lnTo>
                        <a:lnTo>
                          <a:pt x="2167" y="1084"/>
                        </a:lnTo>
                        <a:lnTo>
                          <a:pt x="2141" y="1049"/>
                        </a:lnTo>
                        <a:lnTo>
                          <a:pt x="2105" y="1005"/>
                        </a:lnTo>
                        <a:lnTo>
                          <a:pt x="2086" y="909"/>
                        </a:lnTo>
                        <a:lnTo>
                          <a:pt x="2064" y="835"/>
                        </a:lnTo>
                        <a:lnTo>
                          <a:pt x="2045" y="789"/>
                        </a:lnTo>
                        <a:lnTo>
                          <a:pt x="1993" y="695"/>
                        </a:lnTo>
                        <a:lnTo>
                          <a:pt x="1991" y="668"/>
                        </a:lnTo>
                        <a:lnTo>
                          <a:pt x="1993" y="603"/>
                        </a:lnTo>
                        <a:lnTo>
                          <a:pt x="1970" y="543"/>
                        </a:lnTo>
                        <a:lnTo>
                          <a:pt x="1934" y="480"/>
                        </a:lnTo>
                        <a:lnTo>
                          <a:pt x="1926" y="435"/>
                        </a:lnTo>
                        <a:lnTo>
                          <a:pt x="1916" y="361"/>
                        </a:lnTo>
                        <a:lnTo>
                          <a:pt x="1898" y="312"/>
                        </a:lnTo>
                        <a:lnTo>
                          <a:pt x="1888" y="257"/>
                        </a:lnTo>
                        <a:lnTo>
                          <a:pt x="1883" y="198"/>
                        </a:lnTo>
                        <a:lnTo>
                          <a:pt x="1888" y="150"/>
                        </a:lnTo>
                        <a:lnTo>
                          <a:pt x="1906" y="105"/>
                        </a:lnTo>
                        <a:lnTo>
                          <a:pt x="1860" y="0"/>
                        </a:lnTo>
                        <a:lnTo>
                          <a:pt x="893" y="10"/>
                        </a:lnTo>
                        <a:close/>
                      </a:path>
                    </a:pathLst>
                  </a:custGeom>
                  <a:solidFill>
                    <a:srgbClr val="FF9F9F"/>
                  </a:solidFill>
                  <a:ln w="825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4137" name="组合 31787"/>
                  <p:cNvGrpSpPr/>
                  <p:nvPr/>
                </p:nvGrpSpPr>
                <p:grpSpPr>
                  <a:xfrm>
                    <a:off x="75" y="173"/>
                    <a:ext cx="2039" cy="2061"/>
                    <a:chExt cx="2039" cy="2061"/>
                  </a:xfrm>
                </p:grpSpPr>
                <p:grpSp>
                  <p:nvGrpSpPr>
                    <p:cNvPr id="4138" name="组合 31788"/>
                    <p:cNvGrpSpPr/>
                    <p:nvPr/>
                  </p:nvGrpSpPr>
                  <p:grpSpPr>
                    <a:xfrm>
                      <a:off x="0" y="0"/>
                      <a:ext cx="2039" cy="2061"/>
                      <a:chExt cx="2039" cy="2061"/>
                    </a:xfrm>
                  </p:grpSpPr>
                  <p:sp>
                    <p:nvSpPr>
                      <p:cNvPr id="4139" name="未知"/>
                      <p:cNvSpPr/>
                      <p:nvPr/>
                    </p:nvSpPr>
                    <p:spPr>
                      <a:xfrm>
                        <a:off x="1182" y="960"/>
                        <a:ext cx="485" cy="689"/>
                      </a:xfrm>
                      <a:custGeom>
                        <a:rect l="l" t="t" r="r" b="b"/>
                        <a:pathLst>
                          <a:path w="485" h="689">
                            <a:moveTo>
                              <a:pt x="75" y="482"/>
                            </a:moveTo>
                            <a:lnTo>
                              <a:pt x="80" y="451"/>
                            </a:lnTo>
                            <a:lnTo>
                              <a:pt x="77" y="430"/>
                            </a:lnTo>
                            <a:lnTo>
                              <a:pt x="69" y="400"/>
                            </a:lnTo>
                            <a:lnTo>
                              <a:pt x="56" y="374"/>
                            </a:lnTo>
                            <a:lnTo>
                              <a:pt x="47" y="350"/>
                            </a:lnTo>
                            <a:lnTo>
                              <a:pt x="34" y="315"/>
                            </a:lnTo>
                            <a:lnTo>
                              <a:pt x="23" y="281"/>
                            </a:lnTo>
                            <a:lnTo>
                              <a:pt x="13" y="240"/>
                            </a:lnTo>
                            <a:lnTo>
                              <a:pt x="7" y="206"/>
                            </a:lnTo>
                            <a:lnTo>
                              <a:pt x="2" y="173"/>
                            </a:lnTo>
                            <a:lnTo>
                              <a:pt x="0" y="137"/>
                            </a:lnTo>
                            <a:lnTo>
                              <a:pt x="0" y="111"/>
                            </a:lnTo>
                            <a:lnTo>
                              <a:pt x="7" y="86"/>
                            </a:lnTo>
                            <a:lnTo>
                              <a:pt x="18" y="65"/>
                            </a:lnTo>
                            <a:lnTo>
                              <a:pt x="33" y="49"/>
                            </a:lnTo>
                            <a:lnTo>
                              <a:pt x="61" y="29"/>
                            </a:lnTo>
                            <a:lnTo>
                              <a:pt x="87" y="14"/>
                            </a:lnTo>
                            <a:lnTo>
                              <a:pt x="118" y="3"/>
                            </a:lnTo>
                            <a:lnTo>
                              <a:pt x="147" y="0"/>
                            </a:lnTo>
                            <a:lnTo>
                              <a:pt x="177" y="3"/>
                            </a:lnTo>
                            <a:lnTo>
                              <a:pt x="204" y="14"/>
                            </a:lnTo>
                            <a:lnTo>
                              <a:pt x="234" y="29"/>
                            </a:lnTo>
                            <a:lnTo>
                              <a:pt x="263" y="47"/>
                            </a:lnTo>
                            <a:lnTo>
                              <a:pt x="288" y="75"/>
                            </a:lnTo>
                            <a:lnTo>
                              <a:pt x="307" y="98"/>
                            </a:lnTo>
                            <a:lnTo>
                              <a:pt x="320" y="117"/>
                            </a:lnTo>
                            <a:lnTo>
                              <a:pt x="338" y="144"/>
                            </a:lnTo>
                            <a:lnTo>
                              <a:pt x="353" y="166"/>
                            </a:lnTo>
                            <a:lnTo>
                              <a:pt x="366" y="191"/>
                            </a:lnTo>
                            <a:lnTo>
                              <a:pt x="378" y="217"/>
                            </a:lnTo>
                            <a:lnTo>
                              <a:pt x="402" y="297"/>
                            </a:lnTo>
                            <a:lnTo>
                              <a:pt x="432" y="390"/>
                            </a:lnTo>
                            <a:lnTo>
                              <a:pt x="436" y="454"/>
                            </a:lnTo>
                            <a:lnTo>
                              <a:pt x="466" y="533"/>
                            </a:lnTo>
                            <a:lnTo>
                              <a:pt x="485" y="601"/>
                            </a:lnTo>
                            <a:lnTo>
                              <a:pt x="485" y="689"/>
                            </a:lnTo>
                            <a:lnTo>
                              <a:pt x="481" y="689"/>
                            </a:lnTo>
                          </a:path>
                        </a:pathLst>
                      </a:custGeom>
                      <a:noFill/>
                      <a:ln w="825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140" name="未知"/>
                      <p:cNvSpPr/>
                      <p:nvPr/>
                    </p:nvSpPr>
                    <p:spPr>
                      <a:xfrm>
                        <a:off x="974" y="1295"/>
                        <a:ext cx="414" cy="578"/>
                      </a:xfrm>
                      <a:custGeom>
                        <a:rect l="l" t="t" r="r" b="b"/>
                        <a:pathLst>
                          <a:path w="412" h="578">
                            <a:moveTo>
                              <a:pt x="0" y="137"/>
                            </a:moveTo>
                            <a:lnTo>
                              <a:pt x="4" y="121"/>
                            </a:lnTo>
                            <a:lnTo>
                              <a:pt x="9" y="100"/>
                            </a:lnTo>
                            <a:lnTo>
                              <a:pt x="17" y="80"/>
                            </a:lnTo>
                            <a:lnTo>
                              <a:pt x="28" y="59"/>
                            </a:lnTo>
                            <a:lnTo>
                              <a:pt x="38" y="44"/>
                            </a:lnTo>
                            <a:lnTo>
                              <a:pt x="59" y="23"/>
                            </a:lnTo>
                            <a:lnTo>
                              <a:pt x="77" y="10"/>
                            </a:lnTo>
                            <a:lnTo>
                              <a:pt x="92" y="3"/>
                            </a:lnTo>
                            <a:lnTo>
                              <a:pt x="123" y="0"/>
                            </a:lnTo>
                            <a:lnTo>
                              <a:pt x="146" y="1"/>
                            </a:lnTo>
                            <a:lnTo>
                              <a:pt x="167" y="6"/>
                            </a:lnTo>
                            <a:lnTo>
                              <a:pt x="192" y="18"/>
                            </a:lnTo>
                            <a:lnTo>
                              <a:pt x="216" y="39"/>
                            </a:lnTo>
                            <a:lnTo>
                              <a:pt x="233" y="59"/>
                            </a:lnTo>
                            <a:lnTo>
                              <a:pt x="247" y="83"/>
                            </a:lnTo>
                            <a:lnTo>
                              <a:pt x="262" y="108"/>
                            </a:lnTo>
                            <a:lnTo>
                              <a:pt x="278" y="142"/>
                            </a:lnTo>
                            <a:lnTo>
                              <a:pt x="303" y="191"/>
                            </a:lnTo>
                            <a:lnTo>
                              <a:pt x="329" y="234"/>
                            </a:lnTo>
                            <a:lnTo>
                              <a:pt x="345" y="260"/>
                            </a:lnTo>
                            <a:lnTo>
                              <a:pt x="370" y="301"/>
                            </a:lnTo>
                            <a:lnTo>
                              <a:pt x="393" y="337"/>
                            </a:lnTo>
                            <a:lnTo>
                              <a:pt x="406" y="364"/>
                            </a:lnTo>
                            <a:lnTo>
                              <a:pt x="412" y="395"/>
                            </a:lnTo>
                            <a:lnTo>
                              <a:pt x="414" y="425"/>
                            </a:lnTo>
                            <a:lnTo>
                              <a:pt x="414" y="453"/>
                            </a:lnTo>
                            <a:lnTo>
                              <a:pt x="409" y="477"/>
                            </a:lnTo>
                            <a:lnTo>
                              <a:pt x="403" y="502"/>
                            </a:lnTo>
                            <a:lnTo>
                              <a:pt x="394" y="528"/>
                            </a:lnTo>
                            <a:lnTo>
                              <a:pt x="388" y="551"/>
                            </a:lnTo>
                            <a:lnTo>
                              <a:pt x="378" y="578"/>
                            </a:lnTo>
                          </a:path>
                        </a:pathLst>
                      </a:custGeom>
                      <a:noFill/>
                      <a:ln w="825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141" name="未知"/>
                      <p:cNvSpPr/>
                      <p:nvPr/>
                    </p:nvSpPr>
                    <p:spPr>
                      <a:xfrm>
                        <a:off x="1275" y="731"/>
                        <a:ext cx="618" cy="536"/>
                      </a:xfrm>
                      <a:custGeom>
                        <a:rect l="l" t="t" r="r" b="b"/>
                        <a:pathLst>
                          <a:path w="618" h="536">
                            <a:moveTo>
                              <a:pt x="25" y="234"/>
                            </a:moveTo>
                            <a:lnTo>
                              <a:pt x="15" y="203"/>
                            </a:lnTo>
                            <a:lnTo>
                              <a:pt x="8" y="176"/>
                            </a:lnTo>
                            <a:lnTo>
                              <a:pt x="3" y="144"/>
                            </a:lnTo>
                            <a:lnTo>
                              <a:pt x="0" y="114"/>
                            </a:lnTo>
                            <a:lnTo>
                              <a:pt x="2" y="91"/>
                            </a:lnTo>
                            <a:lnTo>
                              <a:pt x="10" y="72"/>
                            </a:lnTo>
                            <a:lnTo>
                              <a:pt x="25" y="51"/>
                            </a:lnTo>
                            <a:lnTo>
                              <a:pt x="48" y="28"/>
                            </a:lnTo>
                            <a:lnTo>
                              <a:pt x="72" y="11"/>
                            </a:lnTo>
                            <a:lnTo>
                              <a:pt x="97" y="1"/>
                            </a:lnTo>
                            <a:lnTo>
                              <a:pt x="124" y="0"/>
                            </a:lnTo>
                            <a:lnTo>
                              <a:pt x="160" y="5"/>
                            </a:lnTo>
                            <a:lnTo>
                              <a:pt x="203" y="16"/>
                            </a:lnTo>
                            <a:lnTo>
                              <a:pt x="232" y="34"/>
                            </a:lnTo>
                            <a:lnTo>
                              <a:pt x="257" y="49"/>
                            </a:lnTo>
                            <a:lnTo>
                              <a:pt x="280" y="69"/>
                            </a:lnTo>
                            <a:lnTo>
                              <a:pt x="298" y="88"/>
                            </a:lnTo>
                            <a:lnTo>
                              <a:pt x="319" y="113"/>
                            </a:lnTo>
                            <a:lnTo>
                              <a:pt x="340" y="142"/>
                            </a:lnTo>
                            <a:lnTo>
                              <a:pt x="368" y="185"/>
                            </a:lnTo>
                            <a:lnTo>
                              <a:pt x="396" y="234"/>
                            </a:lnTo>
                            <a:lnTo>
                              <a:pt x="410" y="260"/>
                            </a:lnTo>
                            <a:lnTo>
                              <a:pt x="427" y="281"/>
                            </a:lnTo>
                            <a:lnTo>
                              <a:pt x="451" y="306"/>
                            </a:lnTo>
                            <a:lnTo>
                              <a:pt x="476" y="333"/>
                            </a:lnTo>
                            <a:lnTo>
                              <a:pt x="509" y="364"/>
                            </a:lnTo>
                            <a:lnTo>
                              <a:pt x="527" y="387"/>
                            </a:lnTo>
                            <a:lnTo>
                              <a:pt x="554" y="425"/>
                            </a:lnTo>
                            <a:lnTo>
                              <a:pt x="574" y="456"/>
                            </a:lnTo>
                            <a:lnTo>
                              <a:pt x="592" y="485"/>
                            </a:lnTo>
                            <a:lnTo>
                              <a:pt x="607" y="511"/>
                            </a:lnTo>
                            <a:lnTo>
                              <a:pt x="618" y="536"/>
                            </a:lnTo>
                          </a:path>
                        </a:pathLst>
                      </a:custGeom>
                      <a:noFill/>
                      <a:ln w="825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4142" name="组合 31792"/>
                      <p:cNvGrpSpPr/>
                      <p:nvPr/>
                    </p:nvGrpSpPr>
                    <p:grpSpPr>
                      <a:xfrm>
                        <a:off x="0" y="0"/>
                        <a:ext cx="2039" cy="2061"/>
                        <a:chExt cx="2039" cy="2061"/>
                      </a:xfrm>
                    </p:grpSpPr>
                    <p:grpSp>
                      <p:nvGrpSpPr>
                        <p:cNvPr id="4143" name="组合 31793"/>
                        <p:cNvGrpSpPr/>
                        <p:nvPr/>
                      </p:nvGrpSpPr>
                      <p:grpSpPr>
                        <a:xfrm>
                          <a:off x="652" y="0"/>
                          <a:ext cx="1387" cy="1893"/>
                          <a:chExt cx="1387" cy="1893"/>
                        </a:xfrm>
                      </p:grpSpPr>
                      <p:grpSp>
                        <p:nvGrpSpPr>
                          <p:cNvPr id="4144" name="组合 31794"/>
                          <p:cNvGrpSpPr/>
                          <p:nvPr/>
                        </p:nvGrpSpPr>
                        <p:grpSpPr>
                          <a:xfrm>
                            <a:off x="247" y="1522"/>
                            <a:ext cx="214" cy="371"/>
                            <a:chExt cx="214" cy="371"/>
                          </a:xfrm>
                        </p:grpSpPr>
                        <p:sp>
                          <p:nvSpPr>
                            <p:cNvPr id="4145" name="未知"/>
                            <p:cNvSpPr/>
                            <p:nvPr/>
                          </p:nvSpPr>
                          <p:spPr>
                            <a:xfrm>
                              <a:off x="80" y="0"/>
                              <a:ext cx="134" cy="301"/>
                            </a:xfrm>
                            <a:custGeom>
                              <a:rect l="l" t="t" r="r" b="b"/>
                              <a:pathLst>
                                <a:path w="134" h="301">
                                  <a:moveTo>
                                    <a:pt x="0" y="0"/>
                                  </a:moveTo>
                                  <a:lnTo>
                                    <a:pt x="2" y="33"/>
                                  </a:lnTo>
                                  <a:lnTo>
                                    <a:pt x="7" y="65"/>
                                  </a:lnTo>
                                  <a:lnTo>
                                    <a:pt x="10" y="88"/>
                                  </a:lnTo>
                                  <a:lnTo>
                                    <a:pt x="15" y="114"/>
                                  </a:lnTo>
                                  <a:lnTo>
                                    <a:pt x="25" y="150"/>
                                  </a:lnTo>
                                  <a:lnTo>
                                    <a:pt x="36" y="183"/>
                                  </a:lnTo>
                                  <a:lnTo>
                                    <a:pt x="51" y="209"/>
                                  </a:lnTo>
                                  <a:lnTo>
                                    <a:pt x="67" y="232"/>
                                  </a:lnTo>
                                  <a:lnTo>
                                    <a:pt x="90" y="260"/>
                                  </a:lnTo>
                                  <a:lnTo>
                                    <a:pt x="112" y="281"/>
                                  </a:lnTo>
                                  <a:lnTo>
                                    <a:pt x="134" y="301"/>
                                  </a:lnTo>
                                </a:path>
                              </a:pathLst>
                            </a:custGeom>
                            <a:noFill/>
                            <a:ln w="8255" cap="flat" cmpd="sng">
                              <a:solidFill>
                                <a:srgbClr val="000000"/>
                              </a:solidFill>
                              <a:prstDash val="solid"/>
                              <a:round/>
                              <a:headEnd type="none" w="med" len="med"/>
                              <a:tailEnd type="none" w="med" len="med"/>
                            </a:ln>
                          </p:spPr>
                          <p:txBody>
                            <a:bodyPr/>
                            <a:lstStyle>
                              <a:defPPr>
                                <a:defRPr lang="zh-CN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endParaRPr lang="zh-CN" altLang="en-US"/>
                            </a:p>
                          </p:txBody>
                        </p:sp>
                        <p:sp>
                          <p:nvSpPr>
                            <p:cNvPr id="4146" name="未知"/>
                            <p:cNvSpPr/>
                            <p:nvPr/>
                          </p:nvSpPr>
                          <p:spPr>
                            <a:xfrm>
                              <a:off x="123" y="265"/>
                              <a:ext cx="46" cy="106"/>
                            </a:xfrm>
                            <a:custGeom>
                              <a:rect l="l" t="t" r="r" b="b"/>
                              <a:pathLst>
                                <a:path w="46" h="105">
                                  <a:moveTo>
                                    <a:pt x="46" y="0"/>
                                  </a:moveTo>
                                  <a:lnTo>
                                    <a:pt x="29" y="11"/>
                                  </a:lnTo>
                                  <a:lnTo>
                                    <a:pt x="18" y="23"/>
                                  </a:lnTo>
                                  <a:lnTo>
                                    <a:pt x="6" y="37"/>
                                  </a:lnTo>
                                  <a:lnTo>
                                    <a:pt x="2" y="54"/>
                                  </a:lnTo>
                                  <a:lnTo>
                                    <a:pt x="0" y="75"/>
                                  </a:lnTo>
                                  <a:lnTo>
                                    <a:pt x="3" y="106"/>
                                  </a:lnTo>
                                </a:path>
                              </a:pathLst>
                            </a:custGeom>
                            <a:noFill/>
                            <a:ln w="8255" cap="flat" cmpd="sng">
                              <a:solidFill>
                                <a:srgbClr val="000000"/>
                              </a:solidFill>
                              <a:prstDash val="solid"/>
                              <a:round/>
                              <a:headEnd type="none" w="med" len="med"/>
                              <a:tailEnd type="none" w="med" len="med"/>
                            </a:ln>
                          </p:spPr>
                          <p:txBody>
                            <a:bodyPr/>
                            <a:lstStyle>
                              <a:defPPr>
                                <a:defRPr lang="zh-CN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endParaRPr lang="zh-CN" altLang="en-US"/>
                            </a:p>
                          </p:txBody>
                        </p:sp>
                        <p:sp>
                          <p:nvSpPr>
                            <p:cNvPr id="4147" name="未知"/>
                            <p:cNvSpPr/>
                            <p:nvPr/>
                          </p:nvSpPr>
                          <p:spPr>
                            <a:xfrm>
                              <a:off x="0" y="38"/>
                              <a:ext cx="80" cy="58"/>
                            </a:xfrm>
                            <a:custGeom>
                              <a:rect l="l" t="t" r="r" b="b"/>
                              <a:pathLst>
                                <a:path w="80" h="57">
                                  <a:moveTo>
                                    <a:pt x="80" y="0"/>
                                  </a:moveTo>
                                  <a:lnTo>
                                    <a:pt x="61" y="4"/>
                                  </a:lnTo>
                                  <a:lnTo>
                                    <a:pt x="43" y="13"/>
                                  </a:lnTo>
                                  <a:lnTo>
                                    <a:pt x="28" y="26"/>
                                  </a:lnTo>
                                  <a:lnTo>
                                    <a:pt x="10" y="42"/>
                                  </a:lnTo>
                                  <a:lnTo>
                                    <a:pt x="0" y="58"/>
                                  </a:lnTo>
                                </a:path>
                              </a:pathLst>
                            </a:custGeom>
                            <a:noFill/>
                            <a:ln w="8255" cap="flat" cmpd="sng">
                              <a:solidFill>
                                <a:srgbClr val="000000"/>
                              </a:solidFill>
                              <a:prstDash val="solid"/>
                              <a:round/>
                              <a:headEnd type="none" w="med" len="med"/>
                              <a:tailEnd type="none" w="med" len="med"/>
                            </a:ln>
                          </p:spPr>
                          <p:txBody>
                            <a:bodyPr/>
                            <a:lstStyle>
                              <a:defPPr>
                                <a:defRPr lang="zh-CN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endParaRPr lang="zh-CN" altLang="en-US"/>
                            </a:p>
                          </p:txBody>
                        </p:sp>
                      </p:grpSp>
                      <p:sp>
                        <p:nvSpPr>
                          <p:cNvPr id="4148" name="未知"/>
                          <p:cNvSpPr/>
                          <p:nvPr/>
                        </p:nvSpPr>
                        <p:spPr>
                          <a:xfrm>
                            <a:off x="403" y="1491"/>
                            <a:ext cx="219" cy="114"/>
                          </a:xfrm>
                          <a:custGeom>
                            <a:rect l="l" t="t" r="r" b="b"/>
                            <a:pathLst>
                              <a:path w="219" h="114">
                                <a:moveTo>
                                  <a:pt x="0" y="42"/>
                                </a:moveTo>
                                <a:lnTo>
                                  <a:pt x="8" y="56"/>
                                </a:lnTo>
                                <a:lnTo>
                                  <a:pt x="22" y="75"/>
                                </a:lnTo>
                                <a:lnTo>
                                  <a:pt x="37" y="91"/>
                                </a:lnTo>
                                <a:lnTo>
                                  <a:pt x="54" y="101"/>
                                </a:lnTo>
                                <a:lnTo>
                                  <a:pt x="75" y="113"/>
                                </a:lnTo>
                                <a:lnTo>
                                  <a:pt x="101" y="114"/>
                                </a:lnTo>
                                <a:lnTo>
                                  <a:pt x="122" y="111"/>
                                </a:lnTo>
                                <a:lnTo>
                                  <a:pt x="142" y="105"/>
                                </a:lnTo>
                                <a:lnTo>
                                  <a:pt x="163" y="91"/>
                                </a:lnTo>
                                <a:lnTo>
                                  <a:pt x="178" y="80"/>
                                </a:lnTo>
                                <a:lnTo>
                                  <a:pt x="191" y="64"/>
                                </a:lnTo>
                                <a:lnTo>
                                  <a:pt x="201" y="47"/>
                                </a:lnTo>
                                <a:lnTo>
                                  <a:pt x="210" y="28"/>
                                </a:lnTo>
                                <a:lnTo>
                                  <a:pt x="219" y="0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49" name="未知"/>
                          <p:cNvSpPr/>
                          <p:nvPr/>
                        </p:nvSpPr>
                        <p:spPr>
                          <a:xfrm>
                            <a:off x="571" y="1017"/>
                            <a:ext cx="219" cy="227"/>
                          </a:xfrm>
                          <a:custGeom>
                            <a:rect l="l" t="t" r="r" b="b"/>
                            <a:pathLst>
                              <a:path w="219" h="226">
                                <a:moveTo>
                                  <a:pt x="0" y="121"/>
                                </a:moveTo>
                                <a:lnTo>
                                  <a:pt x="13" y="137"/>
                                </a:lnTo>
                                <a:lnTo>
                                  <a:pt x="24" y="155"/>
                                </a:lnTo>
                                <a:lnTo>
                                  <a:pt x="44" y="180"/>
                                </a:lnTo>
                                <a:lnTo>
                                  <a:pt x="64" y="203"/>
                                </a:lnTo>
                                <a:lnTo>
                                  <a:pt x="87" y="219"/>
                                </a:lnTo>
                                <a:lnTo>
                                  <a:pt x="108" y="227"/>
                                </a:lnTo>
                                <a:lnTo>
                                  <a:pt x="134" y="225"/>
                                </a:lnTo>
                                <a:lnTo>
                                  <a:pt x="155" y="219"/>
                                </a:lnTo>
                                <a:lnTo>
                                  <a:pt x="176" y="209"/>
                                </a:lnTo>
                                <a:lnTo>
                                  <a:pt x="191" y="199"/>
                                </a:lnTo>
                                <a:lnTo>
                                  <a:pt x="206" y="185"/>
                                </a:lnTo>
                                <a:lnTo>
                                  <a:pt x="219" y="158"/>
                                </a:lnTo>
                                <a:lnTo>
                                  <a:pt x="219" y="131"/>
                                </a:lnTo>
                                <a:lnTo>
                                  <a:pt x="216" y="100"/>
                                </a:lnTo>
                                <a:lnTo>
                                  <a:pt x="209" y="78"/>
                                </a:lnTo>
                                <a:lnTo>
                                  <a:pt x="198" y="54"/>
                                </a:lnTo>
                                <a:lnTo>
                                  <a:pt x="185" y="29"/>
                                </a:lnTo>
                                <a:lnTo>
                                  <a:pt x="167" y="0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0" name="未知"/>
                          <p:cNvSpPr/>
                          <p:nvPr/>
                        </p:nvSpPr>
                        <p:spPr>
                          <a:xfrm>
                            <a:off x="806" y="773"/>
                            <a:ext cx="84" cy="232"/>
                          </a:xfrm>
                          <a:custGeom>
                            <a:rect l="l" t="t" r="r" b="b"/>
                            <a:pathLst>
                              <a:path w="84" h="231">
                                <a:moveTo>
                                  <a:pt x="2" y="0"/>
                                </a:moveTo>
                                <a:lnTo>
                                  <a:pt x="46" y="62"/>
                                </a:lnTo>
                                <a:lnTo>
                                  <a:pt x="74" y="103"/>
                                </a:lnTo>
                                <a:lnTo>
                                  <a:pt x="80" y="125"/>
                                </a:lnTo>
                                <a:lnTo>
                                  <a:pt x="84" y="143"/>
                                </a:lnTo>
                                <a:lnTo>
                                  <a:pt x="79" y="182"/>
                                </a:lnTo>
                                <a:lnTo>
                                  <a:pt x="67" y="208"/>
                                </a:lnTo>
                                <a:lnTo>
                                  <a:pt x="51" y="224"/>
                                </a:lnTo>
                                <a:lnTo>
                                  <a:pt x="26" y="232"/>
                                </a:lnTo>
                                <a:lnTo>
                                  <a:pt x="0" y="228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1" name="未知"/>
                          <p:cNvSpPr/>
                          <p:nvPr/>
                        </p:nvSpPr>
                        <p:spPr>
                          <a:xfrm>
                            <a:off x="854" y="620"/>
                            <a:ext cx="533" cy="335"/>
                          </a:xfrm>
                          <a:custGeom>
                            <a:rect l="l" t="t" r="r" b="b"/>
                            <a:pathLst>
                              <a:path w="533" h="335">
                                <a:moveTo>
                                  <a:pt x="0" y="137"/>
                                </a:moveTo>
                                <a:lnTo>
                                  <a:pt x="0" y="114"/>
                                </a:lnTo>
                                <a:lnTo>
                                  <a:pt x="3" y="93"/>
                                </a:lnTo>
                                <a:lnTo>
                                  <a:pt x="11" y="73"/>
                                </a:lnTo>
                                <a:lnTo>
                                  <a:pt x="24" y="54"/>
                                </a:lnTo>
                                <a:lnTo>
                                  <a:pt x="45" y="36"/>
                                </a:lnTo>
                                <a:lnTo>
                                  <a:pt x="67" y="19"/>
                                </a:lnTo>
                                <a:lnTo>
                                  <a:pt x="96" y="6"/>
                                </a:lnTo>
                                <a:lnTo>
                                  <a:pt x="124" y="0"/>
                                </a:lnTo>
                                <a:lnTo>
                                  <a:pt x="155" y="3"/>
                                </a:lnTo>
                                <a:lnTo>
                                  <a:pt x="184" y="14"/>
                                </a:lnTo>
                                <a:lnTo>
                                  <a:pt x="217" y="37"/>
                                </a:lnTo>
                                <a:lnTo>
                                  <a:pt x="255" y="65"/>
                                </a:lnTo>
                                <a:lnTo>
                                  <a:pt x="278" y="81"/>
                                </a:lnTo>
                                <a:lnTo>
                                  <a:pt x="320" y="129"/>
                                </a:lnTo>
                                <a:lnTo>
                                  <a:pt x="353" y="162"/>
                                </a:lnTo>
                                <a:lnTo>
                                  <a:pt x="377" y="188"/>
                                </a:lnTo>
                                <a:lnTo>
                                  <a:pt x="405" y="209"/>
                                </a:lnTo>
                                <a:lnTo>
                                  <a:pt x="439" y="237"/>
                                </a:lnTo>
                                <a:lnTo>
                                  <a:pt x="488" y="282"/>
                                </a:lnTo>
                                <a:lnTo>
                                  <a:pt x="533" y="335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2" name="未知"/>
                          <p:cNvSpPr/>
                          <p:nvPr/>
                        </p:nvSpPr>
                        <p:spPr>
                          <a:xfrm>
                            <a:off x="939" y="675"/>
                            <a:ext cx="116" cy="175"/>
                          </a:xfrm>
                          <a:custGeom>
                            <a:rect l="l" t="t" r="r" b="b"/>
                            <a:pathLst>
                              <a:path w="115" h="175">
                                <a:moveTo>
                                  <a:pt x="68" y="0"/>
                                </a:moveTo>
                                <a:lnTo>
                                  <a:pt x="86" y="28"/>
                                </a:lnTo>
                                <a:lnTo>
                                  <a:pt x="103" y="56"/>
                                </a:lnTo>
                                <a:lnTo>
                                  <a:pt x="112" y="82"/>
                                </a:lnTo>
                                <a:lnTo>
                                  <a:pt x="116" y="111"/>
                                </a:lnTo>
                                <a:lnTo>
                                  <a:pt x="116" y="136"/>
                                </a:lnTo>
                                <a:lnTo>
                                  <a:pt x="101" y="159"/>
                                </a:lnTo>
                                <a:lnTo>
                                  <a:pt x="91" y="170"/>
                                </a:lnTo>
                                <a:lnTo>
                                  <a:pt x="68" y="175"/>
                                </a:lnTo>
                                <a:lnTo>
                                  <a:pt x="44" y="175"/>
                                </a:lnTo>
                                <a:lnTo>
                                  <a:pt x="23" y="169"/>
                                </a:lnTo>
                                <a:lnTo>
                                  <a:pt x="0" y="152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3" name="未知"/>
                          <p:cNvSpPr/>
                          <p:nvPr/>
                        </p:nvSpPr>
                        <p:spPr>
                          <a:xfrm>
                            <a:off x="53" y="1050"/>
                            <a:ext cx="364" cy="387"/>
                          </a:xfrm>
                          <a:custGeom>
                            <a:rect l="l" t="t" r="r" b="b"/>
                            <a:pathLst>
                              <a:path w="364" h="387">
                                <a:moveTo>
                                  <a:pt x="364" y="0"/>
                                </a:moveTo>
                                <a:lnTo>
                                  <a:pt x="361" y="31"/>
                                </a:lnTo>
                                <a:lnTo>
                                  <a:pt x="358" y="58"/>
                                </a:lnTo>
                                <a:lnTo>
                                  <a:pt x="350" y="85"/>
                                </a:lnTo>
                                <a:lnTo>
                                  <a:pt x="340" y="112"/>
                                </a:lnTo>
                                <a:lnTo>
                                  <a:pt x="325" y="147"/>
                                </a:lnTo>
                                <a:lnTo>
                                  <a:pt x="310" y="171"/>
                                </a:lnTo>
                                <a:lnTo>
                                  <a:pt x="291" y="197"/>
                                </a:lnTo>
                                <a:lnTo>
                                  <a:pt x="265" y="217"/>
                                </a:lnTo>
                                <a:lnTo>
                                  <a:pt x="240" y="233"/>
                                </a:lnTo>
                                <a:lnTo>
                                  <a:pt x="214" y="243"/>
                                </a:lnTo>
                                <a:lnTo>
                                  <a:pt x="186" y="253"/>
                                </a:lnTo>
                                <a:lnTo>
                                  <a:pt x="149" y="266"/>
                                </a:lnTo>
                                <a:lnTo>
                                  <a:pt x="134" y="292"/>
                                </a:lnTo>
                                <a:lnTo>
                                  <a:pt x="121" y="305"/>
                                </a:lnTo>
                                <a:lnTo>
                                  <a:pt x="88" y="318"/>
                                </a:lnTo>
                                <a:lnTo>
                                  <a:pt x="54" y="331"/>
                                </a:lnTo>
                                <a:lnTo>
                                  <a:pt x="19" y="348"/>
                                </a:lnTo>
                                <a:lnTo>
                                  <a:pt x="0" y="387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4" name="未知"/>
                          <p:cNvSpPr/>
                          <p:nvPr/>
                        </p:nvSpPr>
                        <p:spPr>
                          <a:xfrm>
                            <a:off x="715" y="84"/>
                            <a:ext cx="403" cy="76"/>
                          </a:xfrm>
                          <a:custGeom>
                            <a:rect l="l" t="t" r="r" b="b"/>
                            <a:pathLst>
                              <a:path w="402" h="76">
                                <a:moveTo>
                                  <a:pt x="0" y="76"/>
                                </a:moveTo>
                                <a:lnTo>
                                  <a:pt x="39" y="47"/>
                                </a:lnTo>
                                <a:lnTo>
                                  <a:pt x="75" y="29"/>
                                </a:lnTo>
                                <a:lnTo>
                                  <a:pt x="137" y="9"/>
                                </a:lnTo>
                                <a:lnTo>
                                  <a:pt x="193" y="1"/>
                                </a:lnTo>
                                <a:lnTo>
                                  <a:pt x="242" y="0"/>
                                </a:lnTo>
                                <a:lnTo>
                                  <a:pt x="287" y="4"/>
                                </a:lnTo>
                                <a:lnTo>
                                  <a:pt x="332" y="19"/>
                                </a:lnTo>
                                <a:lnTo>
                                  <a:pt x="368" y="36"/>
                                </a:lnTo>
                                <a:lnTo>
                                  <a:pt x="403" y="65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5" name="未知"/>
                          <p:cNvSpPr/>
                          <p:nvPr/>
                        </p:nvSpPr>
                        <p:spPr>
                          <a:xfrm>
                            <a:off x="906" y="0"/>
                            <a:ext cx="222" cy="80"/>
                          </a:xfrm>
                          <a:custGeom>
                            <a:rect l="l" t="t" r="r" b="b"/>
                            <a:pathLst>
                              <a:path w="221" h="80">
                                <a:moveTo>
                                  <a:pt x="0" y="5"/>
                                </a:moveTo>
                                <a:lnTo>
                                  <a:pt x="29" y="3"/>
                                </a:lnTo>
                                <a:lnTo>
                                  <a:pt x="56" y="0"/>
                                </a:lnTo>
                                <a:lnTo>
                                  <a:pt x="96" y="7"/>
                                </a:lnTo>
                                <a:lnTo>
                                  <a:pt x="127" y="17"/>
                                </a:lnTo>
                                <a:lnTo>
                                  <a:pt x="160" y="33"/>
                                </a:lnTo>
                                <a:lnTo>
                                  <a:pt x="193" y="53"/>
                                </a:lnTo>
                                <a:lnTo>
                                  <a:pt x="222" y="80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156" name="未知"/>
                          <p:cNvSpPr/>
                          <p:nvPr/>
                        </p:nvSpPr>
                        <p:spPr>
                          <a:xfrm>
                            <a:off x="0" y="180"/>
                            <a:ext cx="416" cy="214"/>
                          </a:xfrm>
                          <a:custGeom>
                            <a:rect l="l" t="t" r="r" b="b"/>
                            <a:pathLst>
                              <a:path w="416" h="214">
                                <a:moveTo>
                                  <a:pt x="0" y="214"/>
                                </a:moveTo>
                                <a:lnTo>
                                  <a:pt x="50" y="175"/>
                                </a:lnTo>
                                <a:lnTo>
                                  <a:pt x="82" y="149"/>
                                </a:lnTo>
                                <a:lnTo>
                                  <a:pt x="107" y="121"/>
                                </a:lnTo>
                                <a:lnTo>
                                  <a:pt x="126" y="96"/>
                                </a:lnTo>
                                <a:lnTo>
                                  <a:pt x="146" y="72"/>
                                </a:lnTo>
                                <a:lnTo>
                                  <a:pt x="172" y="51"/>
                                </a:lnTo>
                                <a:lnTo>
                                  <a:pt x="195" y="33"/>
                                </a:lnTo>
                                <a:lnTo>
                                  <a:pt x="224" y="18"/>
                                </a:lnTo>
                                <a:lnTo>
                                  <a:pt x="254" y="7"/>
                                </a:lnTo>
                                <a:lnTo>
                                  <a:pt x="287" y="2"/>
                                </a:lnTo>
                                <a:lnTo>
                                  <a:pt x="332" y="0"/>
                                </a:lnTo>
                                <a:lnTo>
                                  <a:pt x="416" y="3"/>
                                </a:lnTo>
                              </a:path>
                            </a:pathLst>
                          </a:custGeom>
                          <a:noFill/>
                          <a:ln w="8255" cap="flat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:ln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  <p:sp>
                      <p:nvSpPr>
                        <p:cNvPr id="4157" name="未知"/>
                        <p:cNvSpPr/>
                        <p:nvPr/>
                      </p:nvSpPr>
                      <p:spPr>
                        <a:xfrm>
                          <a:off x="0" y="1829"/>
                          <a:ext cx="128" cy="232"/>
                        </a:xfrm>
                        <a:custGeom>
                          <a:rect l="l" t="t" r="r" b="b"/>
                          <a:pathLst>
                            <a:path w="128" h="231">
                              <a:moveTo>
                                <a:pt x="72" y="0"/>
                              </a:moveTo>
                              <a:lnTo>
                                <a:pt x="89" y="4"/>
                              </a:lnTo>
                              <a:lnTo>
                                <a:pt x="108" y="17"/>
                              </a:lnTo>
                              <a:lnTo>
                                <a:pt x="123" y="33"/>
                              </a:lnTo>
                              <a:lnTo>
                                <a:pt x="128" y="48"/>
                              </a:lnTo>
                              <a:lnTo>
                                <a:pt x="123" y="85"/>
                              </a:lnTo>
                              <a:lnTo>
                                <a:pt x="115" y="107"/>
                              </a:lnTo>
                              <a:lnTo>
                                <a:pt x="97" y="141"/>
                              </a:lnTo>
                              <a:lnTo>
                                <a:pt x="74" y="169"/>
                              </a:lnTo>
                              <a:lnTo>
                                <a:pt x="56" y="188"/>
                              </a:lnTo>
                              <a:lnTo>
                                <a:pt x="35" y="206"/>
                              </a:lnTo>
                              <a:lnTo>
                                <a:pt x="0" y="232"/>
                              </a:lnTo>
                            </a:path>
                          </a:pathLst>
                        </a:custGeom>
                        <a:noFill/>
                        <a:ln w="825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sp>
                  <p:nvSpPr>
                    <p:cNvPr id="4158" name="未知"/>
                    <p:cNvSpPr/>
                    <p:nvPr/>
                  </p:nvSpPr>
                  <p:spPr>
                    <a:xfrm>
                      <a:off x="1393" y="448"/>
                      <a:ext cx="46" cy="280"/>
                    </a:xfrm>
                    <a:custGeom>
                      <a:rect l="l" t="t" r="r" b="b"/>
                      <a:pathLst>
                        <a:path w="46" h="280">
                          <a:moveTo>
                            <a:pt x="11" y="0"/>
                          </a:moveTo>
                          <a:lnTo>
                            <a:pt x="28" y="47"/>
                          </a:lnTo>
                          <a:lnTo>
                            <a:pt x="37" y="82"/>
                          </a:lnTo>
                          <a:lnTo>
                            <a:pt x="41" y="103"/>
                          </a:lnTo>
                          <a:lnTo>
                            <a:pt x="46" y="132"/>
                          </a:lnTo>
                          <a:lnTo>
                            <a:pt x="46" y="170"/>
                          </a:lnTo>
                          <a:lnTo>
                            <a:pt x="42" y="195"/>
                          </a:lnTo>
                          <a:lnTo>
                            <a:pt x="37" y="214"/>
                          </a:lnTo>
                          <a:lnTo>
                            <a:pt x="29" y="231"/>
                          </a:lnTo>
                          <a:lnTo>
                            <a:pt x="15" y="257"/>
                          </a:lnTo>
                          <a:lnTo>
                            <a:pt x="0" y="280"/>
                          </a:lnTo>
                        </a:path>
                      </a:pathLst>
                    </a:custGeom>
                    <a:noFill/>
                    <a:ln w="825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  <p:grpSp>
            <p:nvGrpSpPr>
              <p:cNvPr id="4159" name="组合 31809"/>
              <p:cNvGrpSpPr/>
              <p:nvPr/>
            </p:nvGrpSpPr>
            <p:grpSpPr>
              <a:xfrm>
                <a:off x="844" y="0"/>
                <a:ext cx="1631" cy="1048"/>
                <a:chExt cx="1631" cy="1048"/>
              </a:xfrm>
            </p:grpSpPr>
            <p:sp>
              <p:nvSpPr>
                <p:cNvPr id="4160" name="未知"/>
                <p:cNvSpPr/>
                <p:nvPr/>
              </p:nvSpPr>
              <p:spPr>
                <a:xfrm>
                  <a:off x="37" y="546"/>
                  <a:ext cx="1318" cy="502"/>
                </a:xfrm>
                <a:custGeom>
                  <a:rect l="l" t="t" r="r" b="b"/>
                  <a:pathLst>
                    <a:path w="1318" h="502">
                      <a:moveTo>
                        <a:pt x="16" y="9"/>
                      </a:moveTo>
                      <a:lnTo>
                        <a:pt x="31" y="55"/>
                      </a:lnTo>
                      <a:lnTo>
                        <a:pt x="0" y="361"/>
                      </a:lnTo>
                      <a:lnTo>
                        <a:pt x="129" y="345"/>
                      </a:lnTo>
                      <a:lnTo>
                        <a:pt x="234" y="335"/>
                      </a:lnTo>
                      <a:lnTo>
                        <a:pt x="397" y="333"/>
                      </a:lnTo>
                      <a:lnTo>
                        <a:pt x="548" y="338"/>
                      </a:lnTo>
                      <a:lnTo>
                        <a:pt x="633" y="343"/>
                      </a:lnTo>
                      <a:lnTo>
                        <a:pt x="791" y="367"/>
                      </a:lnTo>
                      <a:lnTo>
                        <a:pt x="904" y="389"/>
                      </a:lnTo>
                      <a:lnTo>
                        <a:pt x="976" y="403"/>
                      </a:lnTo>
                      <a:lnTo>
                        <a:pt x="1048" y="425"/>
                      </a:lnTo>
                      <a:lnTo>
                        <a:pt x="1141" y="462"/>
                      </a:lnTo>
                      <a:lnTo>
                        <a:pt x="1185" y="484"/>
                      </a:lnTo>
                      <a:lnTo>
                        <a:pt x="1216" y="502"/>
                      </a:lnTo>
                      <a:lnTo>
                        <a:pt x="1318" y="248"/>
                      </a:lnTo>
                      <a:lnTo>
                        <a:pt x="924" y="108"/>
                      </a:lnTo>
                      <a:lnTo>
                        <a:pt x="533" y="19"/>
                      </a:lnTo>
                      <a:lnTo>
                        <a:pt x="231" y="0"/>
                      </a:lnTo>
                      <a:lnTo>
                        <a:pt x="16" y="9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61" name="未知"/>
                <p:cNvSpPr/>
                <p:nvPr/>
              </p:nvSpPr>
              <p:spPr>
                <a:xfrm>
                  <a:off x="0" y="0"/>
                  <a:ext cx="1631" cy="930"/>
                </a:xfrm>
                <a:custGeom>
                  <a:rect l="l" t="t" r="r" b="b"/>
                  <a:pathLst>
                    <a:path w="1630" h="930">
                      <a:moveTo>
                        <a:pt x="0" y="0"/>
                      </a:moveTo>
                      <a:lnTo>
                        <a:pt x="1631" y="0"/>
                      </a:lnTo>
                      <a:lnTo>
                        <a:pt x="1444" y="930"/>
                      </a:lnTo>
                      <a:lnTo>
                        <a:pt x="1364" y="881"/>
                      </a:lnTo>
                      <a:lnTo>
                        <a:pt x="1194" y="804"/>
                      </a:lnTo>
                      <a:lnTo>
                        <a:pt x="1104" y="765"/>
                      </a:lnTo>
                      <a:lnTo>
                        <a:pt x="1062" y="747"/>
                      </a:lnTo>
                      <a:lnTo>
                        <a:pt x="977" y="721"/>
                      </a:lnTo>
                      <a:lnTo>
                        <a:pt x="913" y="704"/>
                      </a:lnTo>
                      <a:lnTo>
                        <a:pt x="838" y="685"/>
                      </a:lnTo>
                      <a:lnTo>
                        <a:pt x="756" y="660"/>
                      </a:lnTo>
                      <a:lnTo>
                        <a:pt x="634" y="632"/>
                      </a:lnTo>
                      <a:lnTo>
                        <a:pt x="519" y="616"/>
                      </a:lnTo>
                      <a:lnTo>
                        <a:pt x="379" y="601"/>
                      </a:lnTo>
                      <a:lnTo>
                        <a:pt x="276" y="596"/>
                      </a:lnTo>
                      <a:lnTo>
                        <a:pt x="148" y="596"/>
                      </a:lnTo>
                      <a:lnTo>
                        <a:pt x="44" y="59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4162" name="文本框 31812"/>
          <p:cNvSpPr txBox="1"/>
          <p:nvPr/>
        </p:nvSpPr>
        <p:spPr>
          <a:xfrm>
            <a:off x="5607685" y="5278755"/>
            <a:ext cx="542925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 i="1">
                <a:solidFill>
                  <a:srgbClr val="FF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</a:t>
            </a:r>
          </a:p>
        </p:txBody>
      </p:sp>
      <p:sp>
        <p:nvSpPr>
          <p:cNvPr id="4163" name="文本框 31813"/>
          <p:cNvSpPr txBox="1"/>
          <p:nvPr/>
        </p:nvSpPr>
        <p:spPr>
          <a:xfrm>
            <a:off x="8047673" y="3483293"/>
            <a:ext cx="361950" cy="638175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Tx/>
            </a:pPr>
            <a:endParaRPr lang="en-US" altLang="zh-CN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1815" name="矩形 31814"/>
          <p:cNvSpPr/>
          <p:nvPr/>
        </p:nvSpPr>
        <p:spPr>
          <a:xfrm>
            <a:off x="2104073" y="5872480"/>
            <a:ext cx="1928812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</a:pP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  <a:r>
              <a:rPr lang="zh-CN" altLang="en-US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= G</a:t>
            </a:r>
          </a:p>
        </p:txBody>
      </p:sp>
      <p:sp>
        <p:nvSpPr>
          <p:cNvPr id="31816" name="矩形 31815"/>
          <p:cNvSpPr/>
          <p:nvPr/>
        </p:nvSpPr>
        <p:spPr>
          <a:xfrm>
            <a:off x="5272723" y="5801043"/>
            <a:ext cx="1928812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  <a:r>
              <a:rPr lang="zh-CN" altLang="en-US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≠ G</a:t>
            </a:r>
          </a:p>
        </p:txBody>
      </p:sp>
      <p:sp>
        <p:nvSpPr>
          <p:cNvPr id="31817" name="矩形 31816"/>
          <p:cNvSpPr/>
          <p:nvPr/>
        </p:nvSpPr>
        <p:spPr>
          <a:xfrm>
            <a:off x="7588885" y="5872480"/>
            <a:ext cx="30480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</a:pP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  <a:r>
              <a:rPr lang="zh-CN" altLang="en-US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 与</a:t>
            </a:r>
            <a:r>
              <a:rPr lang="en-US" altLang="zh-CN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 G</a:t>
            </a:r>
            <a:r>
              <a:rPr lang="zh-CN" altLang="en-US" sz="3200" b="1" i="1">
                <a:latin typeface="Times New Roman" panose="02020603050405020304" pitchFamily="18" charset="0"/>
                <a:ea typeface="宋体" panose="02010600030101010101" pitchFamily="2" charset="-122"/>
              </a:rPr>
              <a:t>无关</a:t>
            </a:r>
          </a:p>
        </p:txBody>
      </p:sp>
      <p:sp>
        <p:nvSpPr>
          <p:cNvPr id="4167" name="直接连接符 31817"/>
          <p:cNvSpPr/>
          <p:nvPr/>
        </p:nvSpPr>
        <p:spPr>
          <a:xfrm flipH="1">
            <a:off x="4026535" y="4885055"/>
            <a:ext cx="0" cy="91440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68" name="文本框 31818"/>
          <p:cNvSpPr txBox="1"/>
          <p:nvPr/>
        </p:nvSpPr>
        <p:spPr>
          <a:xfrm>
            <a:off x="2102485" y="4912043"/>
            <a:ext cx="544513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</a:pPr>
            <a:endParaRPr lang="en-US" altLang="zh-CN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grpSp>
        <p:nvGrpSpPr>
          <p:cNvPr id="4169" name="组合 31819"/>
          <p:cNvGrpSpPr/>
          <p:nvPr/>
        </p:nvGrpSpPr>
        <p:grpSpPr>
          <a:xfrm>
            <a:off x="1740535" y="4275455"/>
            <a:ext cx="3105150" cy="666750"/>
            <a:chOff x="156" y="2152"/>
            <a:chExt cx="1956" cy="420"/>
          </a:xfrm>
        </p:grpSpPr>
        <p:sp>
          <p:nvSpPr>
            <p:cNvPr id="4170" name="矩形 31820" descr="栎木"/>
            <p:cNvSpPr/>
            <p:nvPr/>
          </p:nvSpPr>
          <p:spPr>
            <a:xfrm>
              <a:off x="1392" y="2160"/>
              <a:ext cx="388" cy="382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  <a:ln w="9525">
              <a:noFill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</a:pPr>
              <a:endParaRPr lang="en-US" altLang="zh-CN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4171" name="组合 31821"/>
            <p:cNvGrpSpPr/>
            <p:nvPr/>
          </p:nvGrpSpPr>
          <p:grpSpPr>
            <a:xfrm>
              <a:off x="1164" y="2513"/>
              <a:ext cx="948" cy="59"/>
              <a:chExt cx="1338" cy="130"/>
            </a:xfrm>
          </p:grpSpPr>
          <p:sp>
            <p:nvSpPr>
              <p:cNvPr id="4172" name="直接连接符 31822"/>
              <p:cNvSpPr/>
              <p:nvPr/>
            </p:nvSpPr>
            <p:spPr>
              <a:xfrm flipH="1">
                <a:off x="0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3" name="直接连接符 31823"/>
              <p:cNvSpPr/>
              <p:nvPr/>
            </p:nvSpPr>
            <p:spPr>
              <a:xfrm flipH="1">
                <a:off x="120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4" name="直接连接符 31824"/>
              <p:cNvSpPr/>
              <p:nvPr/>
            </p:nvSpPr>
            <p:spPr>
              <a:xfrm flipH="1">
                <a:off x="24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5" name="直接连接符 31825"/>
              <p:cNvSpPr/>
              <p:nvPr/>
            </p:nvSpPr>
            <p:spPr>
              <a:xfrm flipH="1">
                <a:off x="36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6" name="直接连接符 31826"/>
              <p:cNvSpPr/>
              <p:nvPr/>
            </p:nvSpPr>
            <p:spPr>
              <a:xfrm flipH="1">
                <a:off x="48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7" name="直接连接符 31827"/>
              <p:cNvSpPr/>
              <p:nvPr/>
            </p:nvSpPr>
            <p:spPr>
              <a:xfrm flipH="1">
                <a:off x="601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8" name="直接连接符 31828"/>
              <p:cNvSpPr/>
              <p:nvPr/>
            </p:nvSpPr>
            <p:spPr>
              <a:xfrm flipH="1">
                <a:off x="72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79" name="直接连接符 31829"/>
              <p:cNvSpPr/>
              <p:nvPr/>
            </p:nvSpPr>
            <p:spPr>
              <a:xfrm flipH="1">
                <a:off x="84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0" name="直接连接符 31830"/>
              <p:cNvSpPr/>
              <p:nvPr/>
            </p:nvSpPr>
            <p:spPr>
              <a:xfrm flipH="1">
                <a:off x="96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1" name="直接连接符 31831"/>
              <p:cNvSpPr/>
              <p:nvPr/>
            </p:nvSpPr>
            <p:spPr>
              <a:xfrm flipH="1">
                <a:off x="1082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2" name="直接连接符 31832"/>
              <p:cNvSpPr/>
              <p:nvPr/>
            </p:nvSpPr>
            <p:spPr>
              <a:xfrm flipH="1">
                <a:off x="1203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3" name="直接连接符 31833"/>
              <p:cNvSpPr/>
              <p:nvPr/>
            </p:nvSpPr>
            <p:spPr>
              <a:xfrm>
                <a:off x="23" y="0"/>
                <a:ext cx="1315" cy="0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4184" name="矩形 31834" descr="栎木"/>
            <p:cNvSpPr/>
            <p:nvPr/>
          </p:nvSpPr>
          <p:spPr>
            <a:xfrm>
              <a:off x="384" y="2152"/>
              <a:ext cx="388" cy="382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  <a:ln w="9525">
              <a:noFill/>
            </a:ln>
          </p:spPr>
          <p:txBody>
            <a:bodyPr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</a:pPr>
              <a:endParaRPr lang="en-US" altLang="zh-CN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4185" name="组合 31835"/>
            <p:cNvGrpSpPr/>
            <p:nvPr/>
          </p:nvGrpSpPr>
          <p:grpSpPr>
            <a:xfrm>
              <a:off x="156" y="2505"/>
              <a:ext cx="948" cy="59"/>
              <a:chExt cx="1338" cy="130"/>
            </a:xfrm>
          </p:grpSpPr>
          <p:sp>
            <p:nvSpPr>
              <p:cNvPr id="4186" name="直接连接符 31836"/>
              <p:cNvSpPr/>
              <p:nvPr/>
            </p:nvSpPr>
            <p:spPr>
              <a:xfrm flipH="1">
                <a:off x="0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7" name="直接连接符 31837"/>
              <p:cNvSpPr/>
              <p:nvPr/>
            </p:nvSpPr>
            <p:spPr>
              <a:xfrm flipH="1">
                <a:off x="120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8" name="直接连接符 31838"/>
              <p:cNvSpPr/>
              <p:nvPr/>
            </p:nvSpPr>
            <p:spPr>
              <a:xfrm flipH="1">
                <a:off x="24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89" name="直接连接符 31839"/>
              <p:cNvSpPr/>
              <p:nvPr/>
            </p:nvSpPr>
            <p:spPr>
              <a:xfrm flipH="1">
                <a:off x="36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0" name="直接连接符 31840"/>
              <p:cNvSpPr/>
              <p:nvPr/>
            </p:nvSpPr>
            <p:spPr>
              <a:xfrm flipH="1">
                <a:off x="481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1" name="直接连接符 31841"/>
              <p:cNvSpPr/>
              <p:nvPr/>
            </p:nvSpPr>
            <p:spPr>
              <a:xfrm flipH="1">
                <a:off x="601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2" name="直接连接符 31842"/>
              <p:cNvSpPr/>
              <p:nvPr/>
            </p:nvSpPr>
            <p:spPr>
              <a:xfrm flipH="1">
                <a:off x="72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3" name="直接连接符 31843"/>
              <p:cNvSpPr/>
              <p:nvPr/>
            </p:nvSpPr>
            <p:spPr>
              <a:xfrm flipH="1">
                <a:off x="84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4" name="直接连接符 31844"/>
              <p:cNvSpPr/>
              <p:nvPr/>
            </p:nvSpPr>
            <p:spPr>
              <a:xfrm flipH="1">
                <a:off x="962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5" name="直接连接符 31845"/>
              <p:cNvSpPr/>
              <p:nvPr/>
            </p:nvSpPr>
            <p:spPr>
              <a:xfrm flipH="1">
                <a:off x="1082" y="8"/>
                <a:ext cx="121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6" name="直接连接符 31846"/>
              <p:cNvSpPr/>
              <p:nvPr/>
            </p:nvSpPr>
            <p:spPr>
              <a:xfrm flipH="1">
                <a:off x="1203" y="8"/>
                <a:ext cx="120" cy="122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197" name="直接连接符 31847"/>
              <p:cNvSpPr/>
              <p:nvPr/>
            </p:nvSpPr>
            <p:spPr>
              <a:xfrm>
                <a:off x="23" y="0"/>
                <a:ext cx="1315" cy="0"/>
              </a:xfrm>
              <a:prstGeom prst="line">
                <a:avLst/>
              </a:prstGeom>
              <a:ln w="381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4198" name="直接连接符 31848"/>
          <p:cNvSpPr/>
          <p:nvPr/>
        </p:nvSpPr>
        <p:spPr>
          <a:xfrm flipH="1">
            <a:off x="2407285" y="4516755"/>
            <a:ext cx="0" cy="990600"/>
          </a:xfrm>
          <a:prstGeom prst="line">
            <a:avLst/>
          </a:prstGeom>
          <a:ln w="38100" cap="flat" cmpd="sng">
            <a:solidFill>
              <a:srgbClr val="FF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99" name="矩形 31849"/>
          <p:cNvSpPr/>
          <p:nvPr/>
        </p:nvSpPr>
        <p:spPr>
          <a:xfrm>
            <a:off x="2177098" y="5440680"/>
            <a:ext cx="6096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 i="1">
                <a:solidFill>
                  <a:srgbClr val="FF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</a:t>
            </a:r>
            <a:endParaRPr lang="zh-CN" altLang="en-US" sz="2800" b="1" i="1">
              <a:solidFill>
                <a:srgbClr val="FF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200" name="矩形 31850"/>
          <p:cNvSpPr/>
          <p:nvPr/>
        </p:nvSpPr>
        <p:spPr>
          <a:xfrm>
            <a:off x="3778885" y="5659755"/>
            <a:ext cx="7223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</a:p>
        </p:txBody>
      </p:sp>
      <p:sp>
        <p:nvSpPr>
          <p:cNvPr id="4201" name="直接连接符 31851"/>
          <p:cNvSpPr/>
          <p:nvPr/>
        </p:nvSpPr>
        <p:spPr>
          <a:xfrm>
            <a:off x="5988685" y="4592955"/>
            <a:ext cx="304800" cy="68580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2" name="矩形 31852"/>
          <p:cNvSpPr/>
          <p:nvPr/>
        </p:nvSpPr>
        <p:spPr>
          <a:xfrm>
            <a:off x="6293485" y="4973955"/>
            <a:ext cx="7223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</a:p>
        </p:txBody>
      </p:sp>
      <p:sp>
        <p:nvSpPr>
          <p:cNvPr id="4203" name="直接连接符 31853"/>
          <p:cNvSpPr/>
          <p:nvPr/>
        </p:nvSpPr>
        <p:spPr>
          <a:xfrm flipH="1">
            <a:off x="5836285" y="4364355"/>
            <a:ext cx="0" cy="990600"/>
          </a:xfrm>
          <a:prstGeom prst="line">
            <a:avLst/>
          </a:prstGeom>
          <a:ln w="38100" cap="flat" cmpd="sng">
            <a:solidFill>
              <a:srgbClr val="FF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4" name="直接连接符 31854"/>
          <p:cNvSpPr/>
          <p:nvPr/>
        </p:nvSpPr>
        <p:spPr>
          <a:xfrm flipH="1">
            <a:off x="4912360" y="3602355"/>
            <a:ext cx="9525" cy="2701925"/>
          </a:xfrm>
          <a:prstGeom prst="line">
            <a:avLst/>
          </a:prstGeom>
          <a:ln w="19050" cap="flat" cmpd="sng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5" name="直接连接符 31855"/>
          <p:cNvSpPr/>
          <p:nvPr/>
        </p:nvSpPr>
        <p:spPr>
          <a:xfrm flipH="1">
            <a:off x="7433310" y="3602355"/>
            <a:ext cx="3175" cy="2701925"/>
          </a:xfrm>
          <a:prstGeom prst="line">
            <a:avLst/>
          </a:prstGeom>
          <a:ln w="19050" cap="flat" cmpd="sng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6" name="文本框 31856"/>
          <p:cNvSpPr txBox="1"/>
          <p:nvPr/>
        </p:nvSpPr>
        <p:spPr>
          <a:xfrm>
            <a:off x="8973185" y="5278755"/>
            <a:ext cx="542925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 i="1">
                <a:solidFill>
                  <a:srgbClr val="FF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</a:t>
            </a:r>
          </a:p>
        </p:txBody>
      </p:sp>
      <p:sp>
        <p:nvSpPr>
          <p:cNvPr id="4207" name="直接连接符 31857"/>
          <p:cNvSpPr/>
          <p:nvPr/>
        </p:nvSpPr>
        <p:spPr>
          <a:xfrm flipH="1">
            <a:off x="9201785" y="4364355"/>
            <a:ext cx="0" cy="990600"/>
          </a:xfrm>
          <a:prstGeom prst="line">
            <a:avLst/>
          </a:prstGeom>
          <a:ln w="38100" cap="flat" cmpd="sng">
            <a:solidFill>
              <a:srgbClr val="FF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8" name="直接连接符 31858"/>
          <p:cNvSpPr/>
          <p:nvPr/>
        </p:nvSpPr>
        <p:spPr>
          <a:xfrm flipH="1">
            <a:off x="7982585" y="4440555"/>
            <a:ext cx="838200" cy="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09" name="矩形 31859"/>
          <p:cNvSpPr/>
          <p:nvPr/>
        </p:nvSpPr>
        <p:spPr>
          <a:xfrm>
            <a:off x="7449185" y="4135755"/>
            <a:ext cx="72231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zh-CN" altLang="en-US" sz="3200" b="1" i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压</a:t>
            </a:r>
          </a:p>
        </p:txBody>
      </p:sp>
      <p:sp>
        <p:nvSpPr>
          <p:cNvPr id="4210" name="文本框 31860"/>
          <p:cNvSpPr txBox="1"/>
          <p:nvPr/>
        </p:nvSpPr>
        <p:spPr>
          <a:xfrm>
            <a:off x="1671955" y="1530985"/>
            <a:ext cx="479044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</a:pP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压力</a:t>
            </a:r>
          </a:p>
          <a:p>
            <a:pPr>
              <a:buFontTx/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）压力作用点：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_______</a:t>
            </a:r>
            <a:endParaRPr lang="en-US" altLang="zh-CN"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buFontTx/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）压力的方向：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_______</a:t>
            </a:r>
          </a:p>
          <a:p>
            <a:pPr>
              <a:buFontTx/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）压力的大小：</a:t>
            </a:r>
            <a:r>
              <a:rPr lang="en-US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_______</a:t>
            </a:r>
          </a:p>
        </p:txBody>
      </p:sp>
      <p:grpSp>
        <p:nvGrpSpPr>
          <p:cNvPr id="31863" name="组合 31862"/>
          <p:cNvGrpSpPr/>
          <p:nvPr/>
        </p:nvGrpSpPr>
        <p:grpSpPr>
          <a:xfrm rot="-1414087">
            <a:off x="6563995" y="1605915"/>
            <a:ext cx="3984625" cy="1338580"/>
            <a:chExt cx="2037" cy="510"/>
          </a:xfrm>
        </p:grpSpPr>
        <p:sp>
          <p:nvSpPr>
            <p:cNvPr id="4212" name="Rectangle 16"/>
            <p:cNvSpPr/>
            <p:nvPr/>
          </p:nvSpPr>
          <p:spPr>
            <a:xfrm>
              <a:off x="0" y="0"/>
              <a:ext cx="1996" cy="510"/>
            </a:xfrm>
            <a:prstGeom prst="rect">
              <a:avLst/>
            </a:prstGeom>
            <a:solidFill>
              <a:srgbClr val="FFFFFF"/>
            </a:solidFill>
            <a:ln w="76200" cap="flat" cmpd="sng">
              <a:solidFill>
                <a:srgbClr val="CC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213" name="Text Box 17"/>
            <p:cNvSpPr txBox="1"/>
            <p:nvPr/>
          </p:nvSpPr>
          <p:spPr>
            <a:xfrm>
              <a:off x="42" y="41"/>
              <a:ext cx="1995" cy="41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3200">
                  <a:solidFill>
                    <a:srgbClr val="CC0000"/>
                  </a:solidFill>
                  <a:latin typeface="隶书" pitchFamily="49" charset="-122"/>
                  <a:ea typeface="隶书" pitchFamily="49" charset="-122"/>
                </a:rPr>
                <a:t>当物体自由静止</a:t>
              </a:r>
            </a:p>
            <a:p>
              <a:pPr eaLnBrk="0" hangingPunct="0"/>
              <a:r>
                <a:rPr lang="zh-CN" altLang="en-US" sz="3200">
                  <a:solidFill>
                    <a:srgbClr val="CC0000"/>
                  </a:solidFill>
                  <a:latin typeface="隶书" pitchFamily="49" charset="-122"/>
                  <a:ea typeface="隶书" pitchFamily="49" charset="-122"/>
                </a:rPr>
                <a:t>在水平面上时</a:t>
              </a:r>
              <a:r>
                <a:rPr lang="en-US" altLang="zh-CN" sz="3200" b="1">
                  <a:solidFill>
                    <a:srgbClr val="CC0000"/>
                  </a:solidFill>
                  <a:latin typeface="隶书" pitchFamily="49" charset="-122"/>
                  <a:ea typeface="隶书" pitchFamily="49" charset="-122"/>
                </a:rPr>
                <a:t>F=G</a:t>
              </a:r>
            </a:p>
          </p:txBody>
        </p:sp>
      </p:grpSp>
      <p:grpSp>
        <p:nvGrpSpPr>
          <p:cNvPr id="3" name="组合 6147"/>
          <p:cNvGrpSpPr/>
          <p:nvPr/>
        </p:nvGrpSpPr>
        <p:grpSpPr>
          <a:xfrm>
            <a:off x="1460500" y="562928"/>
            <a:ext cx="2231674" cy="808990"/>
            <a:chExt cx="3516" cy="1273"/>
          </a:xfrm>
        </p:grpSpPr>
        <p:sp>
          <p:nvSpPr>
            <p:cNvPr id="5" name="矩形 7"/>
            <p:cNvSpPr/>
            <p:nvPr/>
          </p:nvSpPr>
          <p:spPr>
            <a:xfrm>
              <a:off x="882" y="0"/>
              <a:ext cx="2634" cy="1200"/>
            </a:xfrm>
            <a:custGeom>
              <a:gdLst>
                <a:gd name="txL" fmla="*/ 0 w 2520280"/>
                <a:gd name="txT" fmla="*/ 0 h 1872208"/>
                <a:gd name="txR" fmla="*/ 2520280 w 2520280"/>
                <a:gd name="txB" fmla="*/ 1872208 h 1872208"/>
              </a:gdLst>
              <a:cxnLst>
                <a:cxn ang="0">
                  <a:pos x="0" y="1872208"/>
                </a:cxn>
                <a:cxn ang="0">
                  <a:pos x="2520280" y="1872208"/>
                </a:cxn>
                <a:cxn ang="0">
                  <a:pos x="0" y="1872208"/>
                </a:cxn>
                <a:cxn ang="0">
                  <a:pos x="0" y="0"/>
                </a:cxn>
                <a:cxn ang="0">
                  <a:pos x="916" y="0"/>
                </a:cxn>
                <a:cxn ang="0">
                  <a:pos x="0" y="0"/>
                </a:cxn>
              </a:cxnLst>
              <a:rect l="txL" t="txT" r="txR" b="tx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 cmpd="sng">
              <a:solidFill>
                <a:srgbClr val="DDDDDD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任意多边形 16"/>
            <p:cNvSpPr/>
            <p:nvPr/>
          </p:nvSpPr>
          <p:spPr>
            <a:xfrm>
              <a:off x="0" y="454"/>
              <a:ext cx="826" cy="760"/>
            </a:xfrm>
            <a:custGeom>
              <a:gdLst>
                <a:gd name="txL" fmla="*/ 0 w 696310"/>
                <a:gd name="txT" fmla="*/ 0 h 696310"/>
                <a:gd name="txR" fmla="*/ 696310 w 696310"/>
                <a:gd name="txB" fmla="*/ 696310 h 696310"/>
              </a:gdLst>
              <a:cxnLst>
                <a:cxn ang="0">
                  <a:pos x="0" y="0"/>
                </a:cxn>
                <a:cxn ang="0">
                  <a:pos x="459827" y="0"/>
                </a:cxn>
                <a:cxn ang="0">
                  <a:pos x="459827" y="236483"/>
                </a:cxn>
                <a:cxn ang="0">
                  <a:pos x="696310" y="236483"/>
                </a:cxn>
                <a:cxn ang="0">
                  <a:pos x="696310" y="696310"/>
                </a:cxn>
                <a:cxn ang="0">
                  <a:pos x="0" y="696310"/>
                </a:cxn>
                <a:cxn ang="0">
                  <a:pos x="0" y="0"/>
                </a:cxn>
              </a:cxnLst>
              <a:rect l="txL" t="txT" r="txR" b="tx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矩形 17"/>
            <p:cNvSpPr/>
            <p:nvPr/>
          </p:nvSpPr>
          <p:spPr>
            <a:xfrm>
              <a:off x="570" y="374"/>
              <a:ext cx="258" cy="265"/>
            </a:xfrm>
            <a:prstGeom prst="rect">
              <a:avLst/>
            </a:prstGeom>
            <a:gradFill>
              <a:gsLst>
                <a:gs pos="0">
                  <a:srgbClr val="FE4444"/>
                </a:gs>
                <a:gs pos="100000">
                  <a:srgbClr val="832B2B"/>
                </a:gs>
              </a:gsLst>
              <a:lin ang="5400000" scaled="0"/>
            </a:gradFill>
            <a:ln w="9525">
              <a:noFill/>
            </a:ln>
          </p:spPr>
          <p:txBody>
            <a:bodyPr lIns="0" tIns="215900" rIns="179705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">
                <a:solidFill>
                  <a:srgbClr val="FFFFFF"/>
                </a:solidFill>
                <a:latin typeface="Arial" pitchFamily="34" charset="0"/>
              </a:endParaRPr>
            </a:p>
          </p:txBody>
        </p:sp>
        <p:sp>
          <p:nvSpPr>
            <p:cNvPr id="21" name="文本框 6151"/>
            <p:cNvSpPr txBox="1"/>
            <p:nvPr/>
          </p:nvSpPr>
          <p:spPr>
            <a:xfrm>
              <a:off x="878" y="432"/>
              <a:ext cx="1409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b="1" u="sng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宋体" panose="02010600030101010101" pitchFamily="2" charset="-122"/>
                </a:rPr>
                <a:t>压强</a:t>
              </a:r>
            </a:p>
          </p:txBody>
        </p:sp>
        <p:sp>
          <p:nvSpPr>
            <p:cNvPr id="22" name="文本框 6152"/>
            <p:cNvSpPr txBox="1"/>
            <p:nvPr/>
          </p:nvSpPr>
          <p:spPr>
            <a:xfrm>
              <a:off x="0" y="452"/>
              <a:ext cx="873" cy="821"/>
            </a:xfrm>
            <a:prstGeom prst="rect">
              <a:avLst/>
            </a:prstGeom>
            <a:gradFill>
              <a:gsLst>
                <a:gs pos="0">
                  <a:srgbClr val="FE4444"/>
                </a:gs>
                <a:gs pos="100000">
                  <a:srgbClr val="832B2B"/>
                </a:gs>
              </a:gsLst>
              <a:lin ang="5400000" scaled="0"/>
            </a:gra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一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8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15" grpId="0"/>
      <p:bldP spid="31816" grpId="0"/>
      <p:bldP spid="318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pic>
        <p:nvPicPr>
          <p:cNvPr id="3" name="Picture 3" descr="斜面上的木块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0" y="2191703"/>
            <a:ext cx="3352800" cy="1905000"/>
          </a:xfrm>
          <a:prstGeom prst="rect">
            <a:avLst/>
          </a:prstGeom>
          <a:noFill/>
          <a:ln w="53975">
            <a:noFill/>
          </a:ln>
        </p:spPr>
      </p:pic>
      <p:grpSp>
        <p:nvGrpSpPr>
          <p:cNvPr id="2" name="Group 4"/>
          <p:cNvGrpSpPr/>
          <p:nvPr/>
        </p:nvGrpSpPr>
        <p:grpSpPr>
          <a:xfrm>
            <a:off x="7771130" y="3195003"/>
            <a:ext cx="609600" cy="1060450"/>
            <a:chOff x="2880" y="2478"/>
            <a:chExt cx="317" cy="623"/>
          </a:xfrm>
        </p:grpSpPr>
        <p:sp>
          <p:nvSpPr>
            <p:cNvPr id="13333" name="Line 5"/>
            <p:cNvSpPr/>
            <p:nvPr/>
          </p:nvSpPr>
          <p:spPr>
            <a:xfrm flipH="1">
              <a:off x="2880" y="2478"/>
              <a:ext cx="227" cy="498"/>
            </a:xfrm>
            <a:prstGeom prst="line">
              <a:avLst/>
            </a:prstGeom>
            <a:ln w="38100" cap="flat" cmpd="sng">
              <a:solidFill>
                <a:schemeClr val="tx1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34" name="Text Box 6"/>
            <p:cNvSpPr txBox="1"/>
            <p:nvPr/>
          </p:nvSpPr>
          <p:spPr>
            <a:xfrm>
              <a:off x="2971" y="2795"/>
              <a:ext cx="226" cy="306"/>
            </a:xfrm>
            <a:prstGeom prst="rect">
              <a:avLst/>
            </a:prstGeom>
            <a:noFill/>
            <a:ln w="5397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 i="1">
                  <a:latin typeface="Times New Roman" panose="02020603050405020304" pitchFamily="18" charset="0"/>
                </a:rPr>
                <a:t>F</a:t>
              </a:r>
            </a:p>
          </p:txBody>
        </p:sp>
      </p:grpSp>
      <p:grpSp>
        <p:nvGrpSpPr>
          <p:cNvPr id="5" name="Group 7"/>
          <p:cNvGrpSpPr/>
          <p:nvPr/>
        </p:nvGrpSpPr>
        <p:grpSpPr>
          <a:xfrm>
            <a:off x="8131493" y="3268028"/>
            <a:ext cx="228600" cy="152400"/>
            <a:chOff x="816" y="3792"/>
            <a:chExt cx="144" cy="96"/>
          </a:xfrm>
        </p:grpSpPr>
        <p:sp>
          <p:nvSpPr>
            <p:cNvPr id="13331" name="Line 8"/>
            <p:cNvSpPr/>
            <p:nvPr/>
          </p:nvSpPr>
          <p:spPr>
            <a:xfrm flipH="1">
              <a:off x="912" y="3792"/>
              <a:ext cx="48" cy="96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32" name="Line 9"/>
            <p:cNvSpPr/>
            <p:nvPr/>
          </p:nvSpPr>
          <p:spPr>
            <a:xfrm flipH="1" flipV="1">
              <a:off x="816" y="3840"/>
              <a:ext cx="96" cy="48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10"/>
          <p:cNvGrpSpPr/>
          <p:nvPr/>
        </p:nvGrpSpPr>
        <p:grpSpPr>
          <a:xfrm>
            <a:off x="2406968" y="2447290"/>
            <a:ext cx="3024187" cy="1020763"/>
            <a:chOff x="2653" y="3331"/>
            <a:chExt cx="1905" cy="643"/>
          </a:xfrm>
        </p:grpSpPr>
        <p:sp>
          <p:nvSpPr>
            <p:cNvPr id="13329" name="Rectangle 11"/>
            <p:cNvSpPr/>
            <p:nvPr/>
          </p:nvSpPr>
          <p:spPr>
            <a:xfrm>
              <a:off x="2653" y="3884"/>
              <a:ext cx="1905" cy="90"/>
            </a:xfrm>
            <a:prstGeom prst="rect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Calibri"/>
              </a:endParaRPr>
            </a:p>
          </p:txBody>
        </p:sp>
        <p:sp>
          <p:nvSpPr>
            <p:cNvPr id="13330" name="Rectangle 12"/>
            <p:cNvSpPr/>
            <p:nvPr/>
          </p:nvSpPr>
          <p:spPr>
            <a:xfrm>
              <a:off x="3106" y="3331"/>
              <a:ext cx="952" cy="545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Calibri"/>
              </a:endParaRPr>
            </a:p>
          </p:txBody>
        </p:sp>
      </p:grpSp>
      <p:grpSp>
        <p:nvGrpSpPr>
          <p:cNvPr id="7" name="Group 13"/>
          <p:cNvGrpSpPr/>
          <p:nvPr/>
        </p:nvGrpSpPr>
        <p:grpSpPr>
          <a:xfrm>
            <a:off x="3486468" y="3312478"/>
            <a:ext cx="360362" cy="1095375"/>
            <a:chOff x="4848" y="2688"/>
            <a:chExt cx="227" cy="690"/>
          </a:xfrm>
        </p:grpSpPr>
        <p:sp>
          <p:nvSpPr>
            <p:cNvPr id="13327" name="Line 14"/>
            <p:cNvSpPr/>
            <p:nvPr/>
          </p:nvSpPr>
          <p:spPr>
            <a:xfrm flipH="1">
              <a:off x="5075" y="2688"/>
              <a:ext cx="0" cy="589"/>
            </a:xfrm>
            <a:prstGeom prst="line">
              <a:avLst/>
            </a:prstGeom>
            <a:ln w="38100" cap="flat" cmpd="sng">
              <a:solidFill>
                <a:srgbClr val="0000FF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28" name="Text Box 15"/>
            <p:cNvSpPr txBox="1"/>
            <p:nvPr/>
          </p:nvSpPr>
          <p:spPr>
            <a:xfrm>
              <a:off x="4848" y="3051"/>
              <a:ext cx="226" cy="327"/>
            </a:xfrm>
            <a:prstGeom prst="rect">
              <a:avLst/>
            </a:prstGeom>
            <a:noFill/>
            <a:ln w="5397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 i="1">
                  <a:latin typeface="Times New Roman" panose="02020603050405020304" pitchFamily="18" charset="0"/>
                </a:rPr>
                <a:t>F</a:t>
              </a:r>
            </a:p>
          </p:txBody>
        </p:sp>
      </p:grpSp>
      <p:grpSp>
        <p:nvGrpSpPr>
          <p:cNvPr id="8" name="Group 16"/>
          <p:cNvGrpSpPr/>
          <p:nvPr/>
        </p:nvGrpSpPr>
        <p:grpSpPr>
          <a:xfrm>
            <a:off x="3846830" y="3290253"/>
            <a:ext cx="176213" cy="238125"/>
            <a:chOff x="5088" y="2688"/>
            <a:chExt cx="96" cy="192"/>
          </a:xfrm>
        </p:grpSpPr>
        <p:sp>
          <p:nvSpPr>
            <p:cNvPr id="13325" name="Line 17"/>
            <p:cNvSpPr/>
            <p:nvPr/>
          </p:nvSpPr>
          <p:spPr>
            <a:xfrm flipH="1">
              <a:off x="5184" y="2688"/>
              <a:ext cx="0" cy="192"/>
            </a:xfrm>
            <a:prstGeom prst="line">
              <a:avLst/>
            </a:prstGeom>
            <a:ln w="28575" cap="flat" cmpd="sng">
              <a:solidFill>
                <a:srgbClr val="FF33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26" name="Line 18"/>
            <p:cNvSpPr/>
            <p:nvPr/>
          </p:nvSpPr>
          <p:spPr>
            <a:xfrm flipH="1">
              <a:off x="5088" y="2880"/>
              <a:ext cx="96" cy="0"/>
            </a:xfrm>
            <a:prstGeom prst="line">
              <a:avLst/>
            </a:prstGeom>
            <a:ln w="28575" cap="flat" cmpd="sng">
              <a:solidFill>
                <a:srgbClr val="FF33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9" name="Text Box 19"/>
          <p:cNvSpPr txBox="1"/>
          <p:nvPr/>
        </p:nvSpPr>
        <p:spPr>
          <a:xfrm>
            <a:off x="1975168" y="4819015"/>
            <a:ext cx="38877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静止于水平桌面</a:t>
            </a:r>
            <a:r>
              <a:rPr lang="en-US" altLang="zh-CN" sz="2800" b="1" i="1">
                <a:solidFill>
                  <a:srgbClr val="0000CC"/>
                </a:solidFill>
                <a:latin typeface="Times New Roman" panose="02020603050405020304" pitchFamily="18" charset="0"/>
              </a:rPr>
              <a:t>F=G</a:t>
            </a:r>
          </a:p>
        </p:txBody>
      </p:sp>
      <p:sp>
        <p:nvSpPr>
          <p:cNvPr id="20" name="Text Box 20"/>
          <p:cNvSpPr txBox="1"/>
          <p:nvPr/>
        </p:nvSpPr>
        <p:spPr>
          <a:xfrm>
            <a:off x="6439218" y="4463415"/>
            <a:ext cx="3959225" cy="1117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压力由于重力产生，但</a:t>
            </a:r>
            <a:r>
              <a:rPr lang="en-US" altLang="zh-CN" sz="2800" b="1" i="1">
                <a:solidFill>
                  <a:srgbClr val="0000CC"/>
                </a:solidFill>
                <a:latin typeface="Times New Roman" panose="02020603050405020304" pitchFamily="18" charset="0"/>
              </a:rPr>
              <a:t>F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≠</a:t>
            </a:r>
            <a:r>
              <a:rPr lang="en-US" altLang="zh-CN" sz="2800" b="1" i="1">
                <a:solidFill>
                  <a:srgbClr val="0000CC"/>
                </a:solidFill>
                <a:latin typeface="Times New Roman" panose="02020603050405020304" pitchFamily="18" charset="0"/>
              </a:rPr>
              <a:t>G</a:t>
            </a:r>
          </a:p>
        </p:txBody>
      </p:sp>
      <p:sp>
        <p:nvSpPr>
          <p:cNvPr id="25621" name="Oval 21"/>
          <p:cNvSpPr/>
          <p:nvPr/>
        </p:nvSpPr>
        <p:spPr>
          <a:xfrm>
            <a:off x="3775393" y="3239453"/>
            <a:ext cx="142875" cy="144462"/>
          </a:xfrm>
          <a:prstGeom prst="ellipse">
            <a:avLst/>
          </a:prstGeom>
          <a:solidFill>
            <a:srgbClr val="CC0000"/>
          </a:solidFill>
          <a:ln w="9525" cap="flat" cmpd="sng">
            <a:solidFill>
              <a:srgbClr val="CC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22" name="Oval 22"/>
          <p:cNvSpPr/>
          <p:nvPr/>
        </p:nvSpPr>
        <p:spPr>
          <a:xfrm>
            <a:off x="8131493" y="3131503"/>
            <a:ext cx="144462" cy="144462"/>
          </a:xfrm>
          <a:prstGeom prst="ellipse">
            <a:avLst/>
          </a:prstGeom>
          <a:solidFill>
            <a:srgbClr val="0000CC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10242" name="Text Box 4"/>
          <p:cNvSpPr txBox="1"/>
          <p:nvPr/>
        </p:nvSpPr>
        <p:spPr>
          <a:xfrm>
            <a:off x="1468755" y="897255"/>
            <a:ext cx="201739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压力示意图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56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26626" name="Text Box 108"/>
          <p:cNvSpPr txBox="1"/>
          <p:nvPr/>
        </p:nvSpPr>
        <p:spPr>
          <a:xfrm>
            <a:off x="1526540" y="3943350"/>
            <a:ext cx="9631045" cy="2260600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F7964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36000" tIns="10800" rIns="3600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）实验时通过观察泡沫塑料</a:t>
            </a:r>
            <a:r>
              <a:rPr lang="zh-CN" altLang="en-US" sz="2800" b="1" u="sng">
                <a:solidFill>
                  <a:srgbClr val="002060"/>
                </a:solidFill>
                <a:latin typeface="宋体" panose="02010600030101010101" pitchFamily="2" charset="-122"/>
              </a:rPr>
              <a:t>          </a:t>
            </a: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，显示压力作用的效果。</a:t>
            </a:r>
          </a:p>
          <a:p>
            <a:pPr algn="just">
              <a:lnSpc>
                <a:spcPct val="12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）比较甲、乙可得结论：</a:t>
            </a:r>
            <a:r>
              <a:rPr lang="en-US" altLang="zh-CN" sz="2800" b="1">
                <a:solidFill>
                  <a:srgbClr val="002060"/>
                </a:solidFill>
                <a:latin typeface="宋体" panose="02010600030101010101" pitchFamily="2" charset="-122"/>
              </a:rPr>
              <a:t>__________________________</a:t>
            </a:r>
            <a:r>
              <a:rPr lang="zh-CN" altLang="en-US" sz="2800" b="1">
                <a:solidFill>
                  <a:srgbClr val="002060"/>
                </a:solidFill>
                <a:latin typeface="宋体" panose="02010600030101010101" pitchFamily="2" charset="-122"/>
              </a:rPr>
              <a:t>。</a:t>
            </a:r>
            <a:endParaRPr lang="en-US" altLang="zh-CN" sz="2800" b="1">
              <a:solidFill>
                <a:srgbClr val="002060"/>
              </a:solidFill>
              <a:latin typeface="宋体" panose="02010600030101010101" pitchFamily="2" charset="-122"/>
            </a:endParaRPr>
          </a:p>
          <a:p>
            <a:pPr algn="just">
              <a:lnSpc>
                <a:spcPct val="120000"/>
              </a:lnSpc>
              <a:spcBef>
                <a:spcPct val="20000"/>
              </a:spcBef>
            </a:pPr>
            <a:endParaRPr lang="zh-CN" altLang="en-US" sz="2800" b="1">
              <a:solidFill>
                <a:srgbClr val="002060"/>
              </a:solidFill>
              <a:latin typeface="宋体" panose="02010600030101010101" pitchFamily="2" charset="-122"/>
            </a:endParaRPr>
          </a:p>
        </p:txBody>
      </p:sp>
      <p:sp>
        <p:nvSpPr>
          <p:cNvPr id="26627" name="Text Box 111"/>
          <p:cNvSpPr txBox="1"/>
          <p:nvPr/>
        </p:nvSpPr>
        <p:spPr>
          <a:xfrm>
            <a:off x="6620510" y="3943033"/>
            <a:ext cx="1584325" cy="449262"/>
          </a:xfrm>
          <a:prstGeom prst="rect">
            <a:avLst/>
          </a:prstGeom>
          <a:noFill/>
          <a:ln w="9525">
            <a:noFill/>
          </a:ln>
        </p:spPr>
        <p:txBody>
          <a:bodyPr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8081F"/>
                </a:solidFill>
                <a:latin typeface="Calibri"/>
              </a:rPr>
              <a:t>凹陷程度</a:t>
            </a:r>
          </a:p>
        </p:txBody>
      </p:sp>
      <p:sp>
        <p:nvSpPr>
          <p:cNvPr id="5" name="Text Box 112"/>
          <p:cNvSpPr txBox="1"/>
          <p:nvPr/>
        </p:nvSpPr>
        <p:spPr>
          <a:xfrm>
            <a:off x="5974080" y="5053965"/>
            <a:ext cx="4675505" cy="8915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F8081F"/>
                </a:solidFill>
                <a:latin typeface="Calibri"/>
              </a:rPr>
              <a:t>受力面积一定时，压力越大，压力的作用效果约明显</a:t>
            </a:r>
          </a:p>
        </p:txBody>
      </p:sp>
      <p:sp>
        <p:nvSpPr>
          <p:cNvPr id="14341" name="Text Box 106"/>
          <p:cNvSpPr txBox="1"/>
          <p:nvPr/>
        </p:nvSpPr>
        <p:spPr>
          <a:xfrm>
            <a:off x="1526540" y="868045"/>
            <a:ext cx="59055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</a:rPr>
              <a:t>、探究影响压力作用效果的因素</a:t>
            </a:r>
          </a:p>
        </p:txBody>
      </p:sp>
      <p:pic>
        <p:nvPicPr>
          <p:cNvPr id="14342" name="图片 266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5828" y="1514158"/>
            <a:ext cx="7416800" cy="20685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charRg st="0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15362" name="Text Box 108"/>
          <p:cNvSpPr txBox="1"/>
          <p:nvPr/>
        </p:nvSpPr>
        <p:spPr>
          <a:xfrm>
            <a:off x="1549400" y="3738245"/>
            <a:ext cx="8964295" cy="2346325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F7964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0" tIns="10800" rIns="0" bIns="10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3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）比较乙、丙可得结论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_________________________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；    </a:t>
            </a:r>
          </a:p>
          <a:p>
            <a:pPr algn="just">
              <a:lnSpc>
                <a:spcPct val="120000"/>
              </a:lnSpc>
              <a:spcBef>
                <a:spcPct val="20000"/>
              </a:spcBef>
            </a:pPr>
            <a:endParaRPr lang="zh-CN" altLang="en-US" sz="2800" b="1">
              <a:solidFill>
                <a:srgbClr val="002060"/>
              </a:solidFill>
              <a:latin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4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）此实验应用的研究方法有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_________</a:t>
            </a:r>
            <a:r>
              <a:rPr 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____________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；</a:t>
            </a:r>
          </a:p>
          <a:p>
            <a:pPr algn="just">
              <a:lnSpc>
                <a:spcPct val="12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5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）为了表示压力的作用效果引入了</a:t>
            </a:r>
            <a:r>
              <a:rPr lang="en-US" altLang="zh-CN" sz="2800" b="1">
                <a:solidFill>
                  <a:srgbClr val="002060"/>
                </a:solidFill>
                <a:latin typeface="Times New Roman" panose="02020603050405020304" pitchFamily="18" charset="0"/>
              </a:rPr>
              <a:t>_______</a:t>
            </a:r>
            <a:r>
              <a:rPr lang="zh-CN" altLang="en-US" sz="2800" b="1">
                <a:solidFill>
                  <a:srgbClr val="002060"/>
                </a:solidFill>
                <a:latin typeface="Times New Roman" panose="02020603050405020304" pitchFamily="18" charset="0"/>
              </a:rPr>
              <a:t>概念。</a:t>
            </a:r>
          </a:p>
        </p:txBody>
      </p:sp>
      <p:sp>
        <p:nvSpPr>
          <p:cNvPr id="7" name="Text Box 114"/>
          <p:cNvSpPr txBox="1"/>
          <p:nvPr/>
        </p:nvSpPr>
        <p:spPr>
          <a:xfrm>
            <a:off x="6433185" y="4839335"/>
            <a:ext cx="333819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8081F"/>
                </a:solidFill>
                <a:latin typeface="Calibri"/>
              </a:rPr>
              <a:t>控制变量和转换法</a:t>
            </a:r>
          </a:p>
        </p:txBody>
      </p:sp>
      <p:sp>
        <p:nvSpPr>
          <p:cNvPr id="8" name="Text Box 115"/>
          <p:cNvSpPr txBox="1"/>
          <p:nvPr/>
        </p:nvSpPr>
        <p:spPr>
          <a:xfrm>
            <a:off x="7525703" y="5573713"/>
            <a:ext cx="1008062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8081F"/>
                </a:solidFill>
                <a:latin typeface="Calibri"/>
              </a:rPr>
              <a:t>压强</a:t>
            </a:r>
          </a:p>
        </p:txBody>
      </p:sp>
      <p:sp>
        <p:nvSpPr>
          <p:cNvPr id="15365" name="Text Box 106"/>
          <p:cNvSpPr txBox="1"/>
          <p:nvPr/>
        </p:nvSpPr>
        <p:spPr>
          <a:xfrm>
            <a:off x="1620520" y="721995"/>
            <a:ext cx="59055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</a:rPr>
              <a:t>．探究影响压力作用效果的因素</a:t>
            </a:r>
          </a:p>
        </p:txBody>
      </p:sp>
      <p:pic>
        <p:nvPicPr>
          <p:cNvPr id="15366" name="图片 276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9808" y="1453833"/>
            <a:ext cx="7416800" cy="2068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 Box 112"/>
          <p:cNvSpPr txBox="1"/>
          <p:nvPr/>
        </p:nvSpPr>
        <p:spPr>
          <a:xfrm>
            <a:off x="5764530" y="3735070"/>
            <a:ext cx="4675505" cy="8915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F8081F"/>
                </a:solidFill>
                <a:latin typeface="Calibri"/>
              </a:rPr>
              <a:t>压力一定时，受力面积越小，压力的作用效果约明显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charRg st="0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graphicFrame>
        <p:nvGraphicFramePr>
          <p:cNvPr id="13316" name="对象 13315"/>
          <p:cNvGraphicFramePr>
            <a:graphicFrameLocks noChangeAspect="1"/>
          </p:cNvGraphicFramePr>
          <p:nvPr/>
        </p:nvGraphicFramePr>
        <p:xfrm>
          <a:off x="4346575" y="2778125"/>
          <a:ext cx="1119505" cy="9918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3" imgW="445135" imgH="394335" progId="Equation.3">
                  <p:embed/>
                </p:oleObj>
              </mc:Choice>
              <mc:Fallback>
                <p:oleObj r:id="rId3" imgW="445135" imgH="3943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346575" y="2778125"/>
                        <a:ext cx="1119505" cy="99187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0" name="文本框 13319"/>
          <p:cNvSpPr txBox="1"/>
          <p:nvPr/>
        </p:nvSpPr>
        <p:spPr>
          <a:xfrm>
            <a:off x="4346575" y="2320290"/>
            <a:ext cx="538607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物体所受压力的大小与受力面积之比。</a:t>
            </a:r>
            <a:endParaRPr lang="zh-CN" altLang="en-US" sz="24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4" name="文本框 13323"/>
          <p:cNvSpPr txBox="1"/>
          <p:nvPr/>
        </p:nvSpPr>
        <p:spPr>
          <a:xfrm>
            <a:off x="2014855" y="1585595"/>
            <a:ext cx="7272338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.压强是表示</a:t>
            </a:r>
            <a:r>
              <a:rPr lang="en-US" altLang="zh-CN" sz="2800">
                <a:latin typeface="Arial" pitchFamily="34" charset="0"/>
                <a:ea typeface="宋体" panose="02010600030101010101" pitchFamily="2" charset="-122"/>
              </a:rPr>
              <a:t>_______________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的物理量。</a:t>
            </a:r>
          </a:p>
        </p:txBody>
      </p:sp>
      <p:sp>
        <p:nvSpPr>
          <p:cNvPr id="13326" name="文本框 13325"/>
          <p:cNvSpPr txBox="1"/>
          <p:nvPr/>
        </p:nvSpPr>
        <p:spPr>
          <a:xfrm>
            <a:off x="4498658" y="1509395"/>
            <a:ext cx="2316162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压力作用效果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020570" y="2329180"/>
            <a:ext cx="80283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.压强的定义：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_____________________________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2020570" y="3072765"/>
            <a:ext cx="24784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.压强公式：</a:t>
            </a:r>
            <a:endParaRPr 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5" name="TextBox 11"/>
          <p:cNvSpPr txBox="1"/>
          <p:nvPr/>
        </p:nvSpPr>
        <p:spPr>
          <a:xfrm>
            <a:off x="1985010" y="3769995"/>
            <a:ext cx="9236710" cy="1124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4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．压强的单位：</a:t>
            </a:r>
            <a:endParaRPr lang="en-US" altLang="zh-CN" sz="2800" b="1"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国际单位：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______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简称：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____ 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符号：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___    </a:t>
            </a:r>
            <a:r>
              <a:rPr lang="en-US" altLang="zh-CN" sz="2800" b="1">
                <a:latin typeface="Times New Roman" panose="02020603050405020304" pitchFamily="18" charset="0"/>
                <a:sym typeface="+mn-ea"/>
              </a:rPr>
              <a:t>1 Pa=1 N/m</a:t>
            </a:r>
            <a:r>
              <a:rPr lang="en-US" altLang="zh-CN" sz="2800" b="1" baseline="30000">
                <a:latin typeface="Times New Roman" panose="02020603050405020304" pitchFamily="18" charset="0"/>
                <a:sym typeface="+mn-ea"/>
              </a:rPr>
              <a:t>2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  </a:t>
            </a:r>
          </a:p>
        </p:txBody>
      </p:sp>
      <p:sp>
        <p:nvSpPr>
          <p:cNvPr id="14349" name="文本框 14348"/>
          <p:cNvSpPr txBox="1"/>
          <p:nvPr/>
        </p:nvSpPr>
        <p:spPr>
          <a:xfrm>
            <a:off x="1994853" y="5009833"/>
            <a:ext cx="33394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5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.压强的物理意义：</a:t>
            </a:r>
          </a:p>
        </p:txBody>
      </p:sp>
      <p:sp>
        <p:nvSpPr>
          <p:cNvPr id="14350" name="TextBox 5"/>
          <p:cNvSpPr txBox="1"/>
          <p:nvPr/>
        </p:nvSpPr>
        <p:spPr>
          <a:xfrm>
            <a:off x="2283778" y="5586095"/>
            <a:ext cx="7500937" cy="631825"/>
          </a:xfrm>
          <a:prstGeom prst="rect">
            <a:avLst/>
          </a:prstGeom>
          <a:solidFill>
            <a:srgbClr val="F79646"/>
          </a:solidFill>
          <a:ln w="2857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  <a:effectLst>
            <a:outerShdw dist="20000" dir="5400000" algn="ctr" rotWithShape="0">
              <a:srgbClr val="000000">
                <a:alpha val="35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华文楷体" pitchFamily="2" charset="-122"/>
              </a:rPr>
              <a:t>压强是指物体单位面积上所受的压力。</a:t>
            </a:r>
          </a:p>
        </p:txBody>
      </p:sp>
      <p:sp>
        <p:nvSpPr>
          <p:cNvPr id="14352" name="文本框 14351"/>
          <p:cNvSpPr txBox="1"/>
          <p:nvPr/>
        </p:nvSpPr>
        <p:spPr>
          <a:xfrm>
            <a:off x="3857943" y="4274820"/>
            <a:ext cx="1349375" cy="5175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帕斯卡 </a:t>
            </a:r>
          </a:p>
        </p:txBody>
      </p:sp>
      <p:sp>
        <p:nvSpPr>
          <p:cNvPr id="14354" name="文本框 14353"/>
          <p:cNvSpPr txBox="1"/>
          <p:nvPr/>
        </p:nvSpPr>
        <p:spPr>
          <a:xfrm>
            <a:off x="6161405" y="4274820"/>
            <a:ext cx="636588" cy="5175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帕 </a:t>
            </a:r>
          </a:p>
        </p:txBody>
      </p:sp>
      <p:sp>
        <p:nvSpPr>
          <p:cNvPr id="14355" name="文本框 14354"/>
          <p:cNvSpPr txBox="1"/>
          <p:nvPr/>
        </p:nvSpPr>
        <p:spPr>
          <a:xfrm>
            <a:off x="8033068" y="4346258"/>
            <a:ext cx="617537" cy="5175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Pa</a:t>
            </a:r>
          </a:p>
        </p:txBody>
      </p:sp>
      <p:sp>
        <p:nvSpPr>
          <p:cNvPr id="15365" name="Text Box 106"/>
          <p:cNvSpPr txBox="1"/>
          <p:nvPr/>
        </p:nvSpPr>
        <p:spPr>
          <a:xfrm>
            <a:off x="1620520" y="811530"/>
            <a:ext cx="59055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3</a:t>
            </a:r>
            <a:r>
              <a:rPr lang="zh-CN" altLang="en-US" sz="2800" b="1">
                <a:latin typeface="Times New Roman" panose="02020603050405020304" pitchFamily="18" charset="0"/>
              </a:rPr>
              <a:t>．压强的定义、单位、公式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0" grpId="1"/>
      <p:bldP spid="13326" grpId="0"/>
      <p:bldP spid="14345" grpId="0"/>
      <p:bldP spid="14349" grpId="0"/>
      <p:bldP spid="14350" grpId="0"/>
      <p:bldP spid="14352" grpId="0"/>
      <p:bldP spid="14354" grpId="0"/>
      <p:bldP spid="143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16386" name="TextBox 1"/>
          <p:cNvSpPr txBox="1"/>
          <p:nvPr/>
        </p:nvSpPr>
        <p:spPr>
          <a:xfrm>
            <a:off x="1819910" y="708660"/>
            <a:ext cx="44818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4</a:t>
            </a:r>
            <a:r>
              <a:rPr lang="zh-CN" altLang="en-US" sz="2800" b="1">
                <a:latin typeface="宋体" panose="02010600030101010101" pitchFamily="2" charset="-122"/>
              </a:rPr>
              <a:t>．增大、减小压强的方法</a:t>
            </a:r>
          </a:p>
        </p:txBody>
      </p:sp>
      <p:pic>
        <p:nvPicPr>
          <p:cNvPr id="30723" name="Picture 4" descr="u=1784808323,3885729410&amp;gp=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000885" y="1192530"/>
            <a:ext cx="2879725" cy="1912938"/>
          </a:xfrm>
          <a:prstGeom prst="rect">
            <a:avLst/>
          </a:prstGeom>
          <a:noFill/>
          <a:ln w="19050">
            <a:solidFill>
              <a:schemeClr val="tx2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4" name="Picture 5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713548" y="3064193"/>
            <a:ext cx="2232025" cy="1782763"/>
          </a:xfrm>
          <a:prstGeom prst="rect">
            <a:avLst/>
          </a:prstGeom>
          <a:noFill/>
          <a:ln w="19050">
            <a:solidFill>
              <a:srgbClr val="F7994B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5" name="Picture 5" descr="animal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288223" y="4864418"/>
            <a:ext cx="2592388" cy="1728788"/>
          </a:xfrm>
          <a:prstGeom prst="rect">
            <a:avLst/>
          </a:prstGeom>
          <a:noFill/>
          <a:ln w="19050">
            <a:solidFill>
              <a:srgbClr val="F7994B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6" name="Picture 6" descr="u=3830192718,286430128&amp;gp=2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817235" y="2992755"/>
            <a:ext cx="1836738" cy="1870075"/>
          </a:xfrm>
          <a:prstGeom prst="rect">
            <a:avLst/>
          </a:prstGeom>
          <a:noFill/>
          <a:ln w="19050">
            <a:solidFill>
              <a:schemeClr val="tx2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7" name="Picture 7" descr="DSCF0105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7796848" y="2984818"/>
            <a:ext cx="2592388" cy="1844675"/>
          </a:xfrm>
          <a:prstGeom prst="rect">
            <a:avLst/>
          </a:prstGeom>
          <a:noFill/>
          <a:ln w="19050">
            <a:solidFill>
              <a:schemeClr val="tx2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8" name="Picture 27" descr="u=3771973167,4147715726&amp;gp=1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4809173" y="4864418"/>
            <a:ext cx="2376488" cy="1736725"/>
          </a:xfrm>
          <a:prstGeom prst="rect">
            <a:avLst/>
          </a:prstGeom>
          <a:noFill/>
          <a:ln w="19050">
            <a:solidFill>
              <a:srgbClr val="F7994B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29" name="Picture 51" descr="u=168509950,515091030&amp;gp=1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7185660" y="4862513"/>
            <a:ext cx="2519363" cy="1733550"/>
          </a:xfrm>
          <a:prstGeom prst="rect">
            <a:avLst/>
          </a:prstGeom>
          <a:noFill/>
          <a:ln w="19050">
            <a:solidFill>
              <a:srgbClr val="F7994B"/>
            </a:solidFill>
            <a:miter lim="800000"/>
          </a:ln>
          <a:effectLst>
            <a:outerShdw algn="tl" rotWithShape="0">
              <a:srgbClr val="000000">
                <a:alpha val="70000"/>
              </a:srgbClr>
            </a:outerShdw>
          </a:effectLst>
        </p:spPr>
      </p:pic>
      <p:pic>
        <p:nvPicPr>
          <p:cNvPr id="30730" name="图片 30729" descr="轮胎达216个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80610" y="1192530"/>
            <a:ext cx="2665413" cy="1804988"/>
          </a:xfrm>
          <a:prstGeom prst="rect">
            <a:avLst/>
          </a:prstGeom>
          <a:noFill/>
          <a:ln w="19050" cap="flat" cmpd="sng">
            <a:solidFill>
              <a:schemeClr val="tx2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30731" name="图片 3073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6023" y="1192530"/>
            <a:ext cx="2555875" cy="1800225"/>
          </a:xfrm>
          <a:prstGeom prst="rect">
            <a:avLst/>
          </a:prstGeom>
          <a:noFill/>
          <a:ln w="19050" cap="flat" cmpd="sng">
            <a:solidFill>
              <a:schemeClr val="tx2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30732" name="图片 3073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45573" y="3029268"/>
            <a:ext cx="1835150" cy="1816100"/>
          </a:xfrm>
          <a:prstGeom prst="rect">
            <a:avLst/>
          </a:prstGeom>
          <a:noFill/>
          <a:ln w="9525" cap="flat" cmpd="sng">
            <a:solidFill>
              <a:srgbClr val="F7994B"/>
            </a:solidFill>
            <a:prstDash val="solid"/>
            <a:miter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grpSp>
        <p:nvGrpSpPr>
          <p:cNvPr id="3" name="组合 6147"/>
          <p:cNvGrpSpPr/>
          <p:nvPr/>
        </p:nvGrpSpPr>
        <p:grpSpPr>
          <a:xfrm>
            <a:off x="1476375" y="566103"/>
            <a:ext cx="2231674" cy="808990"/>
            <a:chExt cx="3516" cy="1273"/>
          </a:xfrm>
        </p:grpSpPr>
        <p:sp>
          <p:nvSpPr>
            <p:cNvPr id="5" name="矩形 7"/>
            <p:cNvSpPr/>
            <p:nvPr/>
          </p:nvSpPr>
          <p:spPr>
            <a:xfrm>
              <a:off x="882" y="0"/>
              <a:ext cx="2634" cy="1200"/>
            </a:xfrm>
            <a:custGeom>
              <a:gdLst>
                <a:gd name="txL" fmla="*/ 0 w 2520280"/>
                <a:gd name="txT" fmla="*/ 0 h 1872208"/>
                <a:gd name="txR" fmla="*/ 2520280 w 2520280"/>
                <a:gd name="txB" fmla="*/ 1872208 h 1872208"/>
              </a:gdLst>
              <a:cxnLst>
                <a:cxn ang="0">
                  <a:pos x="0" y="1872208"/>
                </a:cxn>
                <a:cxn ang="0">
                  <a:pos x="2520280" y="1872208"/>
                </a:cxn>
                <a:cxn ang="0">
                  <a:pos x="0" y="1872208"/>
                </a:cxn>
                <a:cxn ang="0">
                  <a:pos x="0" y="0"/>
                </a:cxn>
                <a:cxn ang="0">
                  <a:pos x="916" y="0"/>
                </a:cxn>
                <a:cxn ang="0">
                  <a:pos x="0" y="0"/>
                </a:cxn>
              </a:cxnLst>
              <a:rect l="txL" t="txT" r="txR" b="tx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 cmpd="sng">
              <a:solidFill>
                <a:srgbClr val="DDDDDD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任意多边形 16"/>
            <p:cNvSpPr/>
            <p:nvPr/>
          </p:nvSpPr>
          <p:spPr>
            <a:xfrm>
              <a:off x="0" y="454"/>
              <a:ext cx="826" cy="760"/>
            </a:xfrm>
            <a:custGeom>
              <a:gdLst>
                <a:gd name="txL" fmla="*/ 0 w 696310"/>
                <a:gd name="txT" fmla="*/ 0 h 696310"/>
                <a:gd name="txR" fmla="*/ 696310 w 696310"/>
                <a:gd name="txB" fmla="*/ 696310 h 696310"/>
              </a:gdLst>
              <a:cxnLst>
                <a:cxn ang="0">
                  <a:pos x="0" y="0"/>
                </a:cxn>
                <a:cxn ang="0">
                  <a:pos x="459827" y="0"/>
                </a:cxn>
                <a:cxn ang="0">
                  <a:pos x="459827" y="236483"/>
                </a:cxn>
                <a:cxn ang="0">
                  <a:pos x="696310" y="236483"/>
                </a:cxn>
                <a:cxn ang="0">
                  <a:pos x="696310" y="696310"/>
                </a:cxn>
                <a:cxn ang="0">
                  <a:pos x="0" y="696310"/>
                </a:cxn>
                <a:cxn ang="0">
                  <a:pos x="0" y="0"/>
                </a:cxn>
              </a:cxnLst>
              <a:rect l="txL" t="txT" r="txR" b="tx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矩形 17"/>
            <p:cNvSpPr/>
            <p:nvPr/>
          </p:nvSpPr>
          <p:spPr>
            <a:xfrm>
              <a:off x="570" y="374"/>
              <a:ext cx="258" cy="265"/>
            </a:xfrm>
            <a:prstGeom prst="rect">
              <a:avLst/>
            </a:prstGeom>
            <a:gradFill>
              <a:gsLst>
                <a:gs pos="0">
                  <a:srgbClr val="FE4444"/>
                </a:gs>
                <a:gs pos="100000">
                  <a:srgbClr val="832B2B"/>
                </a:gs>
              </a:gsLst>
              <a:lin ang="5400000" scaled="0"/>
            </a:gradFill>
            <a:ln w="9525">
              <a:noFill/>
            </a:ln>
          </p:spPr>
          <p:txBody>
            <a:bodyPr lIns="0" tIns="215900" rIns="179705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">
                <a:solidFill>
                  <a:srgbClr val="FFFFFF"/>
                </a:solidFill>
                <a:latin typeface="Arial" pitchFamily="34" charset="0"/>
              </a:endParaRPr>
            </a:p>
          </p:txBody>
        </p:sp>
        <p:sp>
          <p:nvSpPr>
            <p:cNvPr id="21" name="文本框 6151"/>
            <p:cNvSpPr txBox="1"/>
            <p:nvPr/>
          </p:nvSpPr>
          <p:spPr>
            <a:xfrm>
              <a:off x="878" y="432"/>
              <a:ext cx="2529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b="1" u="sng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宋体" panose="02010600030101010101" pitchFamily="2" charset="-122"/>
                </a:rPr>
                <a:t>液体压强</a:t>
              </a:r>
            </a:p>
          </p:txBody>
        </p:sp>
        <p:sp>
          <p:nvSpPr>
            <p:cNvPr id="22" name="文本框 6152"/>
            <p:cNvSpPr txBox="1"/>
            <p:nvPr/>
          </p:nvSpPr>
          <p:spPr>
            <a:xfrm>
              <a:off x="0" y="452"/>
              <a:ext cx="873" cy="821"/>
            </a:xfrm>
            <a:prstGeom prst="rect">
              <a:avLst/>
            </a:prstGeom>
            <a:gradFill>
              <a:gsLst>
                <a:gs pos="0">
                  <a:srgbClr val="FE4444"/>
                </a:gs>
                <a:gs pos="100000">
                  <a:srgbClr val="832B2B"/>
                </a:gs>
              </a:gsLst>
              <a:lin ang="5400000" scaled="0"/>
            </a:gra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</a:rPr>
                <a:t>二</a:t>
              </a:r>
            </a:p>
          </p:txBody>
        </p:sp>
      </p:grpSp>
      <p:sp>
        <p:nvSpPr>
          <p:cNvPr id="9" name="TextBox 4"/>
          <p:cNvSpPr txBox="1"/>
          <p:nvPr/>
        </p:nvSpPr>
        <p:spPr>
          <a:xfrm>
            <a:off x="6287770" y="5867400"/>
            <a:ext cx="477393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Calibri"/>
                <a:ea typeface="宋体" panose="02010600030101010101" pitchFamily="2" charset="-122"/>
              </a:rPr>
              <a:t>同种液体，深度越大，压强越大。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2861310" y="2035810"/>
            <a:ext cx="7310160" cy="3677920"/>
            <a:chOff x="3289" y="2006"/>
            <a:chExt cx="17177" cy="8575"/>
          </a:xfrm>
        </p:grpSpPr>
        <p:pic>
          <p:nvPicPr>
            <p:cNvPr id="10" name="图片 15361" descr="GCT5_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964" y="2006"/>
              <a:ext cx="4475" cy="857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" name="图片 15362" descr="GCT5_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89" y="2006"/>
              <a:ext cx="4423" cy="857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" name="图片 15363" descr="GCT5_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67" y="2006"/>
              <a:ext cx="4310" cy="857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" name="文本框 15365"/>
            <p:cNvSpPr txBox="1"/>
            <p:nvPr/>
          </p:nvSpPr>
          <p:spPr>
            <a:xfrm>
              <a:off x="6658" y="5005"/>
              <a:ext cx="8390" cy="121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-------------------</a:t>
              </a:r>
              <a:endPara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4" name="文本框 15366"/>
            <p:cNvSpPr txBox="1"/>
            <p:nvPr/>
          </p:nvSpPr>
          <p:spPr>
            <a:xfrm>
              <a:off x="12076" y="4083"/>
              <a:ext cx="8390" cy="121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-------------------</a:t>
              </a:r>
              <a:r>
                <a:rPr lang="en-US" altLang="zh-CN" sz="2800" b="1">
                  <a:solidFill>
                    <a:srgbClr val="FFFF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-</a:t>
              </a:r>
            </a:p>
          </p:txBody>
        </p:sp>
        <p:sp>
          <p:nvSpPr>
            <p:cNvPr id="15" name="文本框 15367"/>
            <p:cNvSpPr txBox="1"/>
            <p:nvPr/>
          </p:nvSpPr>
          <p:spPr>
            <a:xfrm>
              <a:off x="4538" y="5512"/>
              <a:ext cx="3523" cy="22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----------------</a:t>
              </a:r>
              <a:endPara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1605280" y="5867400"/>
            <a:ext cx="96316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对比上面三次实验可得结论：__________________________</a:t>
            </a:r>
          </a:p>
        </p:txBody>
      </p:sp>
      <p:sp>
        <p:nvSpPr>
          <p:cNvPr id="2" name="Text Box 4"/>
          <p:cNvSpPr txBox="1"/>
          <p:nvPr/>
        </p:nvSpPr>
        <p:spPr>
          <a:xfrm>
            <a:off x="6078220" y="1444625"/>
            <a:ext cx="178752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实验一：</a:t>
            </a:r>
          </a:p>
        </p:txBody>
      </p:sp>
      <p:sp>
        <p:nvSpPr>
          <p:cNvPr id="5126" name="Rectangle 2"/>
          <p:cNvSpPr/>
          <p:nvPr/>
        </p:nvSpPr>
        <p:spPr>
          <a:xfrm>
            <a:off x="1822450" y="1444308"/>
            <a:ext cx="3221990" cy="521970"/>
          </a:xfrm>
          <a:prstGeom prst="rect">
            <a:avLst/>
          </a:prstGeom>
          <a:noFill/>
          <a:ln w="9525">
            <a:noFill/>
          </a:ln>
        </p:spPr>
        <p:txBody>
          <a:bodyPr wrap="none"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1</a:t>
            </a:r>
            <a:r>
              <a:rPr lang="zh-CN" altLang="en-US" sz="2800" b="1">
                <a:latin typeface="Times New Roman" panose="02020603050405020304" pitchFamily="18" charset="0"/>
              </a:rPr>
              <a:t>．液体压强的特点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pic>
        <p:nvPicPr>
          <p:cNvPr id="11265" name="图片 17409" descr="GCT5_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030" y="907415"/>
            <a:ext cx="2966085" cy="455358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1267" name="对象 17411"/>
          <p:cNvGraphicFramePr>
            <a:graphicFrameLocks noChangeAspect="1"/>
          </p:cNvGraphicFramePr>
          <p:nvPr/>
        </p:nvGraphicFramePr>
        <p:xfrm>
          <a:off x="5858510" y="908685"/>
          <a:ext cx="4737735" cy="45523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6943725" imgH="6896100" progId="Paint.Picture">
                  <p:embed/>
                </p:oleObj>
              </mc:Choice>
              <mc:Fallback>
                <p:oleObj r:id="rId4" imgW="6943725" imgH="68961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858510" y="908685"/>
                        <a:ext cx="4737735" cy="455231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9" name="文本框 17413"/>
          <p:cNvSpPr txBox="1"/>
          <p:nvPr/>
        </p:nvSpPr>
        <p:spPr>
          <a:xfrm>
            <a:off x="3313430" y="2326005"/>
            <a:ext cx="2379980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-------------------</a:t>
            </a:r>
          </a:p>
        </p:txBody>
      </p:sp>
      <p:sp>
        <p:nvSpPr>
          <p:cNvPr id="11270" name="文本框 17417"/>
          <p:cNvSpPr txBox="1"/>
          <p:nvPr/>
        </p:nvSpPr>
        <p:spPr>
          <a:xfrm>
            <a:off x="3162935" y="4795520"/>
            <a:ext cx="3987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水</a:t>
            </a:r>
          </a:p>
        </p:txBody>
      </p:sp>
      <p:sp>
        <p:nvSpPr>
          <p:cNvPr id="11271" name="文本框 17418"/>
          <p:cNvSpPr txBox="1"/>
          <p:nvPr/>
        </p:nvSpPr>
        <p:spPr>
          <a:xfrm>
            <a:off x="6393180" y="4795520"/>
            <a:ext cx="8870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酒精</a:t>
            </a:r>
          </a:p>
        </p:txBody>
      </p:sp>
      <p:sp>
        <p:nvSpPr>
          <p:cNvPr id="11272" name="文本框 17413"/>
          <p:cNvSpPr txBox="1"/>
          <p:nvPr/>
        </p:nvSpPr>
        <p:spPr>
          <a:xfrm>
            <a:off x="6751320" y="2541270"/>
            <a:ext cx="25431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-------------------</a:t>
            </a:r>
          </a:p>
        </p:txBody>
      </p:sp>
      <p:sp>
        <p:nvSpPr>
          <p:cNvPr id="15371" name="TextBox 4"/>
          <p:cNvSpPr txBox="1"/>
          <p:nvPr/>
        </p:nvSpPr>
        <p:spPr>
          <a:xfrm>
            <a:off x="6206173" y="5461000"/>
            <a:ext cx="569214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Calibri"/>
                <a:ea typeface="宋体" panose="02010600030101010101" pitchFamily="2" charset="-122"/>
              </a:rPr>
              <a:t>深度相同时，液体密度越大，压强越大。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1620520" y="5492115"/>
            <a:ext cx="96316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对比上面两次实验可得结论：__________________________</a:t>
            </a:r>
          </a:p>
        </p:txBody>
      </p:sp>
      <p:sp>
        <p:nvSpPr>
          <p:cNvPr id="2" name="Text Box 4"/>
          <p:cNvSpPr txBox="1"/>
          <p:nvPr/>
        </p:nvSpPr>
        <p:spPr>
          <a:xfrm>
            <a:off x="1620520" y="914400"/>
            <a:ext cx="178752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实验二：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pic>
        <p:nvPicPr>
          <p:cNvPr id="12289" name="图片 16385" descr="GCT6_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830" y="727393"/>
            <a:ext cx="2189163" cy="4416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0" name="图片 16386" descr="GCT6_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4480" y="727393"/>
            <a:ext cx="2127250" cy="44529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图片 16387" descr="GCT6_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0993" y="730568"/>
            <a:ext cx="2265362" cy="44497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文本框 16389"/>
          <p:cNvSpPr txBox="1"/>
          <p:nvPr/>
        </p:nvSpPr>
        <p:spPr>
          <a:xfrm>
            <a:off x="1895793" y="2060893"/>
            <a:ext cx="9064625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-----------------------------------------------------------------</a:t>
            </a:r>
          </a:p>
        </p:txBody>
      </p:sp>
      <p:sp>
        <p:nvSpPr>
          <p:cNvPr id="16392" name="TextBox 5"/>
          <p:cNvSpPr txBox="1"/>
          <p:nvPr/>
        </p:nvSpPr>
        <p:spPr>
          <a:xfrm>
            <a:off x="6192520" y="5579110"/>
            <a:ext cx="5059680" cy="829945"/>
          </a:xfrm>
          <a:prstGeom prst="rect">
            <a:avLst/>
          </a:prstGeom>
          <a:noFill/>
          <a:ln w="19050">
            <a:noFill/>
          </a:ln>
        </p:spPr>
        <p:txBody>
          <a:bodyPr wrap="square" lIns="18000" rIns="1800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液体内部向各个方向都有压强，且在同一深度向各个方向的压强都相等。</a:t>
            </a:r>
          </a:p>
        </p:txBody>
      </p:sp>
      <p:sp>
        <p:nvSpPr>
          <p:cNvPr id="12294" name="文本框 16388"/>
          <p:cNvSpPr txBox="1"/>
          <p:nvPr/>
        </p:nvSpPr>
        <p:spPr>
          <a:xfrm>
            <a:off x="2794318" y="5056505"/>
            <a:ext cx="7412037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膜朝前                     膜朝下                  膜朝上</a:t>
            </a:r>
          </a:p>
        </p:txBody>
      </p:sp>
      <p:sp>
        <p:nvSpPr>
          <p:cNvPr id="12295" name="文本框 16389"/>
          <p:cNvSpPr txBox="1"/>
          <p:nvPr/>
        </p:nvSpPr>
        <p:spPr>
          <a:xfrm>
            <a:off x="1895793" y="3469005"/>
            <a:ext cx="9064625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-----------------------------------------------------------------</a:t>
            </a:r>
          </a:p>
        </p:txBody>
      </p:sp>
      <p:sp>
        <p:nvSpPr>
          <p:cNvPr id="17" name="Text Box 4"/>
          <p:cNvSpPr txBox="1"/>
          <p:nvPr/>
        </p:nvSpPr>
        <p:spPr>
          <a:xfrm>
            <a:off x="1620520" y="914400"/>
            <a:ext cx="178752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实验三：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1620520" y="5579110"/>
            <a:ext cx="96316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对比上面三次实验可得结论：__________________________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18444" name="矩形 18443"/>
          <p:cNvSpPr/>
          <p:nvPr/>
        </p:nvSpPr>
        <p:spPr>
          <a:xfrm>
            <a:off x="2193290" y="1757045"/>
            <a:ext cx="8212455" cy="3537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．液体对容器底部和侧壁都有压强。</a:t>
            </a:r>
          </a:p>
          <a:p>
            <a:pPr>
              <a:lnSpc>
                <a:spcPct val="16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．液体内部向各个方向都有压强，且在同一深度向各个方向的压强都相等。</a:t>
            </a:r>
          </a:p>
          <a:p>
            <a:pPr>
              <a:lnSpc>
                <a:spcPct val="16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latin typeface="Calibri"/>
                <a:ea typeface="宋体" panose="02010600030101010101" pitchFamily="2" charset="-122"/>
              </a:rPr>
              <a:t>．同种液体，深度越大，压强越大。</a:t>
            </a:r>
          </a:p>
          <a:p>
            <a:pPr>
              <a:lnSpc>
                <a:spcPct val="16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4</a:t>
            </a:r>
            <a:r>
              <a:rPr lang="zh-CN" altLang="en-US" sz="2800" b="1">
                <a:latin typeface="Calibri"/>
                <a:ea typeface="宋体" panose="02010600030101010101" pitchFamily="2" charset="-122"/>
              </a:rPr>
              <a:t>．深度相同时，液体密度越大，压强越大。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48" name="椭圆 18447"/>
          <p:cNvSpPr/>
          <p:nvPr/>
        </p:nvSpPr>
        <p:spPr>
          <a:xfrm>
            <a:off x="4511040" y="4022090"/>
            <a:ext cx="863600" cy="560388"/>
          </a:xfrm>
          <a:prstGeom prst="ellipse">
            <a:avLst/>
          </a:prstGeom>
          <a:noFill/>
          <a:ln w="317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49" name="椭圆 18448"/>
          <p:cNvSpPr/>
          <p:nvPr/>
        </p:nvSpPr>
        <p:spPr>
          <a:xfrm>
            <a:off x="4792980" y="4624070"/>
            <a:ext cx="1654175" cy="669925"/>
          </a:xfrm>
          <a:prstGeom prst="ellipse">
            <a:avLst/>
          </a:prstGeom>
          <a:noFill/>
          <a:ln w="317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" name="Text Box 4"/>
          <p:cNvSpPr txBox="1"/>
          <p:nvPr/>
        </p:nvSpPr>
        <p:spPr>
          <a:xfrm>
            <a:off x="1620520" y="899160"/>
            <a:ext cx="2513965" cy="521970"/>
          </a:xfrm>
          <a:prstGeom prst="rect">
            <a:avLst/>
          </a:prstGeom>
          <a:gradFill rotWithShape="1"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  <a:ln w="38100" cap="flat" cmpd="sng">
            <a:pattFill prst="sphere">
              <a:fgClr>
                <a:srgbClr val="00CCFF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液体压强特点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620520" y="102870"/>
            <a:ext cx="25146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【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课堂活动</a:t>
            </a: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】</a:t>
            </a:r>
          </a:p>
        </p:txBody>
      </p:sp>
      <p:sp>
        <p:nvSpPr>
          <p:cNvPr id="5124" name="矩形 35841"/>
          <p:cNvSpPr/>
          <p:nvPr/>
        </p:nvSpPr>
        <p:spPr>
          <a:xfrm>
            <a:off x="9598025" y="1812290"/>
            <a:ext cx="1260475" cy="1584325"/>
          </a:xfrm>
          <a:prstGeom prst="rect">
            <a:avLst/>
          </a:prstGeom>
          <a:pattFill prst="dashHorz">
            <a:fgClr>
              <a:schemeClr val="tx2"/>
            </a:fgClr>
            <a:bgClr>
              <a:srgbClr val="CCEC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125" name="矩形 35842"/>
          <p:cNvSpPr/>
          <p:nvPr/>
        </p:nvSpPr>
        <p:spPr>
          <a:xfrm>
            <a:off x="7078663" y="1091565"/>
            <a:ext cx="2519362" cy="2339975"/>
          </a:xfrm>
          <a:prstGeom prst="rect">
            <a:avLst/>
          </a:prstGeom>
          <a:pattFill prst="dashHorz">
            <a:fgClr>
              <a:schemeClr val="tx2"/>
            </a:fgClr>
            <a:bgClr>
              <a:srgbClr val="CCEC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126" name="Rectangle 2"/>
          <p:cNvSpPr/>
          <p:nvPr/>
        </p:nvSpPr>
        <p:spPr>
          <a:xfrm>
            <a:off x="1802130" y="1026478"/>
            <a:ext cx="3576638" cy="519112"/>
          </a:xfrm>
          <a:prstGeom prst="rect">
            <a:avLst/>
          </a:prstGeom>
          <a:noFill/>
          <a:ln w="9525">
            <a:noFill/>
          </a:ln>
        </p:spPr>
        <p:txBody>
          <a:bodyPr wrap="none"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</a:rPr>
              <a:t>．液体压强计算式：</a:t>
            </a:r>
          </a:p>
        </p:txBody>
      </p:sp>
      <p:sp>
        <p:nvSpPr>
          <p:cNvPr id="35845" name="Rectangle 3"/>
          <p:cNvSpPr/>
          <p:nvPr/>
        </p:nvSpPr>
        <p:spPr>
          <a:xfrm>
            <a:off x="7063423" y="3614103"/>
            <a:ext cx="3810000" cy="2684462"/>
          </a:xfrm>
          <a:prstGeom prst="rect">
            <a:avLst/>
          </a:prstGeom>
          <a:noFill/>
          <a:ln w="28575" cap="flat" cmpd="sng">
            <a:solidFill>
              <a:srgbClr val="F8081F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    只需考虑液体密度和深度，不用考虑液体质量、形状等问题。其中</a:t>
            </a:r>
            <a:r>
              <a:rPr lang="zh-CN" altLang="en-US" sz="2800" b="1">
                <a:solidFill>
                  <a:srgbClr val="F8081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深度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是指所求点到自由液面的距离。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8223250" y="939165"/>
          <a:ext cx="865188" cy="1831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3" imgW="865505" imgH="1832610" progId="">
                  <p:embed/>
                </p:oleObj>
              </mc:Choice>
              <mc:Fallback>
                <p:oleObj r:id="rId3" imgW="865505" imgH="183261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223250" y="939165"/>
                        <a:ext cx="865188" cy="18319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8" name="Line 12"/>
          <p:cNvSpPr/>
          <p:nvPr/>
        </p:nvSpPr>
        <p:spPr>
          <a:xfrm>
            <a:off x="8985250" y="2615565"/>
            <a:ext cx="1828800" cy="0"/>
          </a:xfrm>
          <a:prstGeom prst="line">
            <a:avLst/>
          </a:prstGeom>
          <a:ln w="28575" cap="flat" cmpd="sng">
            <a:solidFill>
              <a:srgbClr val="CC000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849" name="Line 13"/>
          <p:cNvSpPr/>
          <p:nvPr/>
        </p:nvSpPr>
        <p:spPr>
          <a:xfrm flipH="1">
            <a:off x="9418638" y="1128078"/>
            <a:ext cx="0" cy="1512887"/>
          </a:xfrm>
          <a:prstGeom prst="line">
            <a:avLst/>
          </a:prstGeom>
          <a:ln w="28575" cap="flat" cmpd="sng">
            <a:solidFill>
              <a:srgbClr val="CC0000"/>
            </a:solidFill>
            <a:prstDash val="solid"/>
            <a:headEnd type="triangle" w="med" len="lg"/>
            <a:tailEnd type="triangle" w="med" len="lg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130" name="组合 35849"/>
          <p:cNvGrpSpPr/>
          <p:nvPr/>
        </p:nvGrpSpPr>
        <p:grpSpPr>
          <a:xfrm>
            <a:off x="7042150" y="731203"/>
            <a:ext cx="3852863" cy="2700337"/>
            <a:chOff x="408" y="1933"/>
            <a:chExt cx="2427" cy="1701"/>
          </a:xfrm>
        </p:grpSpPr>
        <p:sp>
          <p:nvSpPr>
            <p:cNvPr id="5132" name="直接连接符 35850"/>
            <p:cNvSpPr/>
            <p:nvPr/>
          </p:nvSpPr>
          <p:spPr>
            <a:xfrm flipH="1">
              <a:off x="408" y="1955"/>
              <a:ext cx="0" cy="1679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3" name="直接连接符 35851"/>
            <p:cNvSpPr/>
            <p:nvPr/>
          </p:nvSpPr>
          <p:spPr>
            <a:xfrm flipH="1">
              <a:off x="2041" y="1933"/>
              <a:ext cx="0" cy="658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4" name="直接连接符 35852"/>
            <p:cNvSpPr/>
            <p:nvPr/>
          </p:nvSpPr>
          <p:spPr>
            <a:xfrm>
              <a:off x="408" y="3634"/>
              <a:ext cx="2427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5" name="直接连接符 35853"/>
            <p:cNvSpPr/>
            <p:nvPr/>
          </p:nvSpPr>
          <p:spPr>
            <a:xfrm>
              <a:off x="2041" y="2591"/>
              <a:ext cx="771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6" name="直接连接符 35854"/>
            <p:cNvSpPr/>
            <p:nvPr/>
          </p:nvSpPr>
          <p:spPr>
            <a:xfrm flipH="1">
              <a:off x="2835" y="2591"/>
              <a:ext cx="0" cy="1043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131" name="直接连接符 35855"/>
          <p:cNvSpPr/>
          <p:nvPr/>
        </p:nvSpPr>
        <p:spPr>
          <a:xfrm>
            <a:off x="7078663" y="1091565"/>
            <a:ext cx="2519362" cy="0"/>
          </a:xfrm>
          <a:prstGeom prst="line">
            <a:avLst/>
          </a:prstGeom>
          <a:ln w="28575" cap="flat" cmpd="sng">
            <a:solidFill>
              <a:schemeClr val="tx2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385" name="矩形 113665"/>
          <p:cNvSpPr/>
          <p:nvPr/>
        </p:nvSpPr>
        <p:spPr>
          <a:xfrm>
            <a:off x="1620203" y="2640965"/>
            <a:ext cx="4464050" cy="1311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</a:pPr>
            <a:r>
              <a:rPr lang="en-US" altLang="zh-CN" sz="8000" b="1">
                <a:solidFill>
                  <a:srgbClr val="0000FF"/>
                </a:solidFill>
                <a:latin typeface="Arial" pitchFamily="34" charset="0"/>
                <a:ea typeface="黑体" panose="02010609060101010101" pitchFamily="2" charset="-122"/>
              </a:rPr>
              <a:t>p=ρgh</a:t>
            </a:r>
          </a:p>
        </p:txBody>
      </p:sp>
      <p:cxnSp>
        <p:nvCxnSpPr>
          <p:cNvPr id="16387" name="直接箭头连接符 113672"/>
          <p:cNvCxnSpPr>
            <a:stCxn id="16385" idx="3"/>
            <a:endCxn id="16385" idx="3"/>
          </p:cNvCxnSpPr>
          <p:nvPr/>
        </p:nvCxnSpPr>
        <p:spPr>
          <a:xfrm flipH="1">
            <a:off x="6084253" y="3296603"/>
            <a:ext cx="0" cy="0"/>
          </a:xfrm>
          <a:prstGeom prst="straightConnector1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6388" name="任意多边形 113673"/>
          <p:cNvSpPr/>
          <p:nvPr/>
        </p:nvSpPr>
        <p:spPr>
          <a:xfrm>
            <a:off x="5220653" y="3001328"/>
            <a:ext cx="719137" cy="373062"/>
          </a:xfrm>
          <a:custGeom>
            <a:cxnLst>
              <a:cxn ang="270">
                <a:pos x="15428" y="0"/>
              </a:cxn>
              <a:cxn ang="180">
                <a:pos x="9257" y="7200"/>
              </a:cxn>
              <a:cxn ang="180">
                <a:pos x="0" y="18000"/>
              </a:cxn>
              <a:cxn ang="90">
                <a:pos x="9257" y="21600"/>
              </a:cxn>
              <a:cxn ang="0">
                <a:pos x="18514" y="15000"/>
              </a:cxn>
              <a:cxn ang="0">
                <a:pos x="21600" y="7200"/>
              </a:cxn>
            </a:cxnLst>
            <a:rect l="l" t="t" r="r" b="b"/>
            <a:pathLst>
              <a:path w="21600" h="21600">
                <a:moveTo>
                  <a:pt x="15428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89" name="文本框 113674"/>
          <p:cNvSpPr txBox="1"/>
          <p:nvPr/>
        </p:nvSpPr>
        <p:spPr>
          <a:xfrm>
            <a:off x="5581015" y="2352040"/>
            <a:ext cx="117157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28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m (米)</a:t>
            </a:r>
          </a:p>
        </p:txBody>
      </p:sp>
      <p:sp>
        <p:nvSpPr>
          <p:cNvPr id="16390" name="上箭头 113675"/>
          <p:cNvSpPr/>
          <p:nvPr/>
        </p:nvSpPr>
        <p:spPr>
          <a:xfrm>
            <a:off x="3348990" y="2066290"/>
            <a:ext cx="215900" cy="976313"/>
          </a:xfrm>
          <a:prstGeom prst="upArrow">
            <a:avLst>
              <a:gd name="adj1" fmla="val 50000"/>
              <a:gd name="adj2" fmla="val 113009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391" name="文本框 113676"/>
          <p:cNvSpPr txBox="1"/>
          <p:nvPr/>
        </p:nvSpPr>
        <p:spPr>
          <a:xfrm>
            <a:off x="3060065" y="1632903"/>
            <a:ext cx="1143000" cy="5175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28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Kg/m</a:t>
            </a:r>
            <a:r>
              <a:rPr lang="zh-CN" altLang="en-US" sz="2800" baseline="300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16392" name="下箭头 113677"/>
          <p:cNvSpPr/>
          <p:nvPr/>
        </p:nvSpPr>
        <p:spPr>
          <a:xfrm>
            <a:off x="4212590" y="4009390"/>
            <a:ext cx="127000" cy="574675"/>
          </a:xfrm>
          <a:prstGeom prst="downArrow">
            <a:avLst>
              <a:gd name="adj1" fmla="val 50000"/>
              <a:gd name="adj2" fmla="val 11312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393" name="左弧形箭头 113678"/>
          <p:cNvSpPr/>
          <p:nvPr/>
        </p:nvSpPr>
        <p:spPr>
          <a:xfrm>
            <a:off x="1116965" y="3504565"/>
            <a:ext cx="360363" cy="865188"/>
          </a:xfrm>
          <a:prstGeom prst="curvedRightArrow">
            <a:avLst>
              <a:gd name="adj1" fmla="val 48017"/>
              <a:gd name="adj2" fmla="val 96035"/>
              <a:gd name="adj3" fmla="val 33324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394" name="文本框 113679"/>
          <p:cNvSpPr txBox="1"/>
          <p:nvPr/>
        </p:nvSpPr>
        <p:spPr>
          <a:xfrm>
            <a:off x="3972878" y="4841240"/>
            <a:ext cx="1308100" cy="52228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8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10</a:t>
            </a:r>
            <a:r>
              <a:rPr lang="zh-CN" altLang="en-US" sz="28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N/kg</a:t>
            </a:r>
          </a:p>
        </p:txBody>
      </p:sp>
      <p:sp>
        <p:nvSpPr>
          <p:cNvPr id="16395" name="文本框 113680"/>
          <p:cNvSpPr txBox="1"/>
          <p:nvPr/>
        </p:nvSpPr>
        <p:spPr>
          <a:xfrm>
            <a:off x="1497965" y="4466590"/>
            <a:ext cx="1447800" cy="5175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2800">
                <a:solidFill>
                  <a:srgbClr val="FC0A04"/>
                </a:solidFill>
                <a:latin typeface="Arial" pitchFamily="34" charset="0"/>
                <a:ea typeface="宋体" panose="02010600030101010101" pitchFamily="2" charset="-122"/>
              </a:rPr>
              <a:t>Pa(帕）</a:t>
            </a:r>
          </a:p>
        </p:txBody>
      </p:sp>
      <p:sp>
        <p:nvSpPr>
          <p:cNvPr id="16396" name="上箭头 113682"/>
          <p:cNvSpPr/>
          <p:nvPr/>
        </p:nvSpPr>
        <p:spPr>
          <a:xfrm flipH="1" flipV="1">
            <a:off x="3348990" y="2856865"/>
            <a:ext cx="76200" cy="76200"/>
          </a:xfrm>
          <a:prstGeom prst="upArrow">
            <a:avLst>
              <a:gd name="adj1" fmla="val 9240"/>
              <a:gd name="adj2" fmla="val 1000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https://d.book118.com/338006052071006043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微软雅黑</vt:lpstr>
      <vt:lpstr>宋体</vt:lpstr>
      <vt:lpstr>Times New Roman</vt:lpstr>
      <vt:lpstr>Symbol</vt:lpstr>
      <vt:lpstr>隶书</vt:lpstr>
      <vt:lpstr>华文楷体</vt:lpstr>
      <vt:lpstr>楷体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2024-09-23T02:49:48.181</cp:lastPrinted>
  <dcterms:created xsi:type="dcterms:W3CDTF">2024-09-22T18:49:48Z</dcterms:created>
  <dcterms:modified xsi:type="dcterms:W3CDTF">2024-09-22T18:49:50Z</dcterms:modified>
</cp:coreProperties>
</file>