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7FA5B1E-6B6E-46E3-816C-26FEA415CD3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D16D2B-B785-4571-B8B7-1C66E1D31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E8EC7-9F9D-4447-B76A-23FDDC2B4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ACE038-91DB-4BE8-A89A-92ACCC3C0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096E0C-F471-4171-A811-0C7EF7341D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E5B6F1-6F90-438E-BF9D-C0E6B2BBA5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B765DC-1855-482C-BFB6-0DBB2DFFBD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25B1AB-1DA8-455B-8B2F-E9C66EBF8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2F9439-B140-4FFD-B258-1FE0B8E41E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C222DD-6326-49F1-A9D7-BDBE6BBED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ED3A2A-8332-4842-B333-4A0AED45F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50FB2-6E86-44B8-BA15-86BFADD67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FF8757A-4166-4DAD-8D0A-71C8CFE3366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C04A982-A24C-479D-9CCD-DE79A29E7C9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1606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销售团队管理培训打造精英销售团队的必备条件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销售团队管理培训概述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建立精英销售团队的关键要素</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销售团队管理要点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销售团队管理实践案例分析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销售团队管理培训的实施策略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销售团队管理培训概述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什么是销售团队管理培训？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管理培训是指为销售团队成员提供专业知识和技能培训的过程。通过培训，销售团队可以提升销售技巧、领导能力，增强团队凝聚力，从而提高销售绩效和实现业绩目标。该培训内容包括销售技巧、市场分析、客户关系管理等方面。</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销售团队管理培训的重要性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提升销售团队领导层的管理技能</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培养领导能力</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加强产品知识和销售技巧的培训</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提升销售技巧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促进团队协作和共同目标的达成</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增强团结凝聚力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销售团队管理培训的影响因素</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与企业文化相一致的培训模式更容易被接受</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公司文化和价值观</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个体差异的考虑对培训内容的制定至关重要</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团队成员背景经验</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根据市场行情调整培训内容和形式</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市场竞争发展趋势</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制定培训计划</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设定培训目标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制定培训时间表</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实施培训方案</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选择培训方式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组织培训活动</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评估培训效果</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收集反馈意见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调整改进培训计划</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销售团队管理培训的实施步骤</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识别培训需求</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调研员工需求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分析现有团队状况</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通过销售团队管理培训，可以提升团队整体实力，提高销售绩效，增强团队凝聚力，是打造精英销售团队的必备条件。持续的管理和培训可以帮助团队不断进步，应对市场挑战。</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建立精英销售团队的关键要素</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建立明确的销售目标</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明确的销售目标对于打造精英销售团队至关重要。首先，要设定具体可衡量的销售指标，以便团队清晰了解目标。其次，分解目标到个人销售计划，让每个成员明确责任并制定有效的执行计划。最后，激励销售团队实现目标，可以通过奖励机制激发潜力，提高团队整体绩效。</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打造优秀的销售团队文化</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建立团队协作意识，促进信息共享和资源整合</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团队合作和分享精神</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培养积极主动、乐观向上的销售态度</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积极进取的销售态度</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及时表扬和奖励销售业绩突出的成员，激励团队成员更上一层楼</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奖励和认可优秀销售表现</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提供持续更新的技术知识培训，加强团队整体竞争力</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持续的销售技能培训</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提供持续的销售技能培训</a:t>
            </a:r>
            <a:endParaRPr lang="en-US" sz="3600" b="0" strike="noStrike" spc="-1">
              <a:solidFill>
                <a:schemeClr val="dk1"/>
              </a:solidFill>
              <a:latin typeface="Arial"/>
            </a:endParaRPr>
          </a:p>
        </p:txBody>
      </p:sp>
      <p:sp>
        <p:nvSpPr>
          <p:cNvPr id="13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3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不断更新销售技巧和知识</a:t>
            </a:r>
            <a:endParaRPr lang="en-US" sz="3000" b="0" strike="noStrike" spc="-1">
              <a:solidFill>
                <a:srgbClr val="000000"/>
              </a:solidFill>
              <a:latin typeface="Arial"/>
            </a:endParaRPr>
          </a:p>
        </p:txBody>
      </p:sp>
      <p:sp>
        <p:nvSpPr>
          <p:cNvPr id="13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推动销售团队的持续成长</a:t>
            </a:r>
            <a:endParaRPr lang="en-US" sz="3000" b="0" strike="noStrike" spc="-1">
              <a:solidFill>
                <a:srgbClr val="000000"/>
              </a:solidFill>
              <a:latin typeface="Arial"/>
            </a:endParaRPr>
          </a:p>
        </p:txBody>
      </p:sp>
      <p:sp>
        <p:nvSpPr>
          <p:cNvPr id="1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4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培养销售团队的自我学习能力</a:t>
            </a:r>
            <a:endParaRPr lang="en-US" sz="3000" b="0" strike="noStrike" spc="-1">
              <a:solidFill>
                <a:srgbClr val="000000"/>
              </a:solidFill>
              <a:latin typeface="Arial"/>
            </a:endParaRPr>
          </a:p>
        </p:txBody>
      </p:sp>
      <p:sp>
        <p:nvSpPr>
          <p:cNvPr id="14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建立开放沟通和有效反馈机制</a:t>
            </a:r>
            <a:endParaRPr lang="en-US" sz="2200" b="0" strike="noStrike" spc="-1">
              <a:solidFill>
                <a:srgbClr val="000000"/>
              </a:solidFill>
              <a:latin typeface="Arial"/>
            </a:endParaRPr>
          </a:p>
        </p:txBody>
      </p:sp>
      <p:sp>
        <p:nvSpPr>
          <p:cNvPr id="14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鼓励员工畅所欲言，及时解决困难和问题</a:t>
            </a:r>
            <a:endParaRPr lang="en-US" sz="1500" b="0" strike="noStrike" spc="-1">
              <a:solidFill>
                <a:srgbClr val="000000"/>
              </a:solidFill>
              <a:latin typeface="Arial"/>
            </a:endParaRPr>
          </a:p>
        </p:txBody>
      </p:sp>
      <p:sp>
        <p:nvSpPr>
          <p:cNvPr id="14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确保销售团队的工作生活平衡</a:t>
            </a:r>
            <a:endParaRPr lang="en-US" sz="2200" b="0" strike="noStrike" spc="-1">
              <a:solidFill>
                <a:srgbClr val="000000"/>
              </a:solidFill>
              <a:latin typeface="Arial"/>
            </a:endParaRPr>
          </a:p>
        </p:txBody>
      </p:sp>
      <p:sp>
        <p:nvSpPr>
          <p:cNvPr id="14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促进工作与生活的平衡，提高员工工作满意度</a:t>
            </a:r>
            <a:endParaRPr lang="en-US" sz="1500" b="0" strike="noStrike" spc="-1">
              <a:solidFill>
                <a:srgbClr val="000000"/>
              </a:solidFill>
              <a:latin typeface="Arial"/>
            </a:endParaRPr>
          </a:p>
        </p:txBody>
      </p:sp>
      <p:sp>
        <p:nvSpPr>
          <p:cNvPr id="14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加强团队凝聚力和向心力</a:t>
            </a:r>
            <a:endParaRPr lang="en-US" sz="2200" b="0" strike="noStrike" spc="-1">
              <a:solidFill>
                <a:srgbClr val="000000"/>
              </a:solidFill>
              <a:latin typeface="Arial"/>
            </a:endParaRPr>
          </a:p>
        </p:txBody>
      </p:sp>
      <p:sp>
        <p:nvSpPr>
          <p:cNvPr id="15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组织团队建设活动，促进团队的凝聚力和向心力</a:t>
            </a:r>
            <a:endParaRPr lang="en-US" sz="1500" b="0" strike="noStrike" spc="-1">
              <a:solidFill>
                <a:srgbClr val="000000"/>
              </a:solidFill>
              <a:latin typeface="Arial"/>
            </a:endParaRPr>
          </a:p>
        </p:txBody>
      </p:sp>
      <p:sp>
        <p:nvSpPr>
          <p:cNvPr id="15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创造积极的工作环境</a:t>
            </a:r>
            <a:endParaRPr lang="en-US" sz="3600" b="0" strike="noStrike" spc="-1">
              <a:solidFill>
                <a:schemeClr val="dk1"/>
              </a:solidFill>
              <a:latin typeface="Arial"/>
            </a:endParaRPr>
          </a:p>
        </p:txBody>
      </p:sp>
      <p:sp>
        <p:nvSpPr>
          <p:cNvPr id="15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提供良好的工作条件和福利待遇</a:t>
            </a:r>
            <a:endParaRPr lang="en-US" sz="2200" b="0" strike="noStrike" spc="-1">
              <a:solidFill>
                <a:srgbClr val="000000"/>
              </a:solidFill>
              <a:latin typeface="Arial"/>
            </a:endParaRPr>
          </a:p>
        </p:txBody>
      </p:sp>
      <p:sp>
        <p:nvSpPr>
          <p:cNvPr id="15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提供舒适的办公环境、良好的薪酬福利</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结束语</a:t>
            </a:r>
            <a:endParaRPr lang="en-US" sz="3600" b="0" strike="noStrike" spc="-1">
              <a:solidFill>
                <a:schemeClr val="dk1"/>
              </a:solidFill>
              <a:latin typeface="Arial"/>
            </a:endParaRPr>
          </a:p>
        </p:txBody>
      </p:sp>
      <p:sp>
        <p:nvSpPr>
          <p:cNvPr id="15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立精英销售团队不仅是公司的需求，也是每位销售人员的追求。通过建立明确的销售目标、打造优秀的销售团队文化、提供持续的销售技能培训和创造积极的工作环境，我们可以帮助销售团队实现成功，提升绩效，达成销售目标。</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销售团队管理要点</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设定明确的销售目标</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销售团队管理中，设定明确的销售目标至关重要。这些目标必须具体可衡量，以便团队成员清晰了解自己的工作重点。同时，随着市场环境的不断变化，也需要不断调整目标，确保团队目标与市场趋势保持一致。</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建立有效的销售团队激励机制</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激励销售团队</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设定奖励机制</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个人和团队</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制定销售奖励计划</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管理销售团队绩效表现</a:t>
            </a:r>
            <a:endParaRPr lang="en-US" sz="3600" b="0" strike="noStrike" spc="-1">
              <a:solidFill>
                <a:schemeClr val="dk1"/>
              </a:solidFill>
              <a:latin typeface="Arial"/>
            </a:endParaRPr>
          </a:p>
        </p:txBody>
      </p:sp>
      <p:sp>
        <p:nvSpPr>
          <p:cNvPr id="17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销售团队</a:t>
            </a:r>
            <a:endParaRPr lang="en-US" sz="2000" b="0" strike="noStrike" spc="-1">
              <a:solidFill>
                <a:srgbClr val="000000"/>
              </a:solidFill>
              <a:latin typeface="Arial"/>
            </a:endParaRPr>
          </a:p>
        </p:txBody>
      </p:sp>
      <p:sp>
        <p:nvSpPr>
          <p:cNvPr id="17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定期评估绩效</a:t>
            </a:r>
            <a:endParaRPr lang="en-US" sz="3000" b="0" strike="noStrike" spc="-1">
              <a:solidFill>
                <a:srgbClr val="000000"/>
              </a:solidFill>
              <a:latin typeface="Arial"/>
            </a:endParaRPr>
          </a:p>
        </p:txBody>
      </p:sp>
      <p:sp>
        <p:nvSpPr>
          <p:cNvPr id="17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销售团队</a:t>
            </a:r>
            <a:endParaRPr lang="en-US" sz="2000" b="0" strike="noStrike" spc="-1">
              <a:solidFill>
                <a:srgbClr val="000000"/>
              </a:solidFill>
              <a:latin typeface="Arial"/>
            </a:endParaRPr>
          </a:p>
        </p:txBody>
      </p:sp>
      <p:sp>
        <p:nvSpPr>
          <p:cNvPr id="17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培养优秀表现文化</a:t>
            </a:r>
            <a:endParaRPr lang="en-US" sz="3000" b="0" strike="noStrike" spc="-1">
              <a:solidFill>
                <a:srgbClr val="000000"/>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并采取对策</a:t>
            </a:r>
            <a:endParaRPr lang="en-US" sz="2000" b="0" strike="noStrike" spc="-1">
              <a:solidFill>
                <a:srgbClr val="000000"/>
              </a:solidFill>
              <a:latin typeface="Arial"/>
            </a:endParaRPr>
          </a:p>
        </p:txBody>
      </p:sp>
      <p:sp>
        <p:nvSpPr>
          <p:cNvPr id="18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分析绩效差异</a:t>
            </a:r>
            <a:endParaRPr lang="en-US" sz="3000" b="0" strike="noStrike" spc="-1">
              <a:solidFill>
                <a:srgbClr val="000000"/>
              </a:solidFill>
              <a:latin typeface="Arial"/>
            </a:endParaRPr>
          </a:p>
        </p:txBody>
      </p:sp>
      <p:sp>
        <p:nvSpPr>
          <p:cNvPr id="18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促进销售团队内部协作</a:t>
            </a:r>
            <a:endParaRPr lang="en-US" sz="2200" b="0" strike="noStrike" spc="-1">
              <a:solidFill>
                <a:srgbClr val="000000"/>
              </a:solidFill>
              <a:latin typeface="Arial"/>
            </a:endParaRPr>
          </a:p>
        </p:txBody>
      </p:sp>
      <p:sp>
        <p:nvSpPr>
          <p:cNvPr id="1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鼓励团队成员互相支持和协助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建立团队合作文化</a:t>
            </a:r>
            <a:endParaRPr lang="en-US" sz="15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提供沟通平台</a:t>
            </a:r>
            <a:endParaRPr lang="en-US" sz="2200" b="0" strike="noStrike" spc="-1">
              <a:solidFill>
                <a:srgbClr val="000000"/>
              </a:solidFill>
              <a:latin typeface="Arial"/>
            </a:endParaRPr>
          </a:p>
        </p:txBody>
      </p:sp>
      <p:sp>
        <p:nvSpPr>
          <p:cNvPr id="1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使用团队内部通讯工具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确保信息及时传递</a:t>
            </a:r>
            <a:endParaRPr lang="en-US" sz="15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建立有效的销售团队沟通和协作机制</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设立定期销售团队会议</a:t>
            </a:r>
            <a:endParaRPr lang="en-US" sz="2200" b="0" strike="noStrike" spc="-1">
              <a:solidFill>
                <a:srgbClr val="000000"/>
              </a:solidFill>
              <a:latin typeface="Arial"/>
            </a:endParaRPr>
          </a:p>
        </p:txBody>
      </p:sp>
      <p:sp>
        <p:nvSpPr>
          <p:cNvPr id="1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定期召开会议讨论团队工作进展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共享销售经验和技巧</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综上所述，销售团队管理是一个综合性的工作，需要设定明确的目标、建立激励机制、管理绩效表现、促进团队沟通和协作。只有通过有效的管理和领导，才能打造一个精英销售团队，实现销售业绩的持续增长。</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https://d.book118.com/338016062011006050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销售团队管理培训打造精英销售团队的必备条件</vt:lpstr>
      <vt:lpstr>目录</vt:lpstr>
      <vt:lpstr>第1章 销售团队管理培训概述</vt:lpstr>
      <vt:lpstr> </vt:lpstr>
      <vt:lpstr>销售团队管理培训的重要性</vt:lpstr>
      <vt:lpstr>销售团队管理培训的影响因素</vt:lpstr>
      <vt:lpstr>销售团队管理培训的实施步骤</vt:lpstr>
      <vt:lpstr>结语</vt:lpstr>
      <vt:lpstr>第2章 建立精英销售团队的关键要素</vt:lpstr>
      <vt:lpstr> </vt:lpstr>
      <vt:lpstr>打造优秀的销售团队文化</vt:lpstr>
      <vt:lpstr>提供持续的销售技能培训</vt:lpstr>
      <vt:lpstr>创造积极的工作环境</vt:lpstr>
      <vt:lpstr>结束语</vt:lpstr>
      <vt:lpstr>第3章 销售团队管理要点</vt:lpstr>
      <vt:lpstr> </vt:lpstr>
      <vt:lpstr>建立有效的销售团队激励机制</vt:lpstr>
      <vt:lpstr>管理销售团队绩效表现</vt:lpstr>
      <vt:lpstr>建立有效的销售团队沟通和协作机制</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2024-09-29T14:53:50.136</cp:lastPrinted>
  <dcterms:created xsi:type="dcterms:W3CDTF">2024-09-29T06:53:50Z</dcterms:created>
  <dcterms:modified xsi:type="dcterms:W3CDTF">2024-09-29T06:53:52Z</dcterms:modified>
</cp:coreProperties>
</file>