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31F578-8977-45A2-A99C-9AEBBD73D7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3D0478-52FF-46F6-9C4A-45A0D7AE3A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7A50AB-6BA8-4789-A7D7-443DD37168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2ED8EC-337B-41B8-847C-CDF639C72C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F306D3-071B-46D5-AA1D-D2660F653A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0B30D3-F9C7-42C5-A0EF-EF6D652ED0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1AAA2D-1FC9-4D03-A564-877940FA1D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63C8C6-84AB-40FF-9292-C0EA530D63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CAAD41-BFFD-4E2D-9F3C-E62866C744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F76538-7CD0-494C-9CAE-82BACAAEC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5A8D37-43DA-4F70-973F-997D6E55DC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1713505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沉香十七味丸的质量标准研究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药材炮制方法的探索
 主要元素的含量测定法
 主要成分的结构鉴定
 理化性质的测试标准
 微生物限度的检验
 毒性实验的评价标准
 临床应用的疗效评价
 质量标准的制定方法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药材炮制方法的探索</a:t>
            </a:r>
          </a:p>
        </p:txBody>
      </p:sp>
      <p:sp>
        <p:nvSpPr>
          <p:cNvPr id="3" name="Subtitle 2"/>
          <p:cNvSpPr>
            <a:spLocks noGrp="1"/>
          </p:cNvSpPr>
          <p:nvPr>
            <p:ph type="subTitle" idx="1"/>
          </p:nvPr>
        </p:nvSpPr>
        <p:spPr/>
        <p:txBody>
          <a:bodyPr/>
          <a:lstStyle/>
          <a:p>
            <a:r>
              <a:t>沉香十七味丸的质量标准研究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药材炮制方法的探索</a:t>
            </a:r>
          </a:p>
        </p:txBody>
      </p:sp>
      <p:sp>
        <p:nvSpPr>
          <p:cNvPr id="3" name="Content Placeholder 2"/>
          <p:cNvSpPr>
            <a:spLocks noGrp="1"/>
          </p:cNvSpPr>
          <p:nvPr>
            <p:ph sz="half" idx="2"/>
          </p:nvPr>
        </p:nvSpPr>
        <p:spPr/>
        <p:txBody>
          <a:bodyPr/>
          <a:lstStyle/>
          <a:p>
            <a:r>
              <a:t>1. 炮制方法对沉香十七味丸药效的影响：通过对沉香十七味丸中药材的炮制方法进行优化，可以有效地提高药效，改善药理作用，提高临床疗效。</a:t>
            </a:r>
          </a:p>
          <a:p>
            <a:r>
              <a:t>2. 炮制工艺的创新：在沉香十七味丸的炮制过程中，采用新颖的炮制工艺，可以显著提高药材的有效成分含量，改善药材的稳定性，提高药材的药效。</a:t>
            </a:r>
          </a:p>
          <a:p>
            <a:r>
              <a:t>3. 炮制方法的标准化：建立沉香十七味丸中药材炮制方法的标准，可以确保炮制过程的规范性，提高炮制质量，保证药材的质量和安全。</a:t>
            </a:r>
          </a:p>
        </p:txBody>
      </p:sp>
      <p:sp>
        <p:nvSpPr>
          <p:cNvPr id="4" name="Text Placeholder 3"/>
          <p:cNvSpPr>
            <a:spLocks noGrp="1"/>
          </p:cNvSpPr>
          <p:nvPr>
            <p:ph type="body" idx="3"/>
          </p:nvPr>
        </p:nvSpPr>
        <p:spPr/>
        <p:txBody>
          <a:bodyPr/>
          <a:lstStyle/>
          <a:p>
            <a:r>
              <a:t>沉香十七味丸中药材的炮制工艺</a:t>
            </a:r>
          </a:p>
        </p:txBody>
      </p:sp>
      <p:sp>
        <p:nvSpPr>
          <p:cNvPr id="5" name="Content Placeholder 4"/>
          <p:cNvSpPr>
            <a:spLocks noGrp="1"/>
          </p:cNvSpPr>
          <p:nvPr>
            <p:ph sz="half" idx="4"/>
          </p:nvPr>
        </p:nvSpPr>
        <p:spPr/>
        <p:txBody>
          <a:bodyPr/>
          <a:lstStyle/>
          <a:p>
            <a:r>
              <a:t>1. 沉香的炮制：沉香在炮制过程中，需要经过拣选、净制、切制、干燥等工序，以去除杂质，提高药效，改善药理作用。</a:t>
            </a:r>
          </a:p>
          <a:p>
            <a:r>
              <a:t>2. 降香的炮制：降香在炮制过程中，需要经过修治、劈斩、清洗、干燥等工序，以去除杂质，提高药效，改善药理作用。</a:t>
            </a:r>
          </a:p>
          <a:p>
            <a:r>
              <a:t>3. 檀香的炮制：檀香在炮制过程中，需要经过修治、劈斩、清洗、干燥等工序，以去除杂质，提高药效，改善药理作用。</a:t>
            </a:r>
          </a:p>
        </p:txBody>
      </p:sp>
      <p:sp>
        <p:nvSpPr>
          <p:cNvPr id="6" name="Text Placeholder 5"/>
          <p:cNvSpPr>
            <a:spLocks noGrp="1"/>
          </p:cNvSpPr>
          <p:nvPr>
            <p:ph type="body" idx="1"/>
          </p:nvPr>
        </p:nvSpPr>
        <p:spPr/>
        <p:txBody>
          <a:bodyPr/>
          <a:lstStyle/>
          <a:p>
            <a:r>
              <a:t>沉香十七味丸中药材炮制方法的优化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药材炮制方法的探索</a:t>
            </a:r>
          </a:p>
        </p:txBody>
      </p:sp>
      <p:sp>
        <p:nvSpPr>
          <p:cNvPr id="3" name="Text Placeholder 2"/>
          <p:cNvSpPr>
            <a:spLocks noGrp="1"/>
          </p:cNvSpPr>
          <p:nvPr>
            <p:ph type="body" idx="1"/>
          </p:nvPr>
        </p:nvSpPr>
        <p:spPr/>
        <p:txBody>
          <a:bodyPr/>
          <a:lstStyle/>
          <a:p>
            <a:r>
              <a:t>沉香十七味丸中药材的炮制质量控制</a:t>
            </a:r>
          </a:p>
        </p:txBody>
      </p:sp>
      <p:sp>
        <p:nvSpPr>
          <p:cNvPr id="4" name="Content Placeholder 3"/>
          <p:cNvSpPr>
            <a:spLocks noGrp="1"/>
          </p:cNvSpPr>
          <p:nvPr>
            <p:ph sz="half" idx="2"/>
          </p:nvPr>
        </p:nvSpPr>
        <p:spPr/>
        <p:txBody>
          <a:bodyPr/>
          <a:lstStyle/>
          <a:p>
            <a:r>
              <a:t>1. 沉香十七味丸中药材炮制质量控制指标：沉香十七味丸中药材炮制质量控制指标包括：炮制方法、炮制工艺、炮制时间、炮制温度、炮制湿度等。</a:t>
            </a:r>
          </a:p>
          <a:p>
            <a:r>
              <a:t>2. 沉香十七味丸中药材炮制质量控制方法：沉香十七味丸中药材炮制质量控制方法包括：感官检查、理化检查、微生物检查、毒性检查等。</a:t>
            </a:r>
          </a:p>
          <a:p>
            <a:r>
              <a:t>3. 沉香十七味丸中药材炮制质量控制标准：沉香十七味丸中药材炮制质量控制标准包括：炮制方法、炮制工艺、炮制时间、炮制温度、炮制湿度、感官检查、理化检查、微生物检查、毒性检查等。</a:t>
            </a:r>
          </a:p>
        </p:txBody>
      </p:sp>
      <p:sp>
        <p:nvSpPr>
          <p:cNvPr id="5" name="Text Placeholder 4"/>
          <p:cNvSpPr>
            <a:spLocks noGrp="1"/>
          </p:cNvSpPr>
          <p:nvPr>
            <p:ph type="body" idx="3"/>
          </p:nvPr>
        </p:nvSpPr>
        <p:spPr/>
        <p:txBody>
          <a:bodyPr/>
          <a:lstStyle/>
          <a:p>
            <a:r>
              <a:t>沉香十七味丸中药材的炮制工艺创新</a:t>
            </a:r>
          </a:p>
        </p:txBody>
      </p:sp>
      <p:sp>
        <p:nvSpPr>
          <p:cNvPr id="6" name="Content Placeholder 5"/>
          <p:cNvSpPr>
            <a:spLocks noGrp="1"/>
          </p:cNvSpPr>
          <p:nvPr>
            <p:ph sz="half" idx="4"/>
          </p:nvPr>
        </p:nvSpPr>
        <p:spPr/>
        <p:txBody>
          <a:bodyPr/>
          <a:lstStyle/>
          <a:p>
            <a:r>
              <a:t>1. 微波炮制技术：微波炮制技术是一种新型的炮制技术，利用微波的穿透性和热效应，可以快速、均匀地加热药材，提高药材的有效成分含量，改善药材的稳定性，提高药材的药效。</a:t>
            </a:r>
          </a:p>
          <a:p>
            <a:r>
              <a:t>2. 超声波炮制技术：超声波炮制技术是一种新型的炮制技术，利用超声波的机械效应、热效应和化学效应，可以破坏药材的细胞壁，促进药材的有效成分的释放，提高药材的有效成分含量，改善药材的稳定性，提高药材的药效。</a:t>
            </a:r>
          </a:p>
          <a:p>
            <a:r>
              <a:t>3. 流化床炮制技术：流化床炮制技术是一种新型的炮制技术，利用流化床的热空气流，可以快速、均匀地加热药材，提高药材的有效成分含量，改善药材的稳定性，提高药材的药效。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药材炮制方法的探索</a:t>
            </a:r>
          </a:p>
        </p:txBody>
      </p:sp>
      <p:sp>
        <p:nvSpPr>
          <p:cNvPr id="3" name="Text Placeholder 2"/>
          <p:cNvSpPr>
            <a:spLocks noGrp="1"/>
          </p:cNvSpPr>
          <p:nvPr>
            <p:ph type="body" idx="1"/>
          </p:nvPr>
        </p:nvSpPr>
        <p:spPr/>
        <p:txBody>
          <a:bodyPr/>
          <a:lstStyle/>
          <a:p>
            <a:r>
              <a:t>沉香十七味丸中药材的炮制方法的标准化</a:t>
            </a:r>
          </a:p>
        </p:txBody>
      </p:sp>
      <p:sp>
        <p:nvSpPr>
          <p:cNvPr id="4" name="Content Placeholder 3"/>
          <p:cNvSpPr>
            <a:spLocks noGrp="1"/>
          </p:cNvSpPr>
          <p:nvPr>
            <p:ph sz="half" idx="2"/>
          </p:nvPr>
        </p:nvSpPr>
        <p:spPr/>
        <p:txBody>
          <a:bodyPr/>
          <a:lstStyle/>
          <a:p>
            <a:r>
              <a:t>1. 沉香十七味丸中药材炮制方法标准化的必要性：沉香十七味丸中药材炮制方法标准化的必要性在于确保炮制过程的规范性，提高炮制质量，保证药材的质量和安全。</a:t>
            </a:r>
          </a:p>
          <a:p>
            <a:r>
              <a:t>2. 沉香十七味丸中药材炮制方法标准化的内容：沉香十七味丸中药材炮制方法标准化的内容包括：炮制方法、炮制工艺、炮制时间、炮制温度、炮制湿度等。</a:t>
            </a:r>
          </a:p>
          <a:p>
            <a:r>
              <a:t>3. 沉香十七味丸中药材炮制方法标准化的实施：沉香十七味丸中药材炮制方法标准化的实施包括：制定炮制方法标准、实施炮制方法标准、监督炮制方法标准的实施、评价炮制方法标准的实施等。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主要元素的含量测定法</a:t>
            </a:r>
          </a:p>
        </p:txBody>
      </p:sp>
      <p:sp>
        <p:nvSpPr>
          <p:cNvPr id="3" name="Subtitle 2"/>
          <p:cNvSpPr>
            <a:spLocks noGrp="1"/>
          </p:cNvSpPr>
          <p:nvPr>
            <p:ph type="subTitle" idx="1"/>
          </p:nvPr>
        </p:nvSpPr>
        <p:spPr/>
        <p:txBody>
          <a:bodyPr/>
          <a:lstStyle/>
          <a:p>
            <a:r>
              <a:t>沉香十七味丸的质量标准研究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主要元素的含量测定法</a:t>
            </a:r>
          </a:p>
        </p:txBody>
      </p:sp>
      <p:sp>
        <p:nvSpPr>
          <p:cNvPr id="3" name="Text Placeholder 2"/>
          <p:cNvSpPr>
            <a:spLocks noGrp="1"/>
          </p:cNvSpPr>
          <p:nvPr>
            <p:ph type="body" idx="1"/>
          </p:nvPr>
        </p:nvSpPr>
        <p:spPr/>
        <p:txBody>
          <a:bodyPr/>
          <a:lstStyle/>
          <a:p>
            <a:r>
              <a:t>样品制备，</a:t>
            </a:r>
          </a:p>
        </p:txBody>
      </p:sp>
      <p:sp>
        <p:nvSpPr>
          <p:cNvPr id="4" name="Content Placeholder 3"/>
          <p:cNvSpPr>
            <a:spLocks noGrp="1"/>
          </p:cNvSpPr>
          <p:nvPr>
            <p:ph sz="half" idx="2"/>
          </p:nvPr>
        </p:nvSpPr>
        <p:spPr/>
        <p:txBody>
          <a:bodyPr/>
          <a:lstStyle/>
          <a:p>
            <a:r>
              <a:t>1. 将沉香十七味丸研磨成细粉过200目筛备用。</a:t>
            </a:r>
          </a:p>
          <a:p>
            <a:r>
              <a:t>2. 取5mg研磨后的粉末，加入5mL浓硝酸，在120℃下加热至溶液澄清。</a:t>
            </a:r>
          </a:p>
          <a:p>
            <a:r>
              <a:t>3. 冷却后，加入2mL过氧化氢溶液，加热至溶液澄清。</a:t>
            </a:r>
          </a:p>
        </p:txBody>
      </p:sp>
      <p:sp>
        <p:nvSpPr>
          <p:cNvPr id="5" name="Text Placeholder 4"/>
          <p:cNvSpPr>
            <a:spLocks noGrp="1"/>
          </p:cNvSpPr>
          <p:nvPr>
            <p:ph type="body" idx="3"/>
          </p:nvPr>
        </p:nvSpPr>
        <p:spPr/>
        <p:txBody>
          <a:bodyPr/>
          <a:lstStyle/>
          <a:p>
            <a:r>
              <a:t>原子吸收光谱法，</a:t>
            </a:r>
          </a:p>
        </p:txBody>
      </p:sp>
      <p:sp>
        <p:nvSpPr>
          <p:cNvPr id="6" name="Content Placeholder 5"/>
          <p:cNvSpPr>
            <a:spLocks noGrp="1"/>
          </p:cNvSpPr>
          <p:nvPr>
            <p:ph sz="half" idx="4"/>
          </p:nvPr>
        </p:nvSpPr>
        <p:spPr/>
        <p:txBody>
          <a:bodyPr/>
          <a:lstStyle/>
          <a:p>
            <a:r>
              <a:t>1. 将样品溶液用超纯水定容至50mL，用原子吸收光谱仪测定Fe、Ca、K、Na、Mg、Zn的含量。</a:t>
            </a:r>
          </a:p>
          <a:p>
            <a:r>
              <a:t>2. 在原子吸收光谱法中，电子通过激励器激励后产生基态原子。</a:t>
            </a:r>
          </a:p>
          <a:p>
            <a:r>
              <a:t>3. 基态原子吸收基态原子，输出基态原子。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主要元素的含量测定法</a:t>
            </a:r>
          </a:p>
        </p:txBody>
      </p:sp>
      <p:sp>
        <p:nvSpPr>
          <p:cNvPr id="3" name="Text Placeholder 2"/>
          <p:cNvSpPr>
            <a:spLocks noGrp="1"/>
          </p:cNvSpPr>
          <p:nvPr>
            <p:ph type="body" idx="1"/>
          </p:nvPr>
        </p:nvSpPr>
        <p:spPr/>
        <p:txBody>
          <a:bodyPr/>
          <a:lstStyle/>
          <a:p>
            <a:r>
              <a:t>电感耦合等离子体质谱法，</a:t>
            </a:r>
          </a:p>
        </p:txBody>
      </p:sp>
      <p:sp>
        <p:nvSpPr>
          <p:cNvPr id="4" name="Content Placeholder 3"/>
          <p:cNvSpPr>
            <a:spLocks noGrp="1"/>
          </p:cNvSpPr>
          <p:nvPr>
            <p:ph sz="half" idx="2"/>
          </p:nvPr>
        </p:nvSpPr>
        <p:spPr/>
        <p:txBody>
          <a:bodyPr/>
          <a:lstStyle/>
          <a:p>
            <a:r>
              <a:t>1. 将样品溶液用超纯水定容至25mL，用电感耦合等离子体质谱仪测定Cr、Cu、Mn、Pb、As、Hg、Cd的含量。</a:t>
            </a:r>
          </a:p>
          <a:p>
            <a:r>
              <a:t>2. 电感耦合等离子体质谱法是一种使用电感耦合等离子体作为激发源，质谱仪作为质量分析器的分析技术。</a:t>
            </a:r>
          </a:p>
          <a:p>
            <a:r>
              <a:t>3. 电感耦合等离子体质谱具有灵敏度高、检测限低、准确度和精密度高、选择性和特异性好、元素覆盖范围广、快速、同步测定多种元素。</a:t>
            </a:r>
          </a:p>
        </p:txBody>
      </p:sp>
      <p:sp>
        <p:nvSpPr>
          <p:cNvPr id="5" name="Text Placeholder 4"/>
          <p:cNvSpPr>
            <a:spLocks noGrp="1"/>
          </p:cNvSpPr>
          <p:nvPr>
            <p:ph type="body" idx="3"/>
          </p:nvPr>
        </p:nvSpPr>
        <p:spPr/>
        <p:txBody>
          <a:bodyPr/>
          <a:lstStyle/>
          <a:p>
            <a:r>
              <a:t>傅里叶变换红外光谱法，</a:t>
            </a:r>
          </a:p>
        </p:txBody>
      </p:sp>
      <p:sp>
        <p:nvSpPr>
          <p:cNvPr id="6" name="Content Placeholder 5"/>
          <p:cNvSpPr>
            <a:spLocks noGrp="1"/>
          </p:cNvSpPr>
          <p:nvPr>
            <p:ph sz="half" idx="4"/>
          </p:nvPr>
        </p:nvSpPr>
        <p:spPr/>
        <p:txBody>
          <a:bodyPr/>
          <a:lstStyle/>
          <a:p>
            <a:r>
              <a:t>1. 将样品粉末与溴化钾混合并压片，用傅里叶变换红外光谱仪测定红外光谱。</a:t>
            </a:r>
          </a:p>
          <a:p>
            <a:r>
              <a:t>2. 将制备好的样品放在傅里叶变换红外光谱仪样品室，进行傅里叶变换以获得红外光谱图。</a:t>
            </a:r>
          </a:p>
          <a:p>
            <a:r>
              <a:t>3. 红外光谱图是物质特性的记录，可以用来鉴定物质。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主要元素的含量测定法</a:t>
            </a:r>
          </a:p>
        </p:txBody>
      </p:sp>
      <p:sp>
        <p:nvSpPr>
          <p:cNvPr id="3" name="Content Placeholder 2"/>
          <p:cNvSpPr>
            <a:spLocks noGrp="1"/>
          </p:cNvSpPr>
          <p:nvPr>
            <p:ph sz="half" idx="2"/>
          </p:nvPr>
        </p:nvSpPr>
        <p:spPr/>
        <p:txBody>
          <a:bodyPr/>
          <a:lstStyle/>
          <a:p>
            <a:r>
              <a:t>1. 将样品溶液用甲醇稀释，用气相色谱-质谱联用仪测定挥发性油的含量。</a:t>
            </a:r>
          </a:p>
          <a:p>
            <a:r>
              <a:t>2. 用气相色谱柱分离挥发性油中的成分，然后用质谱仪分析各个成分的分子量和结构。</a:t>
            </a:r>
          </a:p>
          <a:p>
            <a:r>
              <a:t>3. 气相色谱-质谱联用技术是一种非常灵敏和选择性的分析技术，可以用于分析复杂混合物中的挥发性成分。</a:t>
            </a:r>
          </a:p>
        </p:txBody>
      </p:sp>
      <p:sp>
        <p:nvSpPr>
          <p:cNvPr id="4" name="Text Placeholder 3"/>
          <p:cNvSpPr>
            <a:spLocks noGrp="1"/>
          </p:cNvSpPr>
          <p:nvPr>
            <p:ph type="body" idx="3"/>
          </p:nvPr>
        </p:nvSpPr>
        <p:spPr/>
        <p:txBody>
          <a:bodyPr/>
          <a:lstStyle/>
          <a:p>
            <a:r>
              <a:t>高效液相色谱法，</a:t>
            </a:r>
          </a:p>
        </p:txBody>
      </p:sp>
      <p:sp>
        <p:nvSpPr>
          <p:cNvPr id="5" name="Content Placeholder 4"/>
          <p:cNvSpPr>
            <a:spLocks noGrp="1"/>
          </p:cNvSpPr>
          <p:nvPr>
            <p:ph sz="half" idx="4"/>
          </p:nvPr>
        </p:nvSpPr>
        <p:spPr/>
        <p:txBody>
          <a:bodyPr/>
          <a:lstStyle/>
          <a:p>
            <a:r>
              <a:t>1. 将样品溶液用流动相稀释，用高效液相色谱仪测定有机酸的含量。</a:t>
            </a:r>
          </a:p>
          <a:p>
            <a:r>
              <a:t>2. 用高效液相色谱柱分离有机酸中的成分，然后用紫外检测器检测各个成分的含量。</a:t>
            </a:r>
          </a:p>
          <a:p>
            <a:r>
              <a:t>3. 高效液相色谱法是一种高效、灵敏、选择性好的分析技术，可以用于分析复杂混合物中的有机酸成分。</a:t>
            </a:r>
          </a:p>
        </p:txBody>
      </p:sp>
      <p:sp>
        <p:nvSpPr>
          <p:cNvPr id="6" name="Text Placeholder 5"/>
          <p:cNvSpPr>
            <a:spLocks noGrp="1"/>
          </p:cNvSpPr>
          <p:nvPr>
            <p:ph type="body" idx="1"/>
          </p:nvPr>
        </p:nvSpPr>
        <p:spPr/>
        <p:txBody>
          <a:bodyPr/>
          <a:lstStyle/>
          <a:p>
            <a:r>
              <a:t>气相色谱-质谱联用技术，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主要成分的结构鉴定</a:t>
            </a:r>
          </a:p>
        </p:txBody>
      </p:sp>
      <p:sp>
        <p:nvSpPr>
          <p:cNvPr id="3" name="Subtitle 2"/>
          <p:cNvSpPr>
            <a:spLocks noGrp="1"/>
          </p:cNvSpPr>
          <p:nvPr>
            <p:ph type="subTitle" idx="1"/>
          </p:nvPr>
        </p:nvSpPr>
        <p:spPr/>
        <p:txBody>
          <a:bodyPr/>
          <a:lstStyle/>
          <a:p>
            <a:r>
              <a:t>沉香十七味丸的质量标准研究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主要成分的结构鉴定</a:t>
            </a:r>
          </a:p>
        </p:txBody>
      </p:sp>
      <p:sp>
        <p:nvSpPr>
          <p:cNvPr id="3" name="Text Placeholder 2"/>
          <p:cNvSpPr>
            <a:spLocks noGrp="1"/>
          </p:cNvSpPr>
          <p:nvPr>
            <p:ph type="body" idx="1"/>
          </p:nvPr>
        </p:nvSpPr>
        <p:spPr/>
        <p:txBody>
          <a:bodyPr/>
          <a:lstStyle/>
          <a:p>
            <a:r>
              <a:t>沉香十七味丸中主要成分的结构鉴定：</a:t>
            </a:r>
          </a:p>
        </p:txBody>
      </p:sp>
      <p:sp>
        <p:nvSpPr>
          <p:cNvPr id="4" name="Content Placeholder 3"/>
          <p:cNvSpPr>
            <a:spLocks noGrp="1"/>
          </p:cNvSpPr>
          <p:nvPr>
            <p:ph sz="half" idx="2"/>
          </p:nvPr>
        </p:nvSpPr>
        <p:spPr/>
        <p:txBody>
          <a:bodyPr/>
          <a:lstStyle/>
          <a:p>
            <a:r>
              <a:t>1. 通过现代分离检测技术，如高速液相色谱-质谱联用、核磁共振等，对沉香十七味丸的主要成分进行分离及结构鉴定。</a:t>
            </a:r>
          </a:p>
          <a:p>
            <a:r>
              <a:t>2. 从沉香十七味丸中分离得到了挥发油、树脂、有机酸、生物碱、苷类等多种化合物，并通过各种物理化学方法对其进行鉴定，确定了它们的化学结构。</a:t>
            </a:r>
          </a:p>
          <a:p>
            <a:r>
              <a:t>3. 沉香十七味丸中主要有效成分包括沉香挥发油、沉香树脂、人参皂苷、白术多糖等，这些成分具有抗菌、抗炎、镇痛、活血化瘀等多种药理活性。</a:t>
            </a:r>
          </a:p>
        </p:txBody>
      </p:sp>
      <p:sp>
        <p:nvSpPr>
          <p:cNvPr id="5" name="Text Placeholder 4"/>
          <p:cNvSpPr>
            <a:spLocks noGrp="1"/>
          </p:cNvSpPr>
          <p:nvPr>
            <p:ph type="body" idx="3"/>
          </p:nvPr>
        </p:nvSpPr>
        <p:spPr/>
        <p:txBody>
          <a:bodyPr/>
          <a:lstStyle/>
          <a:p>
            <a:r>
              <a:t>沉香十七味丸中药理成分的含量测定：</a:t>
            </a:r>
          </a:p>
        </p:txBody>
      </p:sp>
      <p:sp>
        <p:nvSpPr>
          <p:cNvPr id="6" name="Content Placeholder 5"/>
          <p:cNvSpPr>
            <a:spLocks noGrp="1"/>
          </p:cNvSpPr>
          <p:nvPr>
            <p:ph sz="half" idx="4"/>
          </p:nvPr>
        </p:nvSpPr>
        <p:spPr/>
        <p:txBody>
          <a:bodyPr/>
          <a:lstStyle/>
          <a:p>
            <a:r>
              <a:t>1. 建立适合沉香十七味丸中主要成分定量分析的方法学，如高效液相色谱法、气相色谱法、毛细管电泳法等。</a:t>
            </a:r>
          </a:p>
          <a:p>
            <a:r>
              <a:t>2. 采用上述方法对沉香十七味丸中主要成分进行定量分析，确定其含量。</a:t>
            </a:r>
          </a:p>
          <a:p>
            <a:r>
              <a:t>3. 沉香十七味丸中主要成分的含量应符合国家药典或企业标准的规定，以确保药物的质量和疗效。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主要成分的结构鉴定</a:t>
            </a:r>
          </a:p>
        </p:txBody>
      </p:sp>
      <p:sp>
        <p:nvSpPr>
          <p:cNvPr id="3" name="Text Placeholder 2"/>
          <p:cNvSpPr>
            <a:spLocks noGrp="1"/>
          </p:cNvSpPr>
          <p:nvPr>
            <p:ph type="body" idx="1"/>
          </p:nvPr>
        </p:nvSpPr>
        <p:spPr/>
        <p:txBody>
          <a:bodyPr/>
          <a:lstStyle/>
          <a:p>
            <a:r>
              <a:t>沉香十七味丸中重金属的检测：</a:t>
            </a:r>
          </a:p>
        </p:txBody>
      </p:sp>
      <p:sp>
        <p:nvSpPr>
          <p:cNvPr id="4" name="Content Placeholder 3"/>
          <p:cNvSpPr>
            <a:spLocks noGrp="1"/>
          </p:cNvSpPr>
          <p:nvPr>
            <p:ph sz="half" idx="2"/>
          </p:nvPr>
        </p:nvSpPr>
        <p:spPr/>
        <p:txBody>
          <a:bodyPr/>
          <a:lstStyle/>
          <a:p>
            <a:r>
              <a:t>1. 根据国家药典或企业标准的要求，对沉香十七味丸中的重金属含量进行检测。</a:t>
            </a:r>
          </a:p>
          <a:p>
            <a:r>
              <a:t>2. 常用的检测方法包括原子吸收光谱法、电感耦合等离子体质谱法等。</a:t>
            </a:r>
          </a:p>
          <a:p>
            <a:r>
              <a:t>3. 沉香十七味丸中重金属的含量应符合国家药典或企业标准的规定，以确保药物的安全性。</a:t>
            </a:r>
          </a:p>
        </p:txBody>
      </p:sp>
      <p:sp>
        <p:nvSpPr>
          <p:cNvPr id="5" name="Text Placeholder 4"/>
          <p:cNvSpPr>
            <a:spLocks noGrp="1"/>
          </p:cNvSpPr>
          <p:nvPr>
            <p:ph type="body" idx="3"/>
          </p:nvPr>
        </p:nvSpPr>
        <p:spPr/>
        <p:txBody>
          <a:bodyPr/>
          <a:lstStyle/>
          <a:p>
            <a:r>
              <a:t>沉香十七味丸中挥发油的成分研究：</a:t>
            </a:r>
          </a:p>
        </p:txBody>
      </p:sp>
      <p:sp>
        <p:nvSpPr>
          <p:cNvPr id="6" name="Content Placeholder 5"/>
          <p:cNvSpPr>
            <a:spLocks noGrp="1"/>
          </p:cNvSpPr>
          <p:nvPr>
            <p:ph sz="half" idx="4"/>
          </p:nvPr>
        </p:nvSpPr>
        <p:spPr/>
        <p:txBody>
          <a:bodyPr/>
          <a:lstStyle/>
          <a:p>
            <a:r>
              <a:t>1. 采用气相色谱-质谱联用技术对手指虎下沉香挥发油进行分析，鉴定出其中含有100多种化合物。</a:t>
            </a:r>
          </a:p>
          <a:p>
            <a:r>
              <a:t>2. 主要成分包括倍半烯、榄香烯、龙脑、冰片等。</a:t>
            </a:r>
          </a:p>
          <a:p>
            <a:r>
              <a:t>3. 这些成分具有抗菌、抗炎、镇痛、祛风散寒等多种药理活性。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主要成分的结构鉴定</a:t>
            </a:r>
          </a:p>
        </p:txBody>
      </p:sp>
      <p:sp>
        <p:nvSpPr>
          <p:cNvPr id="3" name="Text Placeholder 2"/>
          <p:cNvSpPr>
            <a:spLocks noGrp="1"/>
          </p:cNvSpPr>
          <p:nvPr>
            <p:ph type="body" idx="1"/>
          </p:nvPr>
        </p:nvSpPr>
        <p:spPr/>
        <p:txBody>
          <a:bodyPr/>
          <a:lstStyle/>
          <a:p>
            <a:r>
              <a:t>沉香十七味丸中树脂的成分研究：</a:t>
            </a:r>
          </a:p>
        </p:txBody>
      </p:sp>
      <p:sp>
        <p:nvSpPr>
          <p:cNvPr id="4" name="Content Placeholder 3"/>
          <p:cNvSpPr>
            <a:spLocks noGrp="1"/>
          </p:cNvSpPr>
          <p:nvPr>
            <p:ph sz="half" idx="2"/>
          </p:nvPr>
        </p:nvSpPr>
        <p:spPr/>
        <p:txBody>
          <a:bodyPr/>
          <a:lstStyle/>
          <a:p>
            <a:r>
              <a:t>1. 采用高效液相色谱法对手指虎下沉香树脂进行分析，鉴定出其中含有10多种化合物。</a:t>
            </a:r>
          </a:p>
          <a:p>
            <a:r>
              <a:t>2. 主要成分包括沉香酸、沉香烯酸、沉香醇等。</a:t>
            </a:r>
          </a:p>
          <a:p>
            <a:r>
              <a:t>3. 这些成分具有抗菌、抗炎、镇痛、活血化瘀等多种药理活性。</a:t>
            </a:r>
          </a:p>
        </p:txBody>
      </p:sp>
      <p:sp>
        <p:nvSpPr>
          <p:cNvPr id="5" name="Text Placeholder 4"/>
          <p:cNvSpPr>
            <a:spLocks noGrp="1"/>
          </p:cNvSpPr>
          <p:nvPr>
            <p:ph type="body" idx="3"/>
          </p:nvPr>
        </p:nvSpPr>
        <p:spPr/>
        <p:txBody>
          <a:bodyPr/>
          <a:lstStyle/>
          <a:p>
            <a:r>
              <a:t>沉香十七味丸中生物碱的成分研究：</a:t>
            </a:r>
          </a:p>
        </p:txBody>
      </p:sp>
      <p:sp>
        <p:nvSpPr>
          <p:cNvPr id="6" name="Content Placeholder 5"/>
          <p:cNvSpPr>
            <a:spLocks noGrp="1"/>
          </p:cNvSpPr>
          <p:nvPr>
            <p:ph sz="half" idx="4"/>
          </p:nvPr>
        </p:nvSpPr>
        <p:spPr/>
        <p:txBody>
          <a:bodyPr/>
          <a:lstStyle/>
          <a:p>
            <a:r>
              <a:t>1. 采用气相色谱-质谱联用技术对手指虎下沉香生物碱进行分析，鉴定出其中含有20多种化合物。</a:t>
            </a:r>
          </a:p>
          <a:p>
            <a:r>
              <a:t>2. 主要成分包括马兜铃碱、双氢马兜铃碱、异双氢马兜铃碱等。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理化性质的测试标准</a:t>
            </a:r>
          </a:p>
        </p:txBody>
      </p:sp>
      <p:sp>
        <p:nvSpPr>
          <p:cNvPr id="3" name="Subtitle 2"/>
          <p:cNvSpPr>
            <a:spLocks noGrp="1"/>
          </p:cNvSpPr>
          <p:nvPr>
            <p:ph type="subTitle" idx="1"/>
          </p:nvPr>
        </p:nvSpPr>
        <p:spPr/>
        <p:txBody>
          <a:bodyPr/>
          <a:lstStyle/>
          <a:p>
            <a:r>
              <a:t>沉香十七味丸的质量标准研究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理化性质的测试标准</a:t>
            </a:r>
          </a:p>
        </p:txBody>
      </p:sp>
      <p:sp>
        <p:nvSpPr>
          <p:cNvPr id="3" name="Text Placeholder 2"/>
          <p:cNvSpPr>
            <a:spLocks noGrp="1"/>
          </p:cNvSpPr>
          <p:nvPr>
            <p:ph type="body" idx="1"/>
          </p:nvPr>
        </p:nvSpPr>
        <p:spPr/>
        <p:txBody>
          <a:bodyPr/>
          <a:lstStyle/>
          <a:p>
            <a:r>
              <a:t>色泽</a:t>
            </a:r>
          </a:p>
        </p:txBody>
      </p:sp>
      <p:sp>
        <p:nvSpPr>
          <p:cNvPr id="4" name="Content Placeholder 3"/>
          <p:cNvSpPr>
            <a:spLocks noGrp="1"/>
          </p:cNvSpPr>
          <p:nvPr>
            <p:ph sz="half" idx="2"/>
          </p:nvPr>
        </p:nvSpPr>
        <p:spPr/>
        <p:txBody>
          <a:bodyPr/>
          <a:lstStyle/>
          <a:p>
            <a:r>
              <a:t>1. 沉香十七味丸的颜色应为棕黑色或黑褐色，呈现出天然植物制品的自然色泽。</a:t>
            </a:r>
          </a:p>
          <a:p>
            <a:r>
              <a:t>2. 丸体表面光滑完整，无明显颗粒感或碎裂现象。</a:t>
            </a:r>
          </a:p>
          <a:p>
            <a:r>
              <a:t>3. 在光照下观察，丸体表面可呈现出一定的光泽度，反映出油脂和挥发性成分的存在。</a:t>
            </a:r>
          </a:p>
        </p:txBody>
      </p:sp>
      <p:sp>
        <p:nvSpPr>
          <p:cNvPr id="5" name="Text Placeholder 4"/>
          <p:cNvSpPr>
            <a:spLocks noGrp="1"/>
          </p:cNvSpPr>
          <p:nvPr>
            <p:ph type="body" idx="3"/>
          </p:nvPr>
        </p:nvSpPr>
        <p:spPr/>
        <p:txBody>
          <a:bodyPr/>
          <a:lstStyle/>
          <a:p>
            <a:r>
              <a:t>气味</a:t>
            </a:r>
          </a:p>
        </p:txBody>
      </p:sp>
      <p:sp>
        <p:nvSpPr>
          <p:cNvPr id="6" name="Content Placeholder 5"/>
          <p:cNvSpPr>
            <a:spLocks noGrp="1"/>
          </p:cNvSpPr>
          <p:nvPr>
            <p:ph sz="half" idx="4"/>
          </p:nvPr>
        </p:nvSpPr>
        <p:spPr/>
        <p:txBody>
          <a:bodyPr/>
          <a:lstStyle/>
          <a:p>
            <a:r>
              <a:t>1. 沉香十七味丸具有一定的天然香味，闻之令人感觉舒适怡人。</a:t>
            </a:r>
          </a:p>
          <a:p>
            <a:r>
              <a:t>2. 其香味主要来源于沉香、檀香、麝香等中草药成分，具有安神、理气、调和气血的功效。</a:t>
            </a:r>
          </a:p>
          <a:p>
            <a:r>
              <a:t>3. 香味浓淡适中，不刺鼻，体现出中医药特有的香气特征。</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https://d.book118.com/338017135051006044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药材炮制方法的探索</vt:lpstr>
      <vt:lpstr> 药材炮制方法的探索</vt:lpstr>
      <vt:lpstr> 药材炮制方法的探索</vt:lpstr>
      <vt:lpstr> 药材炮制方法的探索</vt:lpstr>
      <vt:lpstr> 主要元素的含量测定法</vt:lpstr>
      <vt:lpstr> 主要元素的含量测定法</vt:lpstr>
      <vt:lpstr> 主要元素的含量测定法</vt:lpstr>
      <vt:lpstr> 主要元素的含量测定法</vt:lpstr>
      <vt:lpstr> 主要成分的结构鉴定</vt:lpstr>
      <vt:lpstr> 主要成分的结构鉴定</vt:lpstr>
      <vt:lpstr> 主要成分的结构鉴定</vt:lpstr>
      <vt:lpstr> 主要成分的结构鉴定</vt:lpstr>
      <vt:lpstr> 理化性质的测试标准</vt:lpstr>
      <vt:lpstr> 理化性质的测试标准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2024-09-24T10:23:57.160</cp:lastPrinted>
  <dcterms:created xsi:type="dcterms:W3CDTF">2024-09-24T02:23:57Z</dcterms:created>
  <dcterms:modified xsi:type="dcterms:W3CDTF">2024-09-24T02:23:59Z</dcterms:modified>
</cp:coreProperties>
</file>