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95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215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59403C-3256-4E41-9468-EBE46D4D4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739560-3852-4BFB-BA4F-0774147845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E16884-64CB-4E1F-8262-B160ADCB40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9AA7C2-A7D7-41B1-AEA3-A3AA8AE746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6403818-A5E1-41EC-BA58-0EF64B5560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FF1CE9-C816-479A-986A-408A7E42F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F64CD3-CC04-4EB1-9C53-FBFCA039FA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CD83B6-49D3-4B60-B3CF-45757C97A0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42D79B-32D1-4C76-AF5E-539A04E1B5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90E229-398E-4E6F-8372-D2678735A8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E310CD-93E0-4E52-8F37-46C389FC0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20" Type="http://schemas.openxmlformats.org/officeDocument/2006/relationships/tags" Target="../tags/tag128.xml" /><Relationship Id="rId21" Type="http://schemas.openxmlformats.org/officeDocument/2006/relationships/tags" Target="../tags/tag129.xml" /><Relationship Id="rId22" Type="http://schemas.openxmlformats.org/officeDocument/2006/relationships/tags" Target="../tags/tag13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6.xml" /><Relationship Id="rId11" Type="http://schemas.openxmlformats.org/officeDocument/2006/relationships/tags" Target="../tags/tag177.xml" /><Relationship Id="rId12" Type="http://schemas.openxmlformats.org/officeDocument/2006/relationships/tags" Target="../tags/tag178.xml" /><Relationship Id="rId13" Type="http://schemas.openxmlformats.org/officeDocument/2006/relationships/tags" Target="../tags/tag179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8.xml" /><Relationship Id="rId11" Type="http://schemas.openxmlformats.org/officeDocument/2006/relationships/tags" Target="../tags/tag189.xml" /><Relationship Id="rId12" Type="http://schemas.openxmlformats.org/officeDocument/2006/relationships/tags" Target="../tags/tag190.xml" /><Relationship Id="rId13" Type="http://schemas.openxmlformats.org/officeDocument/2006/relationships/tags" Target="../tags/tag191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0.xml" /><Relationship Id="rId11" Type="http://schemas.openxmlformats.org/officeDocument/2006/relationships/tags" Target="../tags/tag201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tags" Target="../tags/tag19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8022074142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地理空间大数据中心建设——数据体系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XXX,a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870" name="序号"/>
          <p:cNvSpPr txBox="1"/>
          <p:nvPr>
            <p:custDataLst>
              <p:tags r:id="rId4"/>
            </p:custDataLst>
          </p:nvPr>
        </p:nvSpPr>
        <p:spPr>
          <a:xfrm>
            <a:off x="5201920" y="1583055"/>
            <a:ext cx="1433633" cy="73915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5"/>
            </p:custDataLst>
          </p:nvPr>
        </p:nvSpPr>
        <p:spPr>
          <a:xfrm>
            <a:off x="5137342" y="1976296"/>
            <a:ext cx="3837311" cy="36818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lang="zh-CN" altLang="en-US" sz="14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/>
          <p:nvPr>
            <p:custDataLst>
              <p:tags r:id="rId6"/>
            </p:custDataLst>
          </p:nvPr>
        </p:nvCxnSpPr>
        <p:spPr>
          <a:xfrm>
            <a:off x="5171212" y="2399665"/>
            <a:ext cx="3652748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7"/>
            </p:custDataLst>
          </p:nvPr>
        </p:nvSpPr>
        <p:spPr>
          <a:xfrm>
            <a:off x="5761355" y="2339340"/>
            <a:ext cx="1433670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8"/>
            </p:custDataLst>
          </p:nvPr>
        </p:nvSpPr>
        <p:spPr>
          <a:xfrm>
            <a:off x="5688425" y="2766094"/>
            <a:ext cx="383741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地理空间大数据中心概述</a:t>
            </a:r>
            <a:endParaRPr lang="zh-CN" altLang="en-US" sz="14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/>
          <p:nvPr>
            <p:custDataLst>
              <p:tags r:id="rId9"/>
            </p:custDataLst>
          </p:nvPr>
        </p:nvCxnSpPr>
        <p:spPr>
          <a:xfrm>
            <a:off x="5722296" y="3189605"/>
            <a:ext cx="3652844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10"/>
            </p:custDataLst>
          </p:nvPr>
        </p:nvSpPr>
        <p:spPr>
          <a:xfrm>
            <a:off x="6282690" y="312293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1"/>
            </p:custDataLst>
          </p:nvPr>
        </p:nvSpPr>
        <p:spPr>
          <a:xfrm>
            <a:off x="6201410" y="354968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地理空间大数据中心数据体系架构</a:t>
            </a:r>
            <a:endParaRPr lang="zh-CN" altLang="en-US" sz="14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/>
          <p:nvPr>
            <p:custDataLst>
              <p:tags r:id="rId12"/>
            </p:custDataLst>
          </p:nvPr>
        </p:nvCxnSpPr>
        <p:spPr>
          <a:xfrm>
            <a:off x="6235275" y="397319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3"/>
            </p:custDataLst>
          </p:nvPr>
        </p:nvSpPr>
        <p:spPr>
          <a:xfrm>
            <a:off x="6812915" y="390715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4"/>
            </p:custDataLst>
          </p:nvPr>
        </p:nvSpPr>
        <p:spPr>
          <a:xfrm>
            <a:off x="6731635" y="433390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地理空间大数据中心数据体系特点</a:t>
            </a:r>
            <a:endParaRPr lang="zh-CN" altLang="en-US" sz="14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/>
          <p:nvPr>
            <p:custDataLst>
              <p:tags r:id="rId15"/>
            </p:custDataLst>
          </p:nvPr>
        </p:nvCxnSpPr>
        <p:spPr>
          <a:xfrm>
            <a:off x="6765500" y="475742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6"/>
            </p:custDataLst>
          </p:nvPr>
        </p:nvSpPr>
        <p:spPr>
          <a:xfrm>
            <a:off x="7390765" y="474345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7"/>
            </p:custDataLst>
          </p:nvPr>
        </p:nvSpPr>
        <p:spPr>
          <a:xfrm>
            <a:off x="7309485" y="517020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5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地理空间大数据中心数据体系应用场景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/>
          <p:nvPr>
            <p:custDataLst>
              <p:tags r:id="rId18"/>
            </p:custDataLst>
          </p:nvPr>
        </p:nvCxnSpPr>
        <p:spPr>
          <a:xfrm>
            <a:off x="7343350" y="559371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9"/>
            </p:custDataLst>
          </p:nvPr>
        </p:nvSpPr>
        <p:spPr>
          <a:xfrm>
            <a:off x="7920990" y="552767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20"/>
            </p:custDataLst>
          </p:nvPr>
        </p:nvSpPr>
        <p:spPr>
          <a:xfrm>
            <a:off x="7839710" y="595442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地理空间大数据中心数据体系未来发展趋势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/>
          <p:nvPr>
            <p:custDataLst>
              <p:tags r:id="rId21"/>
            </p:custDataLst>
          </p:nvPr>
        </p:nvCxnSpPr>
        <p:spPr>
          <a:xfrm>
            <a:off x="7873575" y="637794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地理空间大数据中心概述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地理空间大数据中心定义</a:t>
            </a:r>
            <a:endParaRPr lang="zh-CN" altLang="en-US"/>
          </a:p>
        </p:txBody>
      </p:sp>
      <p:sp>
        <p:nvSpPr>
          <p:cNvPr id="1049056" name="五边形 30"/>
          <p:cNvSpPr/>
          <p:nvPr>
            <p:custDataLst>
              <p:tags r:id="rId2"/>
            </p:custDataLst>
          </p:nvPr>
        </p:nvSpPr>
        <p:spPr>
          <a:xfrm>
            <a:off x="551935" y="3187953"/>
            <a:ext cx="2938840" cy="1194600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58" name="燕尾形 36"/>
          <p:cNvSpPr/>
          <p:nvPr>
            <p:custDataLst>
              <p:tags r:id="rId3"/>
            </p:custDataLst>
          </p:nvPr>
        </p:nvSpPr>
        <p:spPr>
          <a:xfrm>
            <a:off x="3192348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60" name="燕尾形 37"/>
          <p:cNvSpPr/>
          <p:nvPr>
            <p:custDataLst>
              <p:tags r:id="rId4"/>
            </p:custDataLst>
          </p:nvPr>
        </p:nvSpPr>
        <p:spPr>
          <a:xfrm>
            <a:off x="8473173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62" name="燕尾形 38"/>
          <p:cNvSpPr/>
          <p:nvPr>
            <p:custDataLst>
              <p:tags r:id="rId5"/>
            </p:custDataLst>
          </p:nvPr>
        </p:nvSpPr>
        <p:spPr>
          <a:xfrm>
            <a:off x="5832761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64" name="文本框 3"/>
          <p:cNvSpPr txBox="1"/>
          <p:nvPr>
            <p:custDataLst>
              <p:tags r:id="rId6"/>
            </p:custDataLst>
          </p:nvPr>
        </p:nvSpPr>
        <p:spPr>
          <a:xfrm>
            <a:off x="313088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特点：具有海量数据存储能力、高效数据处理能力、精准数据分析能力、广泛数据应用能力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文本框 6"/>
          <p:cNvSpPr txBox="1"/>
          <p:nvPr>
            <p:custDataLst>
              <p:tags r:id="rId7"/>
            </p:custDataLst>
          </p:nvPr>
        </p:nvSpPr>
        <p:spPr>
          <a:xfrm>
            <a:off x="551935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定义：地理空间大数据中心是一个集数据存储、处理、分析、应用等功能于一体的综合性平台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8" name="文本框 7"/>
          <p:cNvSpPr txBox="1"/>
          <p:nvPr>
            <p:custDataLst>
              <p:tags r:id="rId8"/>
            </p:custDataLst>
          </p:nvPr>
        </p:nvSpPr>
        <p:spPr>
          <a:xfrm>
            <a:off x="5830979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作用：为政府、企业和社会公众提供地理空间信息服务，支持决策制定、规划设计、应急响应等应用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文本框 8"/>
          <p:cNvSpPr txBox="1"/>
          <p:nvPr>
            <p:custDataLst>
              <p:tags r:id="rId9"/>
            </p:custDataLst>
          </p:nvPr>
        </p:nvSpPr>
        <p:spPr>
          <a:xfrm>
            <a:off x="847050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建设意义：推动地理信息产业的发展，提升国家信息化水平，促进经济社会可持续发展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数据体系在地理空间大数据中心中的地位</a:t>
            </a:r>
            <a:endParaRPr lang="zh-CN" altLang="en-US"/>
          </a:p>
        </p:txBody>
      </p:sp>
      <p:sp>
        <p:nvSpPr>
          <p:cNvPr id="104911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12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4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数据是地理空间大数据中心的核心资产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1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8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0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数据体系是地理空间大数据中心的基础架构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2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24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数据体系在地理空间大数据中心中的重要性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26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0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2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数据体系与其他体系的关系和作用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17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地理空间大数据中心数据体系架构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7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/>
        <p:cNvGrpSpPr/>
        <p:nvPr/>
      </p:nvGrpSpPr>
      <p:grpSpPr>
        <a:xfrm>
          <a:off x="0" y="0"/>
          <a: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数据采集层</a:t>
            </a:r>
            <a:endParaRPr lang="zh-CN" altLang="en-US"/>
          </a:p>
        </p:txBody>
      </p:sp>
      <p:sp>
        <p:nvSpPr>
          <p:cNvPr id="1049248" name="五边形 30"/>
          <p:cNvSpPr/>
          <p:nvPr>
            <p:custDataLst>
              <p:tags r:id="rId2"/>
            </p:custDataLst>
          </p:nvPr>
        </p:nvSpPr>
        <p:spPr>
          <a:xfrm>
            <a:off x="551935" y="3187953"/>
            <a:ext cx="2938840" cy="1194600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50" name="燕尾形 36"/>
          <p:cNvSpPr/>
          <p:nvPr>
            <p:custDataLst>
              <p:tags r:id="rId3"/>
            </p:custDataLst>
          </p:nvPr>
        </p:nvSpPr>
        <p:spPr>
          <a:xfrm>
            <a:off x="3192348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7"/>
          <p:cNvSpPr/>
          <p:nvPr>
            <p:custDataLst>
              <p:tags r:id="rId4"/>
            </p:custDataLst>
          </p:nvPr>
        </p:nvSpPr>
        <p:spPr>
          <a:xfrm>
            <a:off x="8473173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54" name="燕尾形 38"/>
          <p:cNvSpPr/>
          <p:nvPr>
            <p:custDataLst>
              <p:tags r:id="rId5"/>
            </p:custDataLst>
          </p:nvPr>
        </p:nvSpPr>
        <p:spPr>
          <a:xfrm>
            <a:off x="5832761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56" name="文本框 3"/>
          <p:cNvSpPr txBox="1"/>
          <p:nvPr>
            <p:custDataLst>
              <p:tags r:id="rId6"/>
            </p:custDataLst>
          </p:nvPr>
        </p:nvSpPr>
        <p:spPr>
          <a:xfrm>
            <a:off x="313088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数据采集方式：自动化采集、手动采集等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文本框 6"/>
          <p:cNvSpPr txBox="1"/>
          <p:nvPr>
            <p:custDataLst>
              <p:tags r:id="rId7"/>
            </p:custDataLst>
          </p:nvPr>
        </p:nvSpPr>
        <p:spPr>
          <a:xfrm>
            <a:off x="551935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数据来源：遥感影像、地图数据、传感器数据等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7"/>
          <p:cNvSpPr txBox="1"/>
          <p:nvPr>
            <p:custDataLst>
              <p:tags r:id="rId8"/>
            </p:custDataLst>
          </p:nvPr>
        </p:nvSpPr>
        <p:spPr>
          <a:xfrm>
            <a:off x="5830979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数据格式：GeoTIFF、Shapefile、HDF等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8"/>
          <p:cNvSpPr txBox="1"/>
          <p:nvPr>
            <p:custDataLst>
              <p:tags r:id="rId9"/>
            </p:custDataLst>
          </p:nvPr>
        </p:nvSpPr>
        <p:spPr>
          <a:xfrm>
            <a:off x="847050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数据质量：准确性、完整性、时效性等方面的要求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数据存储层</a:t>
            </a:r>
            <a:endParaRPr lang="zh-CN" altLang="en-US"/>
          </a:p>
        </p:txBody>
      </p:sp>
      <p:sp>
        <p:nvSpPr>
          <p:cNvPr id="104930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数据存储方式：分布式文件系统、NoSQL数据库等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数据存储结构：星型模型、雪花模型等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数据存储优化：数据压缩、数据索引等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数据存储安全：数据加密、数据备份等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数据处理层</a:t>
            </a:r>
            <a:endParaRPr lang="zh-CN" altLang="en-US"/>
          </a:p>
        </p:txBody>
      </p:sp>
      <p:sp>
        <p:nvSpPr>
          <p:cNvPr id="104936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6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数据采集：通过各种传感器、遥感设备等手段获取地理空间数据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2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数据清洗：对采集到的数据进行预处理，去除无效和错误数据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数据存储：将清洗后的数据存储在分布式文件系统或数据库中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4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数据处理：对存储的数据进行各种分析和处理，提取有用的信息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/>
        <p:cNvGrpSpPr/>
        <p:nvPr/>
      </p:nvGrpSpPr>
      <p:grpSpPr>
        <a:xfrm>
          <a:off x="0" y="0"/>
          <a: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数据服务层</a:t>
            </a:r>
            <a:endParaRPr lang="zh-CN" altLang="en-US"/>
          </a:p>
        </p:txBody>
      </p:sp>
      <p:sp>
        <p:nvSpPr>
          <p:cNvPr id="1049426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提供数据服务：包括数据查询、数据更新、数据存储等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2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实现数据共享：与其他部门或机构进行数据交换和共享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保证数据安全：采取一系列措施确保数据的安全性和保密性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4"/>
          <p:cNvSpPr/>
          <p:nvPr>
            <p:custDataLst>
              <p:tags r:id="rId10"/>
            </p:custDataLst>
          </p:nvPr>
        </p:nvSpPr>
        <p:spPr>
          <a:xfrm>
            <a:off x="6481974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提高数据质量：对数据进行清洗、整合和校验，确保数据的质量和准确性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" name=""/>
        <p:cNvGrpSpPr/>
        <p:nvPr/>
      </p:nvGrpSpPr>
      <p:grpSpPr>
        <a:xfrm>
          <a:off x="0" y="0"/>
          <a:ext cx="0" cy="0"/>
        </a:xfrm>
      </p:grpSpPr>
      <p:sp>
        <p:nvSpPr>
          <p:cNvPr id="104948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地理空间大数据中心数据体系特点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8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/>
        <p:cNvGrpSpPr/>
        <p:nvPr/>
      </p:nvGrpSpPr>
      <p:grpSpPr>
        <a:xfrm>
          <a:off x="0" y="0"/>
          <a: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数据来源广泛</a:t>
            </a:r>
            <a:endParaRPr lang="zh-CN" altLang="en-US"/>
          </a:p>
        </p:txBody>
      </p:sp>
      <p:sp>
        <p:nvSpPr>
          <p:cNvPr id="1049564" name="五边形 30"/>
          <p:cNvSpPr/>
          <p:nvPr>
            <p:custDataLst>
              <p:tags r:id="rId2"/>
            </p:custDataLst>
          </p:nvPr>
        </p:nvSpPr>
        <p:spPr>
          <a:xfrm>
            <a:off x="551935" y="3187953"/>
            <a:ext cx="2938840" cy="1194600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66" name="燕尾形 36"/>
          <p:cNvSpPr/>
          <p:nvPr>
            <p:custDataLst>
              <p:tags r:id="rId3"/>
            </p:custDataLst>
          </p:nvPr>
        </p:nvSpPr>
        <p:spPr>
          <a:xfrm>
            <a:off x="3192348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7"/>
          <p:cNvSpPr/>
          <p:nvPr>
            <p:custDataLst>
              <p:tags r:id="rId4"/>
            </p:custDataLst>
          </p:nvPr>
        </p:nvSpPr>
        <p:spPr>
          <a:xfrm>
            <a:off x="8473173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70" name="燕尾形 38"/>
          <p:cNvSpPr/>
          <p:nvPr>
            <p:custDataLst>
              <p:tags r:id="rId5"/>
            </p:custDataLst>
          </p:nvPr>
        </p:nvSpPr>
        <p:spPr>
          <a:xfrm>
            <a:off x="5832761" y="3187953"/>
            <a:ext cx="2938840" cy="119460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72" name="文本框 3"/>
          <p:cNvSpPr txBox="1"/>
          <p:nvPr>
            <p:custDataLst>
              <p:tags r:id="rId6"/>
            </p:custDataLst>
          </p:nvPr>
        </p:nvSpPr>
        <p:spPr>
          <a:xfrm>
            <a:off x="313088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无人机航拍数据：获取地面实景数据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6"/>
          <p:cNvSpPr txBox="1"/>
          <p:nvPr>
            <p:custDataLst>
              <p:tags r:id="rId7"/>
            </p:custDataLst>
          </p:nvPr>
        </p:nvSpPr>
        <p:spPr>
          <a:xfrm>
            <a:off x="551935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遥感卫星数据：提供高分辨率、高精度的地理空间数据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7"/>
          <p:cNvSpPr txBox="1"/>
          <p:nvPr>
            <p:custDataLst>
              <p:tags r:id="rId8"/>
            </p:custDataLst>
          </p:nvPr>
        </p:nvSpPr>
        <p:spPr>
          <a:xfrm>
            <a:off x="5830979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地面观测站数据：提供实时监测数据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文本框 8"/>
          <p:cNvSpPr txBox="1"/>
          <p:nvPr>
            <p:custDataLst>
              <p:tags r:id="rId9"/>
            </p:custDataLst>
          </p:nvPr>
        </p:nvSpPr>
        <p:spPr>
          <a:xfrm>
            <a:off x="847050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互联网数据：通过爬虫技术获取网络上的地理空间数据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https://d.book118.com/338022074142006022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2"/>
  <p:tag name="KSO_WM_UNIT_INDEX" val="1_6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3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136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159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4"/>
  <p:tag name="KSO_WM_UNIT_TYPE" val="e"/>
  <p:tag name="KSO_WM_UNIT_VALUE" val="13"/>
</p:tagLst>
</file>

<file path=ppt/tags/tag206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+中文标题</vt:lpstr>
      <vt:lpstr>Office Theme</vt:lpstr>
      <vt:lpstr>地理空间大数据中心建设——数据体系</vt:lpstr>
      <vt:lpstr>目录</vt:lpstr>
      <vt:lpstr>添加章节标题</vt:lpstr>
      <vt:lpstr>地理空间大数据中心概述</vt:lpstr>
      <vt:lpstr>地理空间大数据中心定义</vt:lpstr>
      <vt:lpstr>数据体系在地理空间大数据中心中的地位</vt:lpstr>
      <vt:lpstr>地理空间大数据中心数据体系架构</vt:lpstr>
      <vt:lpstr>数据采集层</vt:lpstr>
      <vt:lpstr>数据存储层</vt:lpstr>
      <vt:lpstr>数据处理层</vt:lpstr>
      <vt:lpstr>数据服务层</vt:lpstr>
      <vt:lpstr>地理空间大数据中心数据体系特点</vt:lpstr>
      <vt:lpstr>数据来源广泛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2024-08-29T07:01:06.157</cp:lastPrinted>
  <dcterms:created xsi:type="dcterms:W3CDTF">2024-08-28T23:01:06Z</dcterms:created>
  <dcterms:modified xsi:type="dcterms:W3CDTF">2024-08-28T23:01:08Z</dcterms:modified>
</cp:coreProperties>
</file>