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MQCVBL+ULJBSF+MicrosoftYaHei-Bold"/>
      <p:regular r:id="rId15"/>
    </p:embeddedFont>
    <p:embeddedFont>
      <p:font typeface="LRHNLF+MS-UIGothic"/>
      <p:regular r:id="rId16"/>
    </p:embeddedFont>
    <p:embeddedFont>
      <p:font typeface="CFEWAC+HELLUC+ArialMT"/>
      <p:regular r:id="rId17"/>
    </p:embeddedFont>
    <p:embeddedFont>
      <p:font typeface="CIFLBP+JSCMEF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BF6B1-07D6-4A1E-8CDD-7F942FF43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5EC42-1B85-4C9A-95F5-0EAAB786D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577D0-E647-4466-8C6F-99368D45E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E923F-F095-4299-9977-FB35B15DB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7375CF-AAE5-4A71-BE51-E5051B25C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2A955-3153-476A-B727-5FCAF364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CCCB9-78E7-4116-A95D-1ABD71FEA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AC1B3-5339-4B4E-82DC-B5C90173C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F84EC-2E63-455B-9698-A60257B33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CF858-651B-46B2-9197-03BD777AA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E5EB7-29AF-4C80-B072-B4FF3931E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23025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0814" y="2255797"/>
            <a:ext cx="10508736" cy="17564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46"/>
              </a:lnSpc>
              <a:spcBef>
                <a:spcPct val="0"/>
              </a:spcBef>
              <a:spcAft>
                <a:spcPct val="0"/>
              </a:spcAft>
            </a:pPr>
            <a:r>
              <a:rPr sz="3500" spc="20">
                <a:solidFill>
                  <a:srgbClr val="FFFDFD"/>
                </a:solidFill>
                <a:latin typeface="MQCVBL+ULJBSF+MicrosoftYaHei-Bold"/>
                <a:cs typeface="MQCVBL+ULJBSF+MicrosoftYaHei-Bold"/>
              </a:rPr>
              <a:t>VAP</a:t>
            </a:r>
            <a:r>
              <a:rPr sz="3500" spc="2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3500" spc="18">
                <a:solidFill>
                  <a:srgbClr val="FFFDFD"/>
                </a:solidFill>
                <a:latin typeface="LRHNLF+MS-UIGothic"/>
                <a:cs typeface="LRHNLF+MS-UIGothic"/>
              </a:rPr>
              <a:t>防策略</a:t>
            </a:r>
            <a:r>
              <a:rPr sz="3500" spc="179">
                <a:solidFill>
                  <a:srgbClr val="FFFDFD"/>
                </a:solidFill>
                <a:latin typeface="Times New Roman"/>
                <a:cs typeface="Times New Roman"/>
              </a:rPr>
              <a:t> </a:t>
            </a:r>
            <a:r>
              <a:rPr sz="3500" spc="25">
                <a:solidFill>
                  <a:srgbClr val="FFFDFD"/>
                </a:solidFill>
                <a:latin typeface="LRHNLF+MS-UIGothic"/>
                <a:cs typeface="LRHNLF+MS-UIGothic"/>
              </a:rPr>
              <a:t>呼吸机相关肺炎集束化</a:t>
            </a:r>
            <a:r>
              <a:rPr sz="3500" spc="23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3500" spc="25">
                <a:solidFill>
                  <a:srgbClr val="FFFDFD"/>
                </a:solidFill>
                <a:latin typeface="LRHNLF+MS-UIGothic"/>
                <a:cs typeface="LRHNLF+MS-UIGothic"/>
              </a:rPr>
              <a:t>防策略</a:t>
            </a:r>
          </a:p>
          <a:p>
            <a:pPr marL="3676015" marR="0">
              <a:lnSpc>
                <a:spcPts val="3500"/>
              </a:lnSpc>
              <a:spcBef>
                <a:spcPts val="1580"/>
              </a:spcBef>
              <a:spcAft>
                <a:spcPct val="0"/>
              </a:spcAft>
            </a:pPr>
            <a:r>
              <a:rPr sz="3500" spc="23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3500" spc="23">
                <a:solidFill>
                  <a:srgbClr val="FFFDFD"/>
                </a:solidFill>
                <a:latin typeface="LRHNLF+MS-UIGothic"/>
                <a:cs typeface="LRHNLF+MS-UIGothic"/>
              </a:rPr>
              <a:t>理</a:t>
            </a:r>
            <a:r>
              <a:rPr sz="3500" spc="25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3500">
                <a:solidFill>
                  <a:srgbClr val="FFFDFD"/>
                </a:solidFill>
                <a:latin typeface="LRHNLF+MS-UIGothic"/>
                <a:cs typeface="LRHNL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197314"/>
            <a:ext cx="3504400" cy="881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EWAC+HELLUC+ArialMT"/>
                <a:cs typeface="CFEWAC+HELLU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MQCVBL+ULJBSF+MicrosoftYaHei-Bold"/>
                <a:cs typeface="MQCVBL+ULJBSF+MicrosoftYaHei-Bold"/>
              </a:rPr>
              <a:t>VAP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FFFFFF"/>
                </a:solidFill>
                <a:latin typeface="LRHNLF+MS-UIGothic"/>
                <a:cs typeface="LRHNLF+MS-UIGothic"/>
              </a:rPr>
              <a:t>防策略概述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LRHNLF+MS-UIGothic"/>
                <a:cs typeface="LRHNLF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2814534"/>
            <a:ext cx="6148909" cy="14982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EWAC+HELLUC+ArialMT"/>
                <a:cs typeface="CFEWAC+HELLU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LRHNLF+MS-UIGothic"/>
                <a:cs typeface="LRHNLF+MS-UIGothic"/>
              </a:rPr>
              <a:t>呼吸机相关肺炎的集束化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FFFFFF"/>
                </a:solidFill>
                <a:latin typeface="LRHNLF+MS-UIGothic"/>
                <a:cs typeface="LRHNLF+MS-UIGothic"/>
              </a:rPr>
              <a:t>防策略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EWAC+HELLUC+ArialMT"/>
                <a:cs typeface="CFEWAC+HELLU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MQCVBL+ULJBSF+MicrosoftYaHei-Bold"/>
                <a:cs typeface="MQCVBL+ULJBSF+MicrosoftYaHei-Bold"/>
              </a:rPr>
              <a:t>VAP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FFFFFF"/>
                </a:solidFill>
                <a:latin typeface="LRHNLF+MS-UIGothic"/>
                <a:cs typeface="LRHNLF+MS-UIGothic"/>
              </a:rPr>
              <a:t>防的具体措施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4048974"/>
            <a:ext cx="3847213" cy="881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EWAC+HELLUC+ArialMT"/>
                <a:cs typeface="CFEWAC+HELLU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MQCVBL+ULJBSF+MicrosoftYaHei-Bold"/>
                <a:cs typeface="MQCVBL+ULJBSF+MicrosoftYaHei-Bold"/>
              </a:rPr>
              <a:t>VAP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FFFFFF"/>
                </a:solidFill>
                <a:latin typeface="LRHNLF+MS-UIGothic"/>
                <a:cs typeface="LRHNLF+MS-UIGothic"/>
              </a:rPr>
              <a:t>防的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700">
                <a:solidFill>
                  <a:srgbClr val="FFFFFF"/>
                </a:solidFill>
                <a:latin typeface="LRHNLF+MS-UIGothic"/>
                <a:cs typeface="LRHNLF+MS-UIGothic"/>
              </a:rPr>
              <a:t>理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700">
                <a:solidFill>
                  <a:srgbClr val="FFFFFF"/>
                </a:solidFill>
                <a:latin typeface="LRHNLF+MS-UIGothic"/>
                <a:cs typeface="LRHNLF+MS-UIGothic"/>
              </a:rPr>
              <a:t>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66945" y="4666194"/>
            <a:ext cx="3847213" cy="881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FEWAC+HELLUC+ArialMT"/>
                <a:cs typeface="CFEWAC+HELLU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MQCVBL+ULJBSF+MicrosoftYaHei-Bold"/>
                <a:cs typeface="MQCVBL+ULJBSF+MicrosoftYaHei-Bold"/>
              </a:rPr>
              <a:t>VAP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700">
                <a:solidFill>
                  <a:srgbClr val="FFFFFF"/>
                </a:solidFill>
                <a:latin typeface="LRHNLF+MS-UIGothic"/>
                <a:cs typeface="LRHNLF+MS-UIGothic"/>
              </a:rPr>
              <a:t>防的效果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700">
                <a:solidFill>
                  <a:srgbClr val="FFFFFF"/>
                </a:solidFill>
                <a:latin typeface="LRHNLF+MS-UIGothic"/>
                <a:cs typeface="LRHNLF+MS-UIGothic"/>
              </a:rPr>
              <a:t>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8834" y="3125628"/>
            <a:ext cx="4339742" cy="11720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IFLBP+JSCMEF+MicrosoftYaHei"/>
                <a:cs typeface="CIFLBP+JSCMEF+MicrosoftYaHei"/>
              </a:rPr>
              <a:t>VAP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3600">
                <a:solidFill>
                  <a:srgbClr val="FFFFFF"/>
                </a:solidFill>
                <a:latin typeface="LRHNLF+MS-UIGothic"/>
                <a:cs typeface="LRHNLF+MS-UIGothic"/>
              </a:rPr>
              <a:t>防策略概述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6675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MQCVBL+ULJBSF+MicrosoftYaHei-Bold"/>
                <a:cs typeface="MQCVBL+ULJBSF+MicrosoftYaHei-Bold"/>
              </a:rPr>
              <a:t>VAP</a:t>
            </a:r>
            <a:r>
              <a:rPr sz="3000">
                <a:solidFill>
                  <a:srgbClr val="609FFF"/>
                </a:solidFill>
                <a:latin typeface="LRHNLF+MS-UIGothic"/>
                <a:cs typeface="LRHNLF+MS-UIGothic"/>
              </a:rPr>
              <a:t>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LRHNLF+MS-UIGothic"/>
                <a:cs typeface="LRHNLF+MS-UIGothic"/>
              </a:rPr>
              <a:t>和影响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LRHNLF+MS-UIGothic"/>
                <a:cs typeface="LRHNLF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LRHNLF+MS-UIGothic"/>
                <a:cs typeface="LRHNLF+MS-UIGothic"/>
              </a:rPr>
              <a:t>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8575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MQCVBL+ULJBSF+MicrosoftYaHei-Bold"/>
                <a:cs typeface="MQCVBL+ULJBSF+MicrosoftYaHei-Bold"/>
              </a:rPr>
              <a:t>VAP</a:t>
            </a:r>
            <a:r>
              <a:rPr sz="3000">
                <a:solidFill>
                  <a:srgbClr val="609FFF"/>
                </a:solidFill>
                <a:latin typeface="LRHNLF+MS-UIGothic"/>
                <a:cs typeface="LRHNLF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LRHNLF+MS-UIGothic"/>
                <a:cs typeface="LRHNLF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MQCVBL+ULJBSF+MicrosoftYaHei-Bold"/>
                <a:cs typeface="MQCVBL+ULJBSF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MQCVBL+ULJBSF+MicrosoftYaHei-Bold"/>
                <a:cs typeface="MQCVBL+ULJBSF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8575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MQCVBL+ULJBSF+MicrosoftYaHei-Bold"/>
                <a:cs typeface="MQCVBL+ULJBSF+MicrosoftYaHei-Bold"/>
              </a:rPr>
              <a:t>VAP</a:t>
            </a:r>
            <a:r>
              <a:rPr sz="3000">
                <a:solidFill>
                  <a:srgbClr val="609FFF"/>
                </a:solidFill>
                <a:latin typeface="LRHNLF+MS-UIGothic"/>
                <a:cs typeface="LRHNLF+MS-UIGothic"/>
              </a:rPr>
              <a:t>的流行病学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IFLBP+JSCMEF+MicrosoftYaHei"/>
                <a:cs typeface="CIFLBP+JSCMEF+MicrosoftYaHei"/>
              </a:rPr>
              <a:t>VAP</a:t>
            </a: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生与患者年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、性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、基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疾病、机械通气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等多种因素有关。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2529" y="2796698"/>
            <a:ext cx="630936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RHNLF+MS-UIGothic"/>
                <a:cs typeface="LRHNLF+MS-UIGothic"/>
              </a:rPr>
              <a:t>呼吸机相关肺炎的集束化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59929" y="3455193"/>
            <a:ext cx="2057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RHNLF+MS-UIGothic"/>
                <a:cs typeface="LRHNLF+MS-UIGothic"/>
              </a:rPr>
              <a:t>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RHNLF+MS-UIGothic"/>
                <a:cs typeface="LRHNLF+MS-UIGothic"/>
              </a:rPr>
              <a:t>口腔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609FFF"/>
                </a:solidFill>
                <a:latin typeface="LRHNLF+MS-UIGothic"/>
                <a:cs typeface="LRHNLF+MS-UIGothic"/>
              </a:rPr>
              <a:t>生管理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LRHNLF+MS-UIGothic"/>
                <a:cs typeface="LRHNLF+MS-UIGothic"/>
              </a:rPr>
              <a:t>口腔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卫</a:t>
            </a:r>
            <a:r>
              <a:rPr sz="1550" spc="25">
                <a:solidFill>
                  <a:srgbClr val="609FFF"/>
                </a:solidFill>
                <a:latin typeface="LRHNLF+MS-UIGothic"/>
                <a:cs typeface="LRHNLF+MS-UIGothic"/>
              </a:rPr>
              <a:t>生清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589563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LRHNLF+MS-UIGothic"/>
                <a:cs typeface="LRHNLF+MS-UIGothic"/>
              </a:rPr>
              <a:t>口腔</a:t>
            </a:r>
            <a:r>
              <a:rPr sz="1550" spc="25">
                <a:solidFill>
                  <a:srgbClr val="FFFFFF"/>
                </a:solidFill>
                <a:latin typeface="MQCVBL+ULJBSF+MicrosoftYaHei-Bold"/>
                <a:cs typeface="MQCVBL+ULJBSF+MicrosoftYaHei-Bold"/>
              </a:rPr>
              <a:t>PH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值监测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4328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口腔</a:t>
            </a:r>
            <a:r>
              <a:rPr sz="1350">
                <a:solidFill>
                  <a:srgbClr val="FFFFFF"/>
                </a:solidFill>
                <a:latin typeface="CIFLBP+JSCMEF+MicrosoftYaHei"/>
                <a:cs typeface="CIFLBP+JSCMEF+MicrosoftYaHei"/>
              </a:rPr>
              <a:t>PH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，根据</a:t>
            </a:r>
            <a:r>
              <a:rPr sz="1350">
                <a:solidFill>
                  <a:srgbClr val="FFFFFF"/>
                </a:solidFill>
                <a:latin typeface="CIFLBP+JSCMEF+MicrosoftYaHei"/>
                <a:cs typeface="CIFLBP+JSCMEF+MicrosoftYaHei"/>
              </a:rPr>
              <a:t>PH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760448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合适的口腔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理液，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FFFFFF"/>
                </a:solidFill>
                <a:latin typeface="LRHNLF+MS-UIGothic"/>
                <a:cs typeface="LRHNLF+MS-UIGothic"/>
              </a:rPr>
              <a:t>持口腔酸碱平衡。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RHNLF+MS-UIGothic"/>
                <a:cs typeface="LRHNLF+MS-UIGothic"/>
              </a:rPr>
              <a:t>呼吸道管理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LRHNLF+MS-UIGothic"/>
                <a:cs typeface="LRHNLF+MS-UIGothic"/>
              </a:rPr>
              <a:t>吸痰操作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规</a:t>
            </a:r>
            <a:r>
              <a:rPr sz="2300">
                <a:solidFill>
                  <a:srgbClr val="609FFF"/>
                </a:solidFill>
                <a:latin typeface="LRHNLF+MS-UIGothic"/>
                <a:cs typeface="LRHNLF+MS-UIGothic"/>
              </a:rPr>
              <a:t>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LRHNLF+MS-UIGothic"/>
                <a:cs typeface="LRHNLF+MS-UIGothic"/>
              </a:rPr>
              <a:t>呼吸道湿化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LRHNLF+MS-UIGothic"/>
                <a:cs typeface="LRHNLF+MS-UIGothic"/>
              </a:rPr>
              <a:t>呼吸机管路管理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LRHNLF+MS-UIGothic"/>
                <a:cs typeface="LRHNLF+MS-UIGothic"/>
              </a:rPr>
              <a:t>管路消毒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LRHNLF+MS-UIGothic"/>
                <a:cs typeface="LRHNLF+MS-UIGothic"/>
              </a:rPr>
              <a:t>管路更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https://d.book118.com/338023025140006037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MQCVBL+ULJBSF+MicrosoftYaHei-Bold</vt:lpstr>
      <vt:lpstr>SimSun</vt:lpstr>
      <vt:lpstr>LRHNLF+MS-UIGothic</vt:lpstr>
      <vt:lpstr>Times New Roman</vt:lpstr>
      <vt:lpstr>CFEWAC+HELLUC+ArialMT</vt:lpstr>
      <vt:lpstr>CIFLBP+JSCMEF+MicrosoftYaHei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2024-09-18T00:48:32.509</cp:lastPrinted>
  <dcterms:created xsi:type="dcterms:W3CDTF">2024-09-17T16:48:32Z</dcterms:created>
  <dcterms:modified xsi:type="dcterms:W3CDTF">2024-09-17T16:48:33Z</dcterms:modified>
</cp:coreProperties>
</file>