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A823878-B1D5-48B3-8979-294E3FF4E5C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BA1941-65CD-4AAA-A4ED-832FA4DAD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57ACC-914D-4050-971C-5C53329D4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F2847-3C02-4A73-8207-57B02D345A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BE7EEC-C8DC-47DA-9A74-4B4457D06C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9B0F05-6E82-49F8-8D35-E6F5161879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503ECD-5353-4A3A-9916-EB631C6D8F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2DAD97-C374-4D72-9620-CCD0EF56B9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B8B4AE-3B64-4131-BAC4-8F07E52D13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54278A-0744-4E28-AFBF-090AB229F2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3F0E6F-706F-4277-B1DF-1942C38B7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8CF9C-4F2C-4E03-A99B-348D90C94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1F17DB0-FC71-4E72-BEFD-6F04C061EC9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34B2054-6C2B-46E6-B25D-8544A944F3F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6.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3501712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48440" y="3816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宋体"/>
                <a:ea typeface="宋体"/>
              </a:rPr>
              <a:t>运动损伤与康复技术</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宋体"/>
                <a:ea typeface="宋体"/>
              </a:rPr>
              <a:t>主讲人：</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宋体"/>
                <a:ea typeface="宋体"/>
              </a:rPr>
              <a:t>目录</a:t>
            </a:r>
            <a:endParaRPr lang="en-US" sz="3600" b="0" strike="noStrike" spc="-1">
              <a:solidFill>
                <a:schemeClr val="dk1"/>
              </a:solidFill>
              <a:latin typeface="Arial"/>
            </a:endParaRPr>
          </a:p>
        </p:txBody>
      </p:sp>
      <p:sp>
        <p:nvSpPr>
          <p:cNvPr id="76" name="content"/>
          <p:cNvSpPr/>
          <p:nvPr/>
        </p:nvSpPr>
        <p:spPr>
          <a:xfrm>
            <a:off x="527040" y="2891160"/>
            <a:ext cx="81079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1</a:t>
            </a:r>
            <a:r>
              <a:rPr lang="zh-CN" sz="2400" b="0" strike="noStrike" spc="-1">
                <a:solidFill>
                  <a:schemeClr val="dk1"/>
                </a:solidFill>
                <a:latin typeface="宋体"/>
                <a:ea typeface="宋体"/>
              </a:rPr>
              <a:t>章  运动损伤的定义与分类</a:t>
            </a:r>
            <a:endParaRPr lang="en-US" sz="2400" b="0" strike="noStrike" spc="-1">
              <a:solidFill>
                <a:srgbClr val="000000"/>
              </a:solidFill>
              <a:latin typeface="Arial"/>
            </a:endParaRPr>
          </a:p>
          <a:p>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2</a:t>
            </a:r>
            <a:r>
              <a:rPr lang="zh-CN" sz="2400" b="0" strike="noStrike" spc="-1">
                <a:solidFill>
                  <a:schemeClr val="dk1"/>
                </a:solidFill>
                <a:latin typeface="宋体"/>
                <a:ea typeface="宋体"/>
              </a:rPr>
              <a:t>章  运动损伤的预防</a:t>
            </a:r>
            <a:endParaRPr lang="en-US" sz="2400" b="0" strike="noStrike" spc="-1">
              <a:solidFill>
                <a:srgbClr val="000000"/>
              </a:solidFill>
              <a:latin typeface="Arial"/>
            </a:endParaRPr>
          </a:p>
          <a:p>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3</a:t>
            </a:r>
            <a:r>
              <a:rPr lang="zh-CN" sz="2400" b="0" strike="noStrike" spc="-1">
                <a:solidFill>
                  <a:schemeClr val="dk1"/>
                </a:solidFill>
                <a:latin typeface="宋体"/>
                <a:ea typeface="宋体"/>
              </a:rPr>
              <a:t>章  运动损伤的康复技术</a:t>
            </a:r>
            <a:endParaRPr lang="en-US" sz="2400" b="0" strike="noStrike" spc="-1">
              <a:solidFill>
                <a:srgbClr val="000000"/>
              </a:solidFill>
              <a:latin typeface="Arial"/>
            </a:endParaRPr>
          </a:p>
          <a:p>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4</a:t>
            </a:r>
            <a:r>
              <a:rPr lang="zh-CN" sz="2400" b="0" strike="noStrike" spc="-1">
                <a:solidFill>
                  <a:schemeClr val="dk1"/>
                </a:solidFill>
                <a:latin typeface="宋体"/>
                <a:ea typeface="宋体"/>
              </a:rPr>
              <a:t>章  运动损伤康复案例分析</a:t>
            </a:r>
            <a:endParaRPr lang="en-US" sz="2400" b="0" strike="noStrike" spc="-1">
              <a:solidFill>
                <a:srgbClr val="000000"/>
              </a:solidFill>
              <a:latin typeface="Arial"/>
            </a:endParaRPr>
          </a:p>
          <a:p>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5</a:t>
            </a:r>
            <a:r>
              <a:rPr lang="zh-CN" sz="2400" b="0" strike="noStrike" spc="-1">
                <a:solidFill>
                  <a:schemeClr val="dk1"/>
                </a:solidFill>
                <a:latin typeface="宋体"/>
                <a:ea typeface="宋体"/>
              </a:rPr>
              <a:t>章  运动损伤的营养调理</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宋体"/>
                <a:ea typeface="宋体"/>
              </a:rPr>
              <a:t>第</a:t>
            </a:r>
            <a:r>
              <a:rPr lang="en-US" sz="2400" b="0" strike="noStrike" spc="-1">
                <a:solidFill>
                  <a:schemeClr val="dk1"/>
                </a:solidFill>
                <a:latin typeface="宋体"/>
                <a:ea typeface="宋体"/>
              </a:rPr>
              <a:t>6</a:t>
            </a:r>
            <a:r>
              <a:rPr lang="zh-CN" sz="2400" b="0" strike="noStrike" spc="-1">
                <a:solidFill>
                  <a:schemeClr val="dk1"/>
                </a:solidFill>
                <a:latin typeface="宋体"/>
                <a:ea typeface="宋体"/>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宋体"/>
                <a:ea typeface="宋体"/>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第</a:t>
            </a:r>
            <a:r>
              <a:rPr lang="en-US" sz="3600" b="1" strike="noStrike" spc="299">
                <a:solidFill>
                  <a:schemeClr val="lt1"/>
                </a:solidFill>
                <a:latin typeface="宋体"/>
                <a:ea typeface="宋体"/>
              </a:rPr>
              <a:t>1</a:t>
            </a:r>
            <a:r>
              <a:rPr lang="zh-CN" sz="3600" b="1" strike="noStrike" spc="299">
                <a:solidFill>
                  <a:schemeClr val="lt1"/>
                </a:solidFill>
                <a:latin typeface="宋体"/>
                <a:ea typeface="宋体"/>
              </a:rPr>
              <a:t>章 运动损伤的定义与分类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2800" y="90720"/>
            <a:ext cx="799236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宋体"/>
              </a:rPr>
              <a:t>运动损伤简介</a:t>
            </a:r>
            <a:endParaRPr lang="en-US" sz="3600" b="0" strike="noStrike" spc="-1">
              <a:solidFill>
                <a:schemeClr val="dk1"/>
              </a:solidFill>
              <a:latin typeface="Arial"/>
            </a:endParaRPr>
          </a:p>
        </p:txBody>
      </p:sp>
      <p:sp>
        <p:nvSpPr>
          <p:cNvPr id="8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导致身体结构受损和功能障碍</a:t>
            </a:r>
            <a:endParaRPr lang="en-US" sz="1400" b="0" strike="noStrike" spc="-1">
              <a:solidFill>
                <a:srgbClr val="000000"/>
              </a:solidFill>
              <a:latin typeface="Arial"/>
            </a:endParaRPr>
          </a:p>
        </p:txBody>
      </p:sp>
      <p:sp>
        <p:nvSpPr>
          <p:cNvPr id="8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意义</a:t>
            </a:r>
            <a:endParaRPr lang="en-US" sz="2000" b="0" strike="noStrike" spc="-1">
              <a:solidFill>
                <a:srgbClr val="000000"/>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对身体健康造成负面影响</a:t>
            </a:r>
            <a:endParaRPr lang="en-US" sz="1400" b="0" strike="noStrike" spc="-1">
              <a:solidFill>
                <a:srgbClr val="000000"/>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影响</a:t>
            </a:r>
            <a:endParaRPr lang="en-US" sz="2000" b="0" strike="noStrike" spc="-1">
              <a:solidFill>
                <a:srgbClr val="000000"/>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运动过程中各种原因</a:t>
            </a:r>
            <a:endParaRPr lang="en-US" sz="1400" b="0" strike="noStrike" spc="-1">
              <a:solidFill>
                <a:srgbClr val="000000"/>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原因</a:t>
            </a:r>
            <a:endParaRPr lang="en-US" sz="20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128880" y="20448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运动损伤分类</a:t>
            </a:r>
            <a:endParaRPr lang="en-US" sz="3600" b="0" strike="noStrike" spc="-1">
              <a:solidFill>
                <a:schemeClr val="dk1"/>
              </a:solidFill>
              <a:latin typeface="Arial"/>
            </a:endParaRPr>
          </a:p>
        </p:txBody>
      </p:sp>
      <p:sp>
        <p:nvSpPr>
          <p:cNvPr id="91" name="content.1.subtitle"/>
          <p:cNvSpPr/>
          <p:nvPr/>
        </p:nvSpPr>
        <p:spPr>
          <a:xfrm>
            <a:off x="43992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运动中意外损伤</a:t>
            </a:r>
            <a:endParaRPr lang="en-US" sz="1400" b="0" strike="noStrike" spc="-1">
              <a:solidFill>
                <a:srgbClr val="000000"/>
              </a:solidFill>
              <a:latin typeface="Arial"/>
            </a:endParaRPr>
          </a:p>
        </p:txBody>
      </p:sp>
      <p:sp>
        <p:nvSpPr>
          <p:cNvPr id="92" name="content.1.title"/>
          <p:cNvSpPr/>
          <p:nvPr/>
        </p:nvSpPr>
        <p:spPr>
          <a:xfrm>
            <a:off x="536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急性运动损伤</a:t>
            </a:r>
            <a:endParaRPr lang="en-US" sz="1800" b="0" strike="noStrike" spc="-1">
              <a:solidFill>
                <a:srgbClr val="000000"/>
              </a:solidFill>
              <a:latin typeface="Arial"/>
            </a:endParaRPr>
          </a:p>
        </p:txBody>
      </p:sp>
      <p:sp>
        <p:nvSpPr>
          <p:cNvPr id="93" name="content.2.subtitle"/>
          <p:cNvSpPr/>
          <p:nvPr/>
        </p:nvSpPr>
        <p:spPr>
          <a:xfrm>
            <a:off x="673200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长期运动过程中逐渐产生的损伤</a:t>
            </a:r>
            <a:endParaRPr lang="en-US" sz="1400" b="0" strike="noStrike" spc="-1">
              <a:solidFill>
                <a:srgbClr val="000000"/>
              </a:solidFill>
              <a:latin typeface="Arial"/>
            </a:endParaRPr>
          </a:p>
        </p:txBody>
      </p:sp>
      <p:sp>
        <p:nvSpPr>
          <p:cNvPr id="94" name="content.2.title"/>
          <p:cNvSpPr/>
          <p:nvPr/>
        </p:nvSpPr>
        <p:spPr>
          <a:xfrm>
            <a:off x="67320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慢性运动损伤</a:t>
            </a:r>
            <a:endParaRPr lang="en-US" sz="1800" b="0" strike="noStrike" spc="-1">
              <a:solidFill>
                <a:srgbClr val="000000"/>
              </a:solidFill>
              <a:latin typeface="Arial"/>
            </a:endParaRPr>
          </a:p>
        </p:txBody>
      </p:sp>
      <p:sp>
        <p:nvSpPr>
          <p:cNvPr id="95" name="content.3.subtitle"/>
          <p:cNvSpPr/>
          <p:nvPr/>
        </p:nvSpPr>
        <p:spPr>
          <a:xfrm>
            <a:off x="377424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运动强度过大导致的损伤</a:t>
            </a:r>
            <a:endParaRPr lang="en-US" sz="1400" b="0" strike="noStrike" spc="-1">
              <a:solidFill>
                <a:srgbClr val="000000"/>
              </a:solidFill>
              <a:latin typeface="Arial"/>
            </a:endParaRPr>
          </a:p>
        </p:txBody>
      </p:sp>
      <p:sp>
        <p:nvSpPr>
          <p:cNvPr id="96" name="content.3.title"/>
          <p:cNvSpPr/>
          <p:nvPr/>
        </p:nvSpPr>
        <p:spPr>
          <a:xfrm>
            <a:off x="3731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过度使用损伤</a:t>
            </a:r>
            <a:endParaRPr lang="en-US" sz="1800" b="0" strike="noStrike" spc="-1">
              <a:solidFill>
                <a:srgbClr val="000000"/>
              </a:solidFill>
              <a:latin typeface="Arial"/>
            </a:endParaRPr>
          </a:p>
        </p:txBody>
      </p:sp>
      <p:sp>
        <p:nvSpPr>
          <p:cNvPr id="97" name="content.4.subtitle"/>
          <p:cNvSpPr/>
          <p:nvPr/>
        </p:nvSpPr>
        <p:spPr>
          <a:xfrm>
            <a:off x="1011276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solidFill>
                <a:latin typeface="宋体"/>
                <a:ea typeface="宋体"/>
              </a:rPr>
              <a:t> </a:t>
            </a:r>
            <a:endParaRPr lang="en-US" sz="1400" b="0" strike="noStrike" spc="-1">
              <a:solidFill>
                <a:srgbClr val="000000"/>
              </a:solidFill>
              <a:latin typeface="Arial"/>
            </a:endParaRPr>
          </a:p>
        </p:txBody>
      </p:sp>
      <p:sp>
        <p:nvSpPr>
          <p:cNvPr id="98" name="content.4.title"/>
          <p:cNvSpPr/>
          <p:nvPr/>
        </p:nvSpPr>
        <p:spPr>
          <a:xfrm>
            <a:off x="1011276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宋体"/>
                <a:ea typeface="宋体"/>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2.title"/>
          <p:cNvSpPr/>
          <p:nvPr/>
        </p:nvSpPr>
        <p:spPr>
          <a:xfrm>
            <a:off x="336960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踝关节</a:t>
            </a:r>
            <a:endParaRPr lang="en-US" sz="1800" b="0" strike="noStrike" spc="-1">
              <a:solidFill>
                <a:srgbClr val="000000"/>
              </a:solidFill>
              <a:latin typeface="Arial"/>
            </a:endParaRPr>
          </a:p>
        </p:txBody>
      </p:sp>
      <p:sp>
        <p:nvSpPr>
          <p:cNvPr id="101" name="content.2.content"/>
          <p:cNvSpPr/>
          <p:nvPr/>
        </p:nvSpPr>
        <p:spPr>
          <a:xfrm>
            <a:off x="3369240" y="305424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lt1"/>
                </a:solidFill>
                <a:latin typeface="宋体"/>
                <a:ea typeface="宋体"/>
              </a:rPr>
              <a:t>扭伤</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lt1"/>
                </a:solidFill>
                <a:latin typeface="宋体"/>
                <a:ea typeface="宋体"/>
              </a:rPr>
              <a:t>韧带撕裂</a:t>
            </a:r>
            <a:endParaRPr lang="en-US" sz="1200" b="0" strike="noStrike" spc="-1">
              <a:solidFill>
                <a:srgbClr val="000000"/>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3.title"/>
          <p:cNvSpPr/>
          <p:nvPr/>
        </p:nvSpPr>
        <p:spPr>
          <a:xfrm>
            <a:off x="6556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肩关节</a:t>
            </a:r>
            <a:endParaRPr lang="en-US" sz="1800" b="0" strike="noStrike" spc="-1">
              <a:solidFill>
                <a:srgbClr val="000000"/>
              </a:solidFill>
              <a:latin typeface="Arial"/>
            </a:endParaRPr>
          </a:p>
        </p:txBody>
      </p:sp>
      <p:sp>
        <p:nvSpPr>
          <p:cNvPr id="104" name="content.3.content"/>
          <p:cNvSpPr/>
          <p:nvPr/>
        </p:nvSpPr>
        <p:spPr>
          <a:xfrm>
            <a:off x="6424200" y="305424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lt1"/>
                </a:solidFill>
                <a:latin typeface="宋体"/>
                <a:ea typeface="宋体"/>
              </a:rPr>
              <a:t>肩袖损伤</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lt1"/>
                </a:solidFill>
                <a:latin typeface="宋体"/>
                <a:ea typeface="宋体"/>
              </a:rPr>
              <a:t>关节脱位</a:t>
            </a:r>
            <a:endParaRPr lang="en-US" sz="1200" b="0" strike="noStrike" spc="-1">
              <a:solidFill>
                <a:srgbClr val="000000"/>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4.title"/>
          <p:cNvSpPr/>
          <p:nvPr/>
        </p:nvSpPr>
        <p:spPr>
          <a:xfrm>
            <a:off x="9877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脊椎</a:t>
            </a:r>
            <a:endParaRPr lang="en-US" sz="1800" b="0" strike="noStrike" spc="-1">
              <a:solidFill>
                <a:srgbClr val="000000"/>
              </a:solidFill>
              <a:latin typeface="Arial"/>
            </a:endParaRPr>
          </a:p>
        </p:txBody>
      </p:sp>
      <p:sp>
        <p:nvSpPr>
          <p:cNvPr id="107" name="content.4.content"/>
          <p:cNvSpPr/>
          <p:nvPr/>
        </p:nvSpPr>
        <p:spPr>
          <a:xfrm>
            <a:off x="9765720" y="305424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lt1"/>
                </a:solidFill>
                <a:latin typeface="宋体"/>
                <a:ea typeface="宋体"/>
              </a:rPr>
              <a:t>椎间盘突出</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lt1"/>
                </a:solidFill>
                <a:latin typeface="宋体"/>
                <a:ea typeface="宋体"/>
              </a:rPr>
              <a:t>脊柱骨折</a:t>
            </a:r>
            <a:endParaRPr lang="en-US" sz="1200" b="0" strike="noStrike" spc="-1">
              <a:solidFill>
                <a:srgbClr val="000000"/>
              </a:solidFill>
              <a:latin typeface="Arial"/>
            </a:endParaRPr>
          </a:p>
        </p:txBody>
      </p:sp>
      <p:sp>
        <p:nvSpPr>
          <p:cNvPr id="108" name="PlaceHolder 1"/>
          <p:cNvSpPr>
            <a:spLocks noGrp="1"/>
          </p:cNvSpPr>
          <p:nvPr>
            <p:ph type="title" idx="4294967295"/>
          </p:nvPr>
        </p:nvSpPr>
        <p:spPr>
          <a:xfrm>
            <a:off x="0" y="1429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运动损伤常见部位</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1.title"/>
          <p:cNvSpPr/>
          <p:nvPr/>
        </p:nvSpPr>
        <p:spPr>
          <a:xfrm>
            <a:off x="72972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膝关节</a:t>
            </a:r>
            <a:endParaRPr lang="en-US" sz="1800" b="0" strike="noStrike" spc="-1">
              <a:solidFill>
                <a:srgbClr val="000000"/>
              </a:solidFill>
              <a:latin typeface="Arial"/>
            </a:endParaRPr>
          </a:p>
        </p:txBody>
      </p:sp>
      <p:sp>
        <p:nvSpPr>
          <p:cNvPr id="111" name="content.1.content"/>
          <p:cNvSpPr/>
          <p:nvPr/>
        </p:nvSpPr>
        <p:spPr>
          <a:xfrm>
            <a:off x="334800" y="305424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lt1"/>
                </a:solidFill>
                <a:latin typeface="宋体"/>
                <a:ea typeface="宋体"/>
              </a:rPr>
              <a:t>前交叉韧带损伤</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lt1"/>
                </a:solidFill>
                <a:latin typeface="宋体"/>
                <a:ea typeface="宋体"/>
              </a:rPr>
              <a:t>半月板损伤</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128880" y="20448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运动损伤原因</a:t>
            </a:r>
            <a:endParaRPr lang="en-US" sz="3600" b="0" strike="noStrike" spc="-1">
              <a:solidFill>
                <a:schemeClr val="dk1"/>
              </a:solidFill>
              <a:latin typeface="Arial"/>
            </a:endParaRPr>
          </a:p>
        </p:txBody>
      </p:sp>
      <p:sp>
        <p:nvSpPr>
          <p:cNvPr id="113" name="content.1.subtitle"/>
          <p:cNvSpPr/>
          <p:nvPr/>
        </p:nvSpPr>
        <p:spPr>
          <a:xfrm>
            <a:off x="43992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姿势不正确或动作过大</a:t>
            </a:r>
            <a:endParaRPr lang="en-US" sz="1400" b="0" strike="noStrike" spc="-1">
              <a:solidFill>
                <a:srgbClr val="000000"/>
              </a:solidFill>
              <a:latin typeface="Arial"/>
            </a:endParaRPr>
          </a:p>
        </p:txBody>
      </p:sp>
      <p:sp>
        <p:nvSpPr>
          <p:cNvPr id="114" name="content.1.title"/>
          <p:cNvSpPr/>
          <p:nvPr/>
        </p:nvSpPr>
        <p:spPr>
          <a:xfrm>
            <a:off x="536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运动方式错误</a:t>
            </a:r>
            <a:endParaRPr lang="en-US" sz="1800" b="0" strike="noStrike" spc="-1">
              <a:solidFill>
                <a:srgbClr val="000000"/>
              </a:solidFill>
              <a:latin typeface="Arial"/>
            </a:endParaRPr>
          </a:p>
        </p:txBody>
      </p:sp>
      <p:sp>
        <p:nvSpPr>
          <p:cNvPr id="115" name="content.2.subtitle"/>
          <p:cNvSpPr/>
          <p:nvPr/>
        </p:nvSpPr>
        <p:spPr>
          <a:xfrm>
            <a:off x="673200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气温、湿度等环境因素</a:t>
            </a:r>
            <a:endParaRPr lang="en-US" sz="1400" b="0" strike="noStrike" spc="-1">
              <a:solidFill>
                <a:srgbClr val="000000"/>
              </a:solidFill>
              <a:latin typeface="Arial"/>
            </a:endParaRPr>
          </a:p>
        </p:txBody>
      </p:sp>
      <p:sp>
        <p:nvSpPr>
          <p:cNvPr id="116" name="content.2.title"/>
          <p:cNvSpPr/>
          <p:nvPr/>
        </p:nvSpPr>
        <p:spPr>
          <a:xfrm>
            <a:off x="67320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气候环境</a:t>
            </a:r>
            <a:endParaRPr lang="en-US" sz="1800" b="0" strike="noStrike" spc="-1">
              <a:solidFill>
                <a:srgbClr val="000000"/>
              </a:solidFill>
              <a:latin typeface="Arial"/>
            </a:endParaRPr>
          </a:p>
        </p:txBody>
      </p:sp>
      <p:sp>
        <p:nvSpPr>
          <p:cNvPr id="117" name="content.3.subtitle"/>
          <p:cNvSpPr/>
          <p:nvPr/>
        </p:nvSpPr>
        <p:spPr>
          <a:xfrm>
            <a:off x="377424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肌肉无法承受运动强度</a:t>
            </a:r>
            <a:endParaRPr lang="en-US" sz="1400" b="0" strike="noStrike" spc="-1">
              <a:solidFill>
                <a:srgbClr val="000000"/>
              </a:solidFill>
              <a:latin typeface="Arial"/>
            </a:endParaRPr>
          </a:p>
        </p:txBody>
      </p:sp>
      <p:sp>
        <p:nvSpPr>
          <p:cNvPr id="118" name="content.3.title"/>
          <p:cNvSpPr/>
          <p:nvPr/>
        </p:nvSpPr>
        <p:spPr>
          <a:xfrm>
            <a:off x="3731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肌肉力量不足</a:t>
            </a:r>
            <a:endParaRPr lang="en-US" sz="1800" b="0" strike="noStrike" spc="-1">
              <a:solidFill>
                <a:srgbClr val="000000"/>
              </a:solidFill>
              <a:latin typeface="Arial"/>
            </a:endParaRPr>
          </a:p>
        </p:txBody>
      </p:sp>
      <p:sp>
        <p:nvSpPr>
          <p:cNvPr id="119" name="content.4.subtitle"/>
          <p:cNvSpPr/>
          <p:nvPr/>
        </p:nvSpPr>
        <p:spPr>
          <a:xfrm>
            <a:off x="1011276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solidFill>
                <a:latin typeface="宋体"/>
                <a:ea typeface="宋体"/>
              </a:rPr>
              <a:t> </a:t>
            </a:r>
            <a:endParaRPr lang="en-US" sz="1400" b="0" strike="noStrike" spc="-1">
              <a:solidFill>
                <a:srgbClr val="000000"/>
              </a:solidFill>
              <a:latin typeface="Arial"/>
            </a:endParaRPr>
          </a:p>
        </p:txBody>
      </p:sp>
      <p:sp>
        <p:nvSpPr>
          <p:cNvPr id="120" name="content.4.title"/>
          <p:cNvSpPr/>
          <p:nvPr/>
        </p:nvSpPr>
        <p:spPr>
          <a:xfrm>
            <a:off x="1011276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宋体"/>
                <a:ea typeface="宋体"/>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621000" y="1184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accent1"/>
                </a:solidFill>
                <a:latin typeface="宋体"/>
                <a:ea typeface="宋体"/>
              </a:rPr>
              <a:t>运动损伤的定义与分类</a:t>
            </a:r>
            <a:endParaRPr lang="en-US" sz="3600" b="0" strike="noStrike" spc="-1">
              <a:solidFill>
                <a:schemeClr val="dk1"/>
              </a:solidFill>
              <a:latin typeface="Arial"/>
            </a:endParaRPr>
          </a:p>
        </p:txBody>
      </p:sp>
      <p:sp>
        <p:nvSpPr>
          <p:cNvPr id="122" name="content"/>
          <p:cNvSpPr/>
          <p:nvPr/>
        </p:nvSpPr>
        <p:spPr>
          <a:xfrm>
            <a:off x="621000" y="29300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solidFill>
                <a:latin typeface="宋体"/>
                <a:ea typeface="宋体"/>
              </a:rPr>
              <a:t>运动损伤是指在进行各种运动活动过程中因各种原因导致的身体组织结构受到损害和功能障碍的现象。急性运动损伤、慢性运动损伤和过度使用损伤是其主要分类。常见部位包括膝关节、踝关节、肩关节和脊椎。常见原因有运动方式错误、气候环境和肌肉力量不足。</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宋体"/>
                <a:ea typeface="宋体"/>
              </a:rPr>
              <a:t>02</a:t>
            </a:r>
            <a:endParaRPr lang="en-US" sz="1800" b="0" strike="noStrike" spc="148">
              <a:solidFill>
                <a:schemeClr val="dk1">
                  <a:lumMod val="65000"/>
                  <a:lumOff val="35000"/>
                </a:schemeClr>
              </a:solidFill>
              <a:latin typeface="Arial"/>
            </a:endParaRPr>
          </a:p>
        </p:txBody>
      </p:sp>
      <p:sp>
        <p:nvSpPr>
          <p:cNvPr id="12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第</a:t>
            </a:r>
            <a:r>
              <a:rPr lang="en-US" sz="3600" b="1" strike="noStrike" spc="299">
                <a:solidFill>
                  <a:schemeClr val="lt1"/>
                </a:solidFill>
                <a:latin typeface="宋体"/>
                <a:ea typeface="宋体"/>
              </a:rPr>
              <a:t>2</a:t>
            </a:r>
            <a:r>
              <a:rPr lang="zh-CN" sz="3600" b="1" strike="noStrike" spc="299">
                <a:solidFill>
                  <a:schemeClr val="lt1"/>
                </a:solidFill>
                <a:latin typeface="宋体"/>
                <a:ea typeface="宋体"/>
              </a:rPr>
              <a:t>章 运动损伤的预防</a:t>
            </a:r>
            <a:endParaRPr lang="en-US" sz="3600" b="0" strike="noStrike" spc="-1">
              <a:solidFill>
                <a:schemeClr val="dk1"/>
              </a:solidFill>
              <a:latin typeface="Arial"/>
            </a:endParaRPr>
          </a:p>
        </p:txBody>
      </p:sp>
      <p:sp>
        <p:nvSpPr>
          <p:cNvPr id="12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title"/>
          <p:cNvSpPr/>
          <p:nvPr/>
        </p:nvSpPr>
        <p:spPr>
          <a:xfrm>
            <a:off x="8259480" y="1176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accent1"/>
                </a:solidFill>
                <a:latin typeface="宋体"/>
                <a:ea typeface="宋体"/>
              </a:rPr>
              <a:t>运动前热身</a:t>
            </a:r>
            <a:endParaRPr lang="en-US" sz="2200" b="0" strike="noStrike" spc="-1">
              <a:solidFill>
                <a:srgbClr val="000000"/>
              </a:solidFill>
              <a:latin typeface="Arial"/>
            </a:endParaRPr>
          </a:p>
        </p:txBody>
      </p:sp>
      <p:sp>
        <p:nvSpPr>
          <p:cNvPr id="128" name="content"/>
          <p:cNvSpPr/>
          <p:nvPr/>
        </p:nvSpPr>
        <p:spPr>
          <a:xfrm>
            <a:off x="8027640" y="2612880"/>
            <a:ext cx="361908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lt1"/>
                </a:solidFill>
                <a:latin typeface="宋体"/>
                <a:ea typeface="宋体"/>
              </a:rPr>
              <a:t>在进行任何运动前，进行适当的热身是非常重要的。热身可以增加身体的温度，促进血液循环，提高肌肉的弹性和关节的灵活性。涉及各个关节的活动、有氧运动准备以及运动前拉伸，都是很好的热身方法。</a:t>
            </a:r>
            <a:endParaRPr lang="en-US" sz="1400" b="0" strike="noStrike" spc="-1">
              <a:solidFill>
                <a:srgbClr val="000000"/>
              </a:solidFill>
              <a:latin typeface="Arial"/>
            </a:endParaRPr>
          </a:p>
        </p:txBody>
      </p:sp>
      <p:sp>
        <p:nvSpPr>
          <p:cNvPr id="12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128880" y="20448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合理计划训练量</a:t>
            </a:r>
            <a:endParaRPr lang="en-US" sz="3600" b="0" strike="noStrike" spc="-1">
              <a:solidFill>
                <a:schemeClr val="dk1"/>
              </a:solidFill>
              <a:latin typeface="Arial"/>
            </a:endParaRPr>
          </a:p>
        </p:txBody>
      </p:sp>
      <p:sp>
        <p:nvSpPr>
          <p:cNvPr id="131" name="content.1.subtitle"/>
          <p:cNvSpPr/>
          <p:nvPr/>
        </p:nvSpPr>
        <p:spPr>
          <a:xfrm>
            <a:off x="43992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关注身体信号</a:t>
            </a:r>
            <a:endParaRPr lang="en-US" sz="1400" b="0" strike="noStrike" spc="-1">
              <a:solidFill>
                <a:srgbClr val="000000"/>
              </a:solidFill>
              <a:latin typeface="Arial"/>
            </a:endParaRPr>
          </a:p>
        </p:txBody>
      </p:sp>
      <p:sp>
        <p:nvSpPr>
          <p:cNvPr id="132" name="content.1.title"/>
          <p:cNvSpPr/>
          <p:nvPr/>
        </p:nvSpPr>
        <p:spPr>
          <a:xfrm>
            <a:off x="536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避免过度训练</a:t>
            </a:r>
            <a:endParaRPr lang="en-US" sz="1800" b="0" strike="noStrike" spc="-1">
              <a:solidFill>
                <a:srgbClr val="000000"/>
              </a:solidFill>
              <a:latin typeface="Arial"/>
            </a:endParaRPr>
          </a:p>
        </p:txBody>
      </p:sp>
      <p:sp>
        <p:nvSpPr>
          <p:cNvPr id="133" name="content.2.subtitle"/>
          <p:cNvSpPr/>
          <p:nvPr/>
        </p:nvSpPr>
        <p:spPr>
          <a:xfrm>
            <a:off x="673200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渐进式训练</a:t>
            </a:r>
            <a:endParaRPr lang="en-US" sz="1400" b="0" strike="noStrike" spc="-1">
              <a:solidFill>
                <a:srgbClr val="000000"/>
              </a:solidFill>
              <a:latin typeface="Arial"/>
            </a:endParaRPr>
          </a:p>
        </p:txBody>
      </p:sp>
      <p:sp>
        <p:nvSpPr>
          <p:cNvPr id="134" name="content.2.title"/>
          <p:cNvSpPr/>
          <p:nvPr/>
        </p:nvSpPr>
        <p:spPr>
          <a:xfrm>
            <a:off x="67320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逐渐增加运动量</a:t>
            </a:r>
            <a:endParaRPr lang="en-US" sz="1800" b="0" strike="noStrike" spc="-1">
              <a:solidFill>
                <a:srgbClr val="000000"/>
              </a:solidFill>
              <a:latin typeface="Arial"/>
            </a:endParaRPr>
          </a:p>
        </p:txBody>
      </p:sp>
      <p:sp>
        <p:nvSpPr>
          <p:cNvPr id="135" name="content.3.subtitle"/>
          <p:cNvSpPr/>
          <p:nvPr/>
        </p:nvSpPr>
        <p:spPr>
          <a:xfrm>
            <a:off x="377424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让肌肉得到恢复的时间</a:t>
            </a:r>
            <a:endParaRPr lang="en-US" sz="1400" b="0" strike="noStrike" spc="-1">
              <a:solidFill>
                <a:srgbClr val="000000"/>
              </a:solidFill>
              <a:latin typeface="Arial"/>
            </a:endParaRPr>
          </a:p>
        </p:txBody>
      </p:sp>
      <p:sp>
        <p:nvSpPr>
          <p:cNvPr id="136" name="content.3.title"/>
          <p:cNvSpPr/>
          <p:nvPr/>
        </p:nvSpPr>
        <p:spPr>
          <a:xfrm>
            <a:off x="3731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定期休息</a:t>
            </a:r>
            <a:endParaRPr lang="en-US" sz="1800" b="0" strike="noStrike" spc="-1">
              <a:solidFill>
                <a:srgbClr val="000000"/>
              </a:solidFill>
              <a:latin typeface="Arial"/>
            </a:endParaRPr>
          </a:p>
        </p:txBody>
      </p:sp>
      <p:sp>
        <p:nvSpPr>
          <p:cNvPr id="137" name="content.4.subtitle"/>
          <p:cNvSpPr/>
          <p:nvPr/>
        </p:nvSpPr>
        <p:spPr>
          <a:xfrm>
            <a:off x="1011276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solidFill>
                <a:latin typeface="宋体"/>
                <a:ea typeface="宋体"/>
              </a:rPr>
              <a:t> </a:t>
            </a:r>
            <a:endParaRPr lang="en-US" sz="1400" b="0" strike="noStrike" spc="-1">
              <a:solidFill>
                <a:srgbClr val="000000"/>
              </a:solidFill>
              <a:latin typeface="Arial"/>
            </a:endParaRPr>
          </a:p>
        </p:txBody>
      </p:sp>
      <p:sp>
        <p:nvSpPr>
          <p:cNvPr id="138" name="content.4.title"/>
          <p:cNvSpPr/>
          <p:nvPr/>
        </p:nvSpPr>
        <p:spPr>
          <a:xfrm>
            <a:off x="1011276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宋体"/>
                <a:ea typeface="宋体"/>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62800" y="90720"/>
            <a:ext cx="799236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宋体"/>
              </a:rPr>
              <a:t>选择合适的装备</a:t>
            </a:r>
            <a:endParaRPr lang="en-US" sz="3600" b="0" strike="noStrike" spc="-1">
              <a:solidFill>
                <a:schemeClr val="dk1"/>
              </a:solidFill>
              <a:latin typeface="Arial"/>
            </a:endParaRPr>
          </a:p>
        </p:txBody>
      </p:sp>
      <p:sp>
        <p:nvSpPr>
          <p:cNvPr id="14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关注鞋子的支撑和缓震性能</a:t>
            </a:r>
            <a:endParaRPr lang="en-US" sz="1400" b="0" strike="noStrike" spc="-1">
              <a:solidFill>
                <a:srgbClr val="000000"/>
              </a:solidFill>
              <a:latin typeface="Arial"/>
            </a:endParaRPr>
          </a:p>
        </p:txBody>
      </p:sp>
      <p:sp>
        <p:nvSpPr>
          <p:cNvPr id="14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选择适合自己的运动鞋</a:t>
            </a:r>
            <a:endParaRPr lang="en-US" sz="2000" b="0" strike="noStrike" spc="-1">
              <a:solidFill>
                <a:srgbClr val="000000"/>
              </a:solidFill>
              <a:latin typeface="Arial"/>
            </a:endParaRPr>
          </a:p>
        </p:txBody>
      </p:sp>
      <p:sp>
        <p:nvSpPr>
          <p:cNvPr id="14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避免选择过重或不适合的器械</a:t>
            </a:r>
            <a:endParaRPr lang="en-US" sz="1400" b="0" strike="noStrike" spc="-1">
              <a:solidFill>
                <a:srgbClr val="000000"/>
              </a:solidFill>
              <a:latin typeface="Arial"/>
            </a:endParaRPr>
          </a:p>
        </p:txBody>
      </p:sp>
      <p:sp>
        <p:nvSpPr>
          <p:cNvPr id="14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使用合适的器械</a:t>
            </a:r>
            <a:endParaRPr lang="en-US" sz="2000" b="0" strike="noStrike" spc="-1">
              <a:solidFill>
                <a:srgbClr val="000000"/>
              </a:solidFill>
              <a:latin typeface="Arial"/>
            </a:endParaRPr>
          </a:p>
        </p:txBody>
      </p:sp>
      <p:sp>
        <p:nvSpPr>
          <p:cNvPr id="14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保护关节和肌肉</a:t>
            </a:r>
            <a:endParaRPr lang="en-US" sz="1400" b="0" strike="noStrike" spc="-1">
              <a:solidFill>
                <a:srgbClr val="000000"/>
              </a:solidFill>
              <a:latin typeface="Arial"/>
            </a:endParaRPr>
          </a:p>
        </p:txBody>
      </p:sp>
      <p:sp>
        <p:nvSpPr>
          <p:cNvPr id="14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佩戴护具</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2.title"/>
          <p:cNvSpPr/>
          <p:nvPr/>
        </p:nvSpPr>
        <p:spPr>
          <a:xfrm>
            <a:off x="336960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合理搭配碳水化合物、蛋白质和脂肪</a:t>
            </a:r>
            <a:endParaRPr lang="en-US" sz="1800" b="0" strike="noStrike" spc="-1">
              <a:solidFill>
                <a:srgbClr val="000000"/>
              </a:solidFill>
              <a:latin typeface="Arial"/>
            </a:endParaRPr>
          </a:p>
        </p:txBody>
      </p:sp>
      <p:sp>
        <p:nvSpPr>
          <p:cNvPr id="151" name="content.2.content"/>
          <p:cNvSpPr/>
          <p:nvPr/>
        </p:nvSpPr>
        <p:spPr>
          <a:xfrm>
            <a:off x="3369240" y="305424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lt1"/>
                </a:solidFill>
                <a:latin typeface="宋体"/>
                <a:ea typeface="宋体"/>
              </a:rPr>
              <a:t>碳水化合物提供能量</a:t>
            </a:r>
            <a:endParaRPr lang="en-US" sz="1200" b="0" strike="noStrike" spc="-1">
              <a:solidFill>
                <a:srgbClr val="000000"/>
              </a:solidFill>
              <a:latin typeface="Arial"/>
            </a:endParaRPr>
          </a:p>
          <a:p>
            <a:r>
              <a:rPr lang="zh-CN" sz="1200" b="0" strike="noStrike" spc="-1">
                <a:solidFill>
                  <a:schemeClr val="lt1"/>
                </a:solidFill>
                <a:latin typeface="宋体"/>
                <a:ea typeface="宋体"/>
              </a:rPr>
              <a:t>蛋白质修复肌肉</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lt1"/>
                </a:solidFill>
                <a:latin typeface="宋体"/>
                <a:ea typeface="宋体"/>
              </a:rPr>
              <a:t>脂肪保持内分泌平衡</a:t>
            </a:r>
            <a:endParaRPr lang="en-US" sz="1200" b="0" strike="noStrike" spc="-1">
              <a:solidFill>
                <a:srgbClr val="000000"/>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3.title"/>
          <p:cNvSpPr/>
          <p:nvPr/>
        </p:nvSpPr>
        <p:spPr>
          <a:xfrm>
            <a:off x="6556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控制摄入的糖分和盐分</a:t>
            </a:r>
            <a:endParaRPr lang="en-US" sz="1800" b="0" strike="noStrike" spc="-1">
              <a:solidFill>
                <a:srgbClr val="000000"/>
              </a:solidFill>
              <a:latin typeface="Arial"/>
            </a:endParaRPr>
          </a:p>
        </p:txBody>
      </p:sp>
      <p:sp>
        <p:nvSpPr>
          <p:cNvPr id="154" name="content.3.content"/>
          <p:cNvSpPr/>
          <p:nvPr/>
        </p:nvSpPr>
        <p:spPr>
          <a:xfrm>
            <a:off x="6424200" y="305424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过量的糖分和盐分会影响身体的代谢和水分平衡</a:t>
            </a:r>
            <a:endParaRPr lang="en-US" sz="1200" b="0" strike="noStrike" spc="-1">
              <a:solidFill>
                <a:srgbClr val="000000"/>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4.title"/>
          <p:cNvSpPr/>
          <p:nvPr/>
        </p:nvSpPr>
        <p:spPr>
          <a:xfrm>
            <a:off x="9877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宋体"/>
                <a:ea typeface="宋体"/>
              </a:rPr>
              <a:t> </a:t>
            </a:r>
            <a:endParaRPr lang="en-US" sz="1800" b="0" strike="noStrike" spc="-1">
              <a:solidFill>
                <a:srgbClr val="000000"/>
              </a:solidFill>
              <a:latin typeface="Arial"/>
            </a:endParaRPr>
          </a:p>
        </p:txBody>
      </p:sp>
      <p:sp>
        <p:nvSpPr>
          <p:cNvPr id="157" name="content.4.content"/>
          <p:cNvSpPr/>
          <p:nvPr/>
        </p:nvSpPr>
        <p:spPr>
          <a:xfrm>
            <a:off x="9765720" y="305424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lt1"/>
                </a:solidFill>
                <a:latin typeface="宋体"/>
                <a:ea typeface="宋体"/>
              </a:rPr>
              <a:t> </a:t>
            </a:r>
            <a:endParaRPr lang="en-US" sz="1200" b="0" strike="noStrike" spc="-1">
              <a:solidFill>
                <a:srgbClr val="000000"/>
              </a:solidFill>
              <a:latin typeface="Arial"/>
            </a:endParaRPr>
          </a:p>
        </p:txBody>
      </p:sp>
      <p:sp>
        <p:nvSpPr>
          <p:cNvPr id="158" name="PlaceHolder 1"/>
          <p:cNvSpPr>
            <a:spLocks noGrp="1"/>
          </p:cNvSpPr>
          <p:nvPr>
            <p:ph type="title" idx="4294967295"/>
          </p:nvPr>
        </p:nvSpPr>
        <p:spPr>
          <a:xfrm>
            <a:off x="0" y="1429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饮食调理</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1.title"/>
          <p:cNvSpPr/>
          <p:nvPr/>
        </p:nvSpPr>
        <p:spPr>
          <a:xfrm>
            <a:off x="72972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补充足够的维生素和矿物质</a:t>
            </a:r>
            <a:endParaRPr lang="en-US" sz="1800" b="0" strike="noStrike" spc="-1">
              <a:solidFill>
                <a:srgbClr val="000000"/>
              </a:solidFill>
              <a:latin typeface="Arial"/>
            </a:endParaRPr>
          </a:p>
        </p:txBody>
      </p:sp>
      <p:sp>
        <p:nvSpPr>
          <p:cNvPr id="161" name="content.1.content"/>
          <p:cNvSpPr/>
          <p:nvPr/>
        </p:nvSpPr>
        <p:spPr>
          <a:xfrm>
            <a:off x="334800" y="305424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维生素和矿物质对肌肉骨骼健康至关重要</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621000" y="1184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accent1"/>
                </a:solidFill>
                <a:latin typeface="宋体"/>
                <a:ea typeface="宋体"/>
              </a:rPr>
              <a:t>预防运动损伤的重要性</a:t>
            </a:r>
            <a:endParaRPr lang="en-US" sz="3600" b="0" strike="noStrike" spc="-1">
              <a:solidFill>
                <a:schemeClr val="dk1"/>
              </a:solidFill>
              <a:latin typeface="Arial"/>
            </a:endParaRPr>
          </a:p>
        </p:txBody>
      </p:sp>
      <p:sp>
        <p:nvSpPr>
          <p:cNvPr id="163" name="content"/>
          <p:cNvSpPr/>
          <p:nvPr/>
        </p:nvSpPr>
        <p:spPr>
          <a:xfrm>
            <a:off x="621000" y="29300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solidFill>
                <a:latin typeface="宋体"/>
                <a:ea typeface="宋体"/>
              </a:rPr>
              <a:t>预防胜于治疗，运动损伤给身体带来的不仅是身体上的痛苦，更可能是长期的康复过程。因此，通过合理的热身、训练计划、适当的装备选择和健康饮食，是预防运动损伤的关键步骤。</a:t>
            </a:r>
            <a:endParaRPr lang="en-US" sz="16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宋体"/>
                <a:ea typeface="宋体"/>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第</a:t>
            </a:r>
            <a:r>
              <a:rPr lang="en-US" sz="3600" b="1" strike="noStrike" spc="299">
                <a:solidFill>
                  <a:schemeClr val="lt1"/>
                </a:solidFill>
                <a:latin typeface="宋体"/>
                <a:ea typeface="宋体"/>
              </a:rPr>
              <a:t>3</a:t>
            </a:r>
            <a:r>
              <a:rPr lang="zh-CN" sz="3600" b="1" strike="noStrike" spc="299">
                <a:solidFill>
                  <a:schemeClr val="lt1"/>
                </a:solidFill>
                <a:latin typeface="宋体"/>
                <a:ea typeface="宋体"/>
              </a:rPr>
              <a:t>章 运动损伤的康复技术</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8259480" y="117612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accent1"/>
                </a:solidFill>
                <a:latin typeface="宋体"/>
                <a:ea typeface="宋体"/>
              </a:rPr>
              <a:t>康复理论</a:t>
            </a:r>
            <a:endParaRPr lang="en-US" sz="2200" b="0" strike="noStrike" spc="-1">
              <a:solidFill>
                <a:srgbClr val="000000"/>
              </a:solidFill>
              <a:latin typeface="Arial"/>
            </a:endParaRPr>
          </a:p>
        </p:txBody>
      </p:sp>
      <p:sp>
        <p:nvSpPr>
          <p:cNvPr id="169" name="content"/>
          <p:cNvSpPr/>
          <p:nvPr/>
        </p:nvSpPr>
        <p:spPr>
          <a:xfrm>
            <a:off x="8027640" y="2612880"/>
            <a:ext cx="361908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lt1"/>
                </a:solidFill>
                <a:latin typeface="宋体"/>
                <a:ea typeface="宋体"/>
              </a:rPr>
              <a:t>康复理论包括价值观和信念、自我效能以及应对机制。运动损伤的康复不仅需要医疗技术，也需要患者对自身康复的信念和态度。自我效能感是患者对自身能力的评估，对康复过程的信心和决心起着重要作用。应对机制则是指患者在面对康复过程中遇到的困难和挑战时所采取的应对策略。</a:t>
            </a:r>
            <a:endParaRPr lang="en-US" sz="14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128880" y="20448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康复阶段</a:t>
            </a:r>
            <a:endParaRPr lang="en-US" sz="3600" b="0" strike="noStrike" spc="-1">
              <a:solidFill>
                <a:schemeClr val="dk1"/>
              </a:solidFill>
              <a:latin typeface="Arial"/>
            </a:endParaRPr>
          </a:p>
        </p:txBody>
      </p:sp>
      <p:sp>
        <p:nvSpPr>
          <p:cNvPr id="172" name="content.1.subtitle"/>
          <p:cNvSpPr/>
          <p:nvPr/>
        </p:nvSpPr>
        <p:spPr>
          <a:xfrm>
            <a:off x="43992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恢复基本功能</a:t>
            </a:r>
            <a:endParaRPr lang="en-US" sz="1400" b="0" strike="noStrike" spc="-1">
              <a:solidFill>
                <a:srgbClr val="000000"/>
              </a:solidFill>
              <a:latin typeface="Arial"/>
            </a:endParaRPr>
          </a:p>
        </p:txBody>
      </p:sp>
      <p:sp>
        <p:nvSpPr>
          <p:cNvPr id="173" name="content.1.title"/>
          <p:cNvSpPr/>
          <p:nvPr/>
        </p:nvSpPr>
        <p:spPr>
          <a:xfrm>
            <a:off x="536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初级康复</a:t>
            </a:r>
            <a:endParaRPr lang="en-US" sz="1800" b="0" strike="noStrike" spc="-1">
              <a:solidFill>
                <a:srgbClr val="000000"/>
              </a:solidFill>
              <a:latin typeface="Arial"/>
            </a:endParaRPr>
          </a:p>
        </p:txBody>
      </p:sp>
      <p:sp>
        <p:nvSpPr>
          <p:cNvPr id="174" name="content.2.subtitle"/>
          <p:cNvSpPr/>
          <p:nvPr/>
        </p:nvSpPr>
        <p:spPr>
          <a:xfrm>
            <a:off x="6732000" y="40748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逐步增强运动能力</a:t>
            </a:r>
            <a:endParaRPr lang="en-US" sz="1400" b="0" strike="noStrike" spc="-1">
              <a:solidFill>
                <a:srgbClr val="000000"/>
              </a:solidFill>
              <a:latin typeface="Arial"/>
            </a:endParaRPr>
          </a:p>
        </p:txBody>
      </p:sp>
      <p:sp>
        <p:nvSpPr>
          <p:cNvPr id="175" name="content.2.title"/>
          <p:cNvSpPr/>
          <p:nvPr/>
        </p:nvSpPr>
        <p:spPr>
          <a:xfrm>
            <a:off x="67320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中级康复</a:t>
            </a:r>
            <a:endParaRPr lang="en-US" sz="1800" b="0" strike="noStrike" spc="-1">
              <a:solidFill>
                <a:srgbClr val="000000"/>
              </a:solidFill>
              <a:latin typeface="Arial"/>
            </a:endParaRPr>
          </a:p>
        </p:txBody>
      </p:sp>
      <p:sp>
        <p:nvSpPr>
          <p:cNvPr id="176" name="content.3.subtitle"/>
          <p:cNvSpPr/>
          <p:nvPr/>
        </p:nvSpPr>
        <p:spPr>
          <a:xfrm>
            <a:off x="377424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solidFill>
                <a:latin typeface="宋体"/>
                <a:ea typeface="宋体"/>
              </a:rPr>
              <a:t>全面康复恢复</a:t>
            </a:r>
            <a:endParaRPr lang="en-US" sz="1400" b="0" strike="noStrike" spc="-1">
              <a:solidFill>
                <a:srgbClr val="000000"/>
              </a:solidFill>
              <a:latin typeface="Arial"/>
            </a:endParaRPr>
          </a:p>
        </p:txBody>
      </p:sp>
      <p:sp>
        <p:nvSpPr>
          <p:cNvPr id="177" name="content.3.title"/>
          <p:cNvSpPr/>
          <p:nvPr/>
        </p:nvSpPr>
        <p:spPr>
          <a:xfrm>
            <a:off x="373140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宋体"/>
                <a:ea typeface="宋体"/>
              </a:rPr>
              <a:t>高级康复</a:t>
            </a:r>
            <a:endParaRPr lang="en-US" sz="1800" b="0" strike="noStrike" spc="-1">
              <a:solidFill>
                <a:srgbClr val="000000"/>
              </a:solidFill>
              <a:latin typeface="Arial"/>
            </a:endParaRPr>
          </a:p>
        </p:txBody>
      </p:sp>
      <p:sp>
        <p:nvSpPr>
          <p:cNvPr id="178" name="content.4.subtitle"/>
          <p:cNvSpPr/>
          <p:nvPr/>
        </p:nvSpPr>
        <p:spPr>
          <a:xfrm>
            <a:off x="10112760" y="4074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solidFill>
                <a:latin typeface="宋体"/>
                <a:ea typeface="宋体"/>
              </a:rPr>
              <a:t> </a:t>
            </a:r>
            <a:endParaRPr lang="en-US" sz="1400" b="0" strike="noStrike" spc="-1">
              <a:solidFill>
                <a:srgbClr val="000000"/>
              </a:solidFill>
              <a:latin typeface="Arial"/>
            </a:endParaRPr>
          </a:p>
        </p:txBody>
      </p:sp>
      <p:sp>
        <p:nvSpPr>
          <p:cNvPr id="179" name="content.4.title"/>
          <p:cNvSpPr/>
          <p:nvPr/>
        </p:nvSpPr>
        <p:spPr>
          <a:xfrm>
            <a:off x="10112760" y="21222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宋体"/>
                <a:ea typeface="宋体"/>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336960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热敷、冷敷</a:t>
            </a:r>
            <a:endParaRPr lang="en-US" sz="1800" b="0" strike="noStrike" spc="-1">
              <a:solidFill>
                <a:srgbClr val="000000"/>
              </a:solidFill>
              <a:latin typeface="Arial"/>
            </a:endParaRPr>
          </a:p>
        </p:txBody>
      </p:sp>
      <p:sp>
        <p:nvSpPr>
          <p:cNvPr id="182" name="content.2.content"/>
          <p:cNvSpPr/>
          <p:nvPr/>
        </p:nvSpPr>
        <p:spPr>
          <a:xfrm>
            <a:off x="3369240" y="305424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热敷有利于促进血液循环，冷敷则可减轻炎症和肿胀。</a:t>
            </a:r>
            <a:endParaRPr lang="en-US" sz="12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6556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理疗和按摩</a:t>
            </a:r>
            <a:endParaRPr lang="en-US" sz="1800" b="0" strike="noStrike" spc="-1">
              <a:solidFill>
                <a:srgbClr val="000000"/>
              </a:solidFill>
              <a:latin typeface="Arial"/>
            </a:endParaRPr>
          </a:p>
        </p:txBody>
      </p:sp>
      <p:sp>
        <p:nvSpPr>
          <p:cNvPr id="185" name="content.3.content"/>
          <p:cNvSpPr/>
          <p:nvPr/>
        </p:nvSpPr>
        <p:spPr>
          <a:xfrm>
            <a:off x="6424200" y="305424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通过专业理疗师的操作，加速康复过程，减轻疼痛。</a:t>
            </a:r>
            <a:endParaRPr lang="en-US" sz="12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877320" y="1990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运动疗法</a:t>
            </a:r>
            <a:endParaRPr lang="en-US" sz="1800" b="0" strike="noStrike" spc="-1">
              <a:solidFill>
                <a:srgbClr val="000000"/>
              </a:solidFill>
              <a:latin typeface="Arial"/>
            </a:endParaRPr>
          </a:p>
        </p:txBody>
      </p:sp>
      <p:sp>
        <p:nvSpPr>
          <p:cNvPr id="188" name="content.4.content"/>
          <p:cNvSpPr/>
          <p:nvPr/>
        </p:nvSpPr>
        <p:spPr>
          <a:xfrm>
            <a:off x="9765720" y="305424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有针对性地进行运动训练，恢复受损部位的功能。</a:t>
            </a:r>
            <a:endParaRPr lang="en-US" sz="1200" b="0" strike="noStrike" spc="-1">
              <a:solidFill>
                <a:srgbClr val="000000"/>
              </a:solidFill>
              <a:latin typeface="Arial"/>
            </a:endParaRPr>
          </a:p>
        </p:txBody>
      </p:sp>
      <p:sp>
        <p:nvSpPr>
          <p:cNvPr id="189" name="PlaceHolder 1"/>
          <p:cNvSpPr>
            <a:spLocks noGrp="1"/>
          </p:cNvSpPr>
          <p:nvPr>
            <p:ph type="title" idx="4294967295"/>
          </p:nvPr>
        </p:nvSpPr>
        <p:spPr>
          <a:xfrm>
            <a:off x="0" y="14292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宋体"/>
                <a:ea typeface="宋体"/>
              </a:rPr>
              <a:t>康复技术</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729720" y="199080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宋体"/>
                <a:ea typeface="宋体"/>
              </a:rPr>
              <a:t>牵引治疗</a:t>
            </a:r>
            <a:endParaRPr lang="en-US" sz="1800" b="0" strike="noStrike" spc="-1">
              <a:solidFill>
                <a:srgbClr val="000000"/>
              </a:solidFill>
              <a:latin typeface="Arial"/>
            </a:endParaRPr>
          </a:p>
        </p:txBody>
      </p:sp>
      <p:sp>
        <p:nvSpPr>
          <p:cNvPr id="192" name="content.1.content"/>
          <p:cNvSpPr/>
          <p:nvPr/>
        </p:nvSpPr>
        <p:spPr>
          <a:xfrm>
            <a:off x="334800" y="305424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lt1"/>
                </a:solidFill>
                <a:latin typeface="宋体"/>
                <a:ea typeface="宋体"/>
              </a:rPr>
              <a:t>通过外力的拉力，将关节、肌肉等组织分开，缓解疼痛，恢复功能。</a:t>
            </a:r>
            <a:endParaRPr lang="en-US" sz="1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2800" y="90720"/>
            <a:ext cx="799236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宋体"/>
              </a:rPr>
              <a:t>心理康复</a:t>
            </a:r>
            <a:endParaRPr lang="en-US" sz="3600" b="0" strike="noStrike" spc="-1">
              <a:solidFill>
                <a:schemeClr val="dk1"/>
              </a:solidFill>
              <a:latin typeface="Arial"/>
            </a:endParaRPr>
          </a:p>
        </p:txBody>
      </p:sp>
      <p:sp>
        <p:nvSpPr>
          <p:cNvPr id="1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学习呼吸放松法、积极思维训练等</a:t>
            </a:r>
            <a:endParaRPr lang="en-US" sz="1400" b="0" strike="noStrike" spc="-1">
              <a:solidFill>
                <a:srgbClr val="000000"/>
              </a:solidFill>
              <a:latin typeface="Arial"/>
            </a:endParaRPr>
          </a:p>
        </p:txBody>
      </p:sp>
      <p:sp>
        <p:nvSpPr>
          <p:cNvPr id="1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应对焦虑和抑郁的技巧</a:t>
            </a:r>
            <a:endParaRPr lang="en-US" sz="2000" b="0" strike="noStrike" spc="-1">
              <a:solidFill>
                <a:srgbClr val="000000"/>
              </a:solidFill>
              <a:latin typeface="Arial"/>
            </a:endParaRPr>
          </a:p>
        </p:txBody>
      </p:sp>
      <p:sp>
        <p:nvSpPr>
          <p:cNvPr id="1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家人、朋友和社会的支持对康复至关重要</a:t>
            </a:r>
            <a:endParaRPr lang="en-US" sz="1400" b="0" strike="noStrike" spc="-1">
              <a:solidFill>
                <a:srgbClr val="000000"/>
              </a:solidFill>
              <a:latin typeface="Arial"/>
            </a:endParaRPr>
          </a:p>
        </p:txBody>
      </p:sp>
      <p:sp>
        <p:nvSpPr>
          <p:cNvPr id="1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借助社会支持</a:t>
            </a:r>
            <a:endParaRPr lang="en-US" sz="2000" b="0" strike="noStrike" spc="-1">
              <a:solidFill>
                <a:srgbClr val="000000"/>
              </a:solidFill>
              <a:latin typeface="Arial"/>
            </a:endParaRPr>
          </a:p>
        </p:txBody>
      </p:sp>
      <p:sp>
        <p:nvSpPr>
          <p:cNvPr id="2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lt1"/>
                </a:solidFill>
                <a:latin typeface="宋体"/>
                <a:ea typeface="宋体"/>
              </a:rPr>
              <a:t>鼓励患者积极面对康复过程中的挑战</a:t>
            </a:r>
            <a:endParaRPr lang="en-US" sz="1400" b="0" strike="noStrike" spc="-1">
              <a:solidFill>
                <a:srgbClr val="000000"/>
              </a:solidFill>
              <a:latin typeface="Arial"/>
            </a:endParaRPr>
          </a:p>
        </p:txBody>
      </p:sp>
      <p:sp>
        <p:nvSpPr>
          <p:cNvPr id="2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宋体"/>
                <a:ea typeface="宋体"/>
              </a:rPr>
              <a:t>建立积极态度</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621000" y="1184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accent1"/>
                </a:solidFill>
                <a:latin typeface="宋体"/>
                <a:ea typeface="宋体"/>
              </a:rPr>
              <a:t>总结</a:t>
            </a:r>
            <a:endParaRPr lang="en-US" sz="3600" b="0" strike="noStrike" spc="-1">
              <a:solidFill>
                <a:schemeClr val="dk1"/>
              </a:solidFill>
              <a:latin typeface="Arial"/>
            </a:endParaRPr>
          </a:p>
        </p:txBody>
      </p:sp>
      <p:sp>
        <p:nvSpPr>
          <p:cNvPr id="204" name="content"/>
          <p:cNvSpPr/>
          <p:nvPr/>
        </p:nvSpPr>
        <p:spPr>
          <a:xfrm>
            <a:off x="621000" y="29300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solidFill>
                <a:latin typeface="宋体"/>
                <a:ea typeface="宋体"/>
              </a:rPr>
              <a:t>运动损伤的康复技术是一个综合性的过程，需要医疗、康复理论、康复阶段和心理康复的综合配合。医疗技术解决了身体损伤的问题，而康复理论、康复阶段和心理康复则帮助患者在身心上都得到恢复。关键是患者要保持积极的信念，配合医护人员的指导，共同努力实现康复目标。</a:t>
            </a:r>
            <a:endParaRPr lang="en-US" sz="16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https://d.book118.com/338035017126006047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21</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宋体</vt:lpstr>
      <vt:lpstr>DejaVu Sans</vt:lpstr>
      <vt:lpstr>Office Theme</vt:lpstr>
      <vt:lpstr>运动损伤与康复技术</vt:lpstr>
      <vt:lpstr>目录</vt:lpstr>
      <vt:lpstr>第1章 运动损伤的定义与分类</vt:lpstr>
      <vt:lpstr>运动损伤简介</vt:lpstr>
      <vt:lpstr>运动损伤分类</vt:lpstr>
      <vt:lpstr>运动损伤常见部位</vt:lpstr>
      <vt:lpstr>运动损伤原因</vt:lpstr>
      <vt:lpstr>运动损伤的定义与分类</vt:lpstr>
      <vt:lpstr>第2章 运动损伤的预防</vt:lpstr>
      <vt:lpstr> </vt:lpstr>
      <vt:lpstr>合理计划训练量</vt:lpstr>
      <vt:lpstr>选择合适的装备</vt:lpstr>
      <vt:lpstr>饮食调理</vt:lpstr>
      <vt:lpstr>预防运动损伤的重要性</vt:lpstr>
      <vt:lpstr>第3章 运动损伤的康复技术</vt:lpstr>
      <vt:lpstr> </vt:lpstr>
      <vt:lpstr>康复阶段</vt:lpstr>
      <vt:lpstr>康复技术</vt:lpstr>
      <vt:lpstr>心理康复</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2024-09-29T07:06:08.383</cp:lastPrinted>
  <dcterms:created xsi:type="dcterms:W3CDTF">2024-09-28T23:06:08Z</dcterms:created>
  <dcterms:modified xsi:type="dcterms:W3CDTF">2024-09-28T23:06:10Z</dcterms:modified>
</cp:coreProperties>
</file>