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67D9685-0127-49EA-998D-2BFB0BEEFDE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979B4E3-8408-4BD2-A22B-5521336B47E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069F54A-5437-45DE-9732-AACDA272666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EC60130-6007-493F-9ADF-151FAA8A693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4089675-C049-45AE-A739-9EE50AD2A7A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9957B16-3442-400C-88B2-3CDC694CACF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8FA9509-4B47-4E94-B064-16D9F242BC5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0D0F9A3-715C-46B2-BAA1-8519A0D4A8B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6BEDB04-8337-462A-B1FE-8C808D95B23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14453A9-285E-47DA-A646-B28EA545EF9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EADA42E-D893-41D7-8BB8-F55944AA1EB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t>Click to edit Master text styles</a:t>
            </a:r>
          </a:p>
          <a:p>
            <a:r>
              <a:t>Second level</a:t>
            </a:r>
          </a:p>
          <a:p>
            <a:r>
              <a:t>Third level</a:t>
            </a:r>
          </a:p>
          <a:p>
            <a:r>
              <a:t>Fourth level</a:t>
            </a:r>
          </a:p>
          <a:p>
            <a:r>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8/1/2011</a:t>
            </a:r>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a:t>
            </a:r>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3803607001100603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8" r="-18"/>
          </a:stretch>
        </a:blipFill>
      </p:bgPr>
    </p:bg>
    <p:spTree>
      <p:nvGrpSpPr>
        <p:cNvPr id="1" name=""/>
        <p:cNvGrpSpPr/>
        <p:nvPr/>
      </p:nvGrpSpPr>
      <p:grpSpPr>
        <a:xfrm>
          <a:off x="0" y="0"/>
          <a:ext cx="0" cy="0"/>
        </a:xfrm>
      </p:grpSpPr>
      <p:sp>
        <p:nvSpPr>
          <p:cNvPr id="2" name="AutoShape 2"/>
          <p:cNvSpPr/>
          <p:nvPr/>
        </p:nvSpPr>
        <p:spPr>
          <a:xfrm>
            <a:off x="1049867" y="5173998"/>
            <a:ext cx="3454400" cy="612806"/>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49867" y="4442659"/>
            <a:ext cx="3454400" cy="612806"/>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049867" y="1052928"/>
            <a:ext cx="10114374"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Teamcenter实施及经验介绍</a:t>
            </a:r>
          </a:p>
        </p:txBody>
      </p:sp>
      <p:sp>
        <p:nvSpPr>
          <p:cNvPr id="5" name="TextBox 5"/>
          <p:cNvSpPr txBox="1"/>
          <p:nvPr/>
        </p:nvSpPr>
        <p:spPr>
          <a:xfrm>
            <a:off x="1515506" y="4498554"/>
            <a:ext cx="2798081"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汇报人：AA</a:t>
            </a:r>
          </a:p>
        </p:txBody>
      </p:sp>
      <p:sp>
        <p:nvSpPr>
          <p:cNvPr id="6" name="TextBox 6"/>
          <p:cNvSpPr txBox="1"/>
          <p:nvPr/>
        </p:nvSpPr>
        <p:spPr>
          <a:xfrm>
            <a:off x="1515506" y="5229894"/>
            <a:ext cx="3373814"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2024-01-23</a:t>
            </a:r>
          </a:p>
        </p:txBody>
      </p:sp>
      <p:sp>
        <p:nvSpPr>
          <p:cNvPr id="7" name="AutoShape 7"/>
          <p:cNvSpPr/>
          <p:nvPr/>
        </p:nvSpPr>
        <p:spPr>
          <a:xfrm>
            <a:off x="1049867" y="4442659"/>
            <a:ext cx="203200" cy="61280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049867" y="5173998"/>
            <a:ext cx="203200" cy="61280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50963"/>
            <a:ext cx="2181249" cy="695773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rot="5400000">
            <a:off x="-2669843" y="1842943"/>
            <a:ext cx="8139131" cy="387210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contents</a:t>
            </a:r>
          </a:p>
        </p:txBody>
      </p:sp>
      <p:sp>
        <p:nvSpPr>
          <p:cNvPr id="4" name="TextBox 4"/>
          <p:cNvSpPr txBox="1"/>
          <p:nvPr/>
        </p:nvSpPr>
        <p:spPr>
          <a:xfrm>
            <a:off x="2181249" y="2574463"/>
            <a:ext cx="362699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目录</a:t>
            </a:r>
          </a:p>
        </p:txBody>
      </p:sp>
      <p:sp>
        <p:nvSpPr>
          <p:cNvPr id="5" name="TextBox 5"/>
          <p:cNvSpPr txBox="1"/>
          <p:nvPr/>
        </p:nvSpPr>
        <p:spPr>
          <a:xfrm>
            <a:off x="6376199" y="1111423"/>
            <a:ext cx="5391267"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Teamcenter概述与功能特点</a:t>
            </a:r>
          </a:p>
          <a:p>
            <a:r>
              <a:t>Teamcenter实施方法与步骤</a:t>
            </a:r>
          </a:p>
          <a:p>
            <a:r>
              <a:t>关键技术应用与实践经验分享</a:t>
            </a:r>
          </a:p>
          <a:p>
            <a:r>
              <a:t>案例分析：成功实施Teamcenter的关键因素</a:t>
            </a:r>
          </a:p>
          <a:p>
            <a:r>
              <a:t>面临的挑战及应对策略</a:t>
            </a:r>
          </a:p>
          <a:p>
            <a:r>
              <a:t>未来发展趋势及展望</a:t>
            </a:r>
          </a:p>
        </p:txBody>
      </p:sp>
      <p:cxnSp>
        <p:nvCxnSpPr>
          <p:cNvPr id="6" name="Connector 6"/>
          <p:cNvCxnSpPr/>
          <p:nvPr/>
        </p:nvCxnSpPr>
        <p:spPr>
          <a:xfrm flipH="1">
            <a:off x="5999076" y="1410844"/>
            <a:ext cx="0" cy="4034118"/>
          </a:xfrm>
          <a:prstGeom prst="line">
            <a:avLst/>
          </a:prstGeom>
          <a:ln w="9525">
            <a:solidFill>
              <a:schemeClr val="accent1"/>
            </a:solidFill>
            <a:prstDash val="solid"/>
            <a:headEnd type="oval"/>
            <a:tailEnd type="oval"/>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8" r="-18"/>
          </a:stretch>
        </a:blipFill>
      </p:bgPr>
    </p:bg>
    <p:spTree>
      <p:nvGrpSpPr>
        <p:cNvPr id="1" name=""/>
        <p:cNvGrpSpPr/>
        <p:nvPr/>
      </p:nvGrpSpPr>
      <p:grpSpPr>
        <a:xfrm>
          <a:off x="0" y="0"/>
          <a:ext cx="0" cy="0"/>
        </a:xfrm>
      </p:grpSpPr>
      <p:sp>
        <p:nvSpPr>
          <p:cNvPr id="2" name="AutoShape 2"/>
          <p:cNvSpPr/>
          <p:nvPr/>
        </p:nvSpPr>
        <p:spPr>
          <a:xfrm>
            <a:off x="0" y="2818458"/>
            <a:ext cx="12192000" cy="250825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11188" y="3101033"/>
            <a:ext cx="8039100" cy="19431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01</a:t>
            </a:r>
          </a:p>
        </p:txBody>
      </p:sp>
      <p:sp>
        <p:nvSpPr>
          <p:cNvPr id="4" name="TextBox 4"/>
          <p:cNvSpPr txBox="1"/>
          <p:nvPr/>
        </p:nvSpPr>
        <p:spPr>
          <a:xfrm>
            <a:off x="2504319" y="3158183"/>
            <a:ext cx="6715125" cy="18288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Teamcenter概述与功能特点</a:t>
            </a:r>
          </a:p>
        </p:txBody>
      </p:sp>
      <p:sp>
        <p:nvSpPr>
          <p:cNvPr id="5" name="AutoShape 5"/>
          <p:cNvSpPr/>
          <p:nvPr/>
        </p:nvSpPr>
        <p:spPr>
          <a:xfrm>
            <a:off x="0" y="2818458"/>
            <a:ext cx="254000"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280374" y="2818458"/>
            <a:ext cx="2911626"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675283" y="3534950"/>
            <a:ext cx="1075267" cy="1075267"/>
          </a:xfrm>
          <a:prstGeom prst="ellipse">
            <a:avLst/>
          </a:prstGeom>
          <a:solidFill>
            <a:schemeClr val="accent1">
              <a:alpha val="100000"/>
            </a:schemeClr>
          </a:solidFill>
          <a:ln w="38100">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0020300" y="3827050"/>
            <a:ext cx="423333" cy="491067"/>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Teamcenter是Siemens PLM Software公司推出的一个全面的、完全基于标准的PLM解决方案。</a:t>
            </a:r>
          </a:p>
        </p:txBody>
      </p:sp>
      <p:sp>
        <p:nvSpPr>
          <p:cNvPr id="4" name="AutoShape 4"/>
          <p:cNvSpPr/>
          <p:nvPr/>
        </p:nvSpPr>
        <p:spPr>
          <a:xfrm>
            <a:off x="1491031" y="3030193"/>
            <a:ext cx="8008040" cy="12679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它提供了一个协同工作环境，支持全球分布的产品开发团队在整个产品生命周期内进行有效的协作。</a:t>
            </a:r>
          </a:p>
        </p:txBody>
      </p:sp>
      <p:pic>
        <p:nvPicPr>
          <p:cNvPr id="6" name="Picture 6"/>
          <p:cNvPicPr>
            <a:picLocks noChangeAspect="1"/>
          </p:cNvPicPr>
          <p:nvPr/>
        </p:nvPicPr>
        <p:blipFill>
          <a:blip r:embed="rId2"/>
          <a:srcRect t="11417" b="11417"/>
          <a:stretch>
            <a:fillRect/>
          </a:stretch>
        </p:blipFill>
        <p:spPr>
          <a:xfrm>
            <a:off x="539110" y="1388509"/>
            <a:ext cx="2256056" cy="1267968"/>
          </a:xfrm>
          <a:prstGeom prst="rect">
            <a:avLst/>
          </a:prstGeom>
        </p:spPr>
      </p:pic>
      <p:pic>
        <p:nvPicPr>
          <p:cNvPr id="7" name="Picture 7"/>
          <p:cNvPicPr>
            <a:picLocks noChangeAspect="1"/>
          </p:cNvPicPr>
          <p:nvPr/>
        </p:nvPicPr>
        <p:blipFill>
          <a:blip r:embed="rId3"/>
          <a:srcRect t="21899" b="21899"/>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Teamcenter以产品为中心，整合了人员、流程和信息，帮助企业实现产品创新。</a:t>
            </a:r>
          </a:p>
        </p:txBody>
      </p:sp>
      <p:pic>
        <p:nvPicPr>
          <p:cNvPr id="10" name="Picture 10"/>
          <p:cNvPicPr>
            <a:picLocks noChangeAspect="1"/>
          </p:cNvPicPr>
          <p:nvPr/>
        </p:nvPicPr>
        <p:blipFill>
          <a:blip r:embed="rId4"/>
          <a:srcRect t="12750" b="12750"/>
          <a:stretch>
            <a:fillRect/>
          </a:stretch>
        </p:blipFill>
        <p:spPr>
          <a:xfrm>
            <a:off x="544772" y="4664094"/>
            <a:ext cx="2256056" cy="1267968"/>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Teamcenter简介</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992337" y="2672075"/>
            <a:ext cx="2207272" cy="220727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76903" y="1099688"/>
            <a:ext cx="4352925" cy="6096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01</a:t>
            </a:r>
          </a:p>
        </p:txBody>
      </p:sp>
      <p:sp>
        <p:nvSpPr>
          <p:cNvPr id="4" name="TextBox 4"/>
          <p:cNvSpPr txBox="1"/>
          <p:nvPr/>
        </p:nvSpPr>
        <p:spPr>
          <a:xfrm>
            <a:off x="7334724" y="1099688"/>
            <a:ext cx="4495800" cy="6096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04</a:t>
            </a:r>
          </a:p>
        </p:txBody>
      </p:sp>
      <p:sp>
        <p:nvSpPr>
          <p:cNvPr id="5" name="TextBox 5"/>
          <p:cNvSpPr txBox="1"/>
          <p:nvPr/>
        </p:nvSpPr>
        <p:spPr>
          <a:xfrm>
            <a:off x="7334724" y="2964493"/>
            <a:ext cx="4495800" cy="6096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05</a:t>
            </a:r>
          </a:p>
        </p:txBody>
      </p:sp>
      <p:sp>
        <p:nvSpPr>
          <p:cNvPr id="6" name="TextBox 6"/>
          <p:cNvSpPr txBox="1"/>
          <p:nvPr/>
        </p:nvSpPr>
        <p:spPr>
          <a:xfrm>
            <a:off x="7334724" y="4921535"/>
            <a:ext cx="4495800" cy="6096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06</a:t>
            </a:r>
          </a:p>
        </p:txBody>
      </p:sp>
      <p:sp>
        <p:nvSpPr>
          <p:cNvPr id="7" name="TextBox 7"/>
          <p:cNvSpPr txBox="1"/>
          <p:nvPr/>
        </p:nvSpPr>
        <p:spPr>
          <a:xfrm>
            <a:off x="376903" y="4921535"/>
            <a:ext cx="4410075" cy="638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03</a:t>
            </a:r>
          </a:p>
        </p:txBody>
      </p:sp>
      <p:sp>
        <p:nvSpPr>
          <p:cNvPr id="8" name="TextBox 8"/>
          <p:cNvSpPr txBox="1"/>
          <p:nvPr/>
        </p:nvSpPr>
        <p:spPr>
          <a:xfrm>
            <a:off x="376903" y="2964493"/>
            <a:ext cx="4352925" cy="6096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02</a:t>
            </a:r>
          </a:p>
        </p:txBody>
      </p:sp>
      <p:sp>
        <p:nvSpPr>
          <p:cNvPr id="9" name="TextBox 9"/>
          <p:cNvSpPr txBox="1"/>
          <p:nvPr/>
        </p:nvSpPr>
        <p:spPr>
          <a:xfrm>
            <a:off x="376903" y="1462400"/>
            <a:ext cx="448627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功能模块：Teamcenter包括多个功能模块，如产品数据管理、项目管理、协同仿真、制造过程管理等。</a:t>
            </a:r>
          </a:p>
        </p:txBody>
      </p:sp>
      <p:sp>
        <p:nvSpPr>
          <p:cNvPr id="10" name="TextBox 10"/>
          <p:cNvSpPr txBox="1"/>
          <p:nvPr/>
        </p:nvSpPr>
        <p:spPr>
          <a:xfrm>
            <a:off x="376903" y="3348767"/>
            <a:ext cx="448627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特点</a:t>
            </a:r>
          </a:p>
        </p:txBody>
      </p:sp>
      <p:sp>
        <p:nvSpPr>
          <p:cNvPr id="11" name="TextBox 11"/>
          <p:cNvSpPr txBox="1"/>
          <p:nvPr/>
        </p:nvSpPr>
        <p:spPr>
          <a:xfrm>
            <a:off x="376903" y="5308631"/>
            <a:ext cx="448627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基于统一的数据模型，实现产品数据的全局共享和一致性。</a:t>
            </a:r>
          </a:p>
        </p:txBody>
      </p:sp>
      <p:sp>
        <p:nvSpPr>
          <p:cNvPr id="12" name="TextBox 12"/>
          <p:cNvSpPr txBox="1"/>
          <p:nvPr/>
        </p:nvSpPr>
        <p:spPr>
          <a:xfrm>
            <a:off x="7334724" y="1462400"/>
            <a:ext cx="448627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支持多CAD环境，实现与各种CAD系统的无缝集成。</a:t>
            </a:r>
          </a:p>
        </p:txBody>
      </p:sp>
      <p:sp>
        <p:nvSpPr>
          <p:cNvPr id="13" name="TextBox 13"/>
          <p:cNvSpPr txBox="1"/>
          <p:nvPr/>
        </p:nvSpPr>
        <p:spPr>
          <a:xfrm>
            <a:off x="7334724" y="3348767"/>
            <a:ext cx="448627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提供强大的流程管理功能，支持企业自定义业务流程。</a:t>
            </a:r>
          </a:p>
        </p:txBody>
      </p:sp>
      <p:sp>
        <p:nvSpPr>
          <p:cNvPr id="14" name="TextBox 14"/>
          <p:cNvSpPr txBox="1"/>
          <p:nvPr/>
        </p:nvSpPr>
        <p:spPr>
          <a:xfrm>
            <a:off x="7334724" y="5308631"/>
            <a:ext cx="448627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具备高度的可配置性和可扩展性，满足企业的个性化需求。</a:t>
            </a:r>
          </a:p>
        </p:txBody>
      </p:sp>
      <p:sp>
        <p:nvSpPr>
          <p:cNvPr id="15" name="Freeform 15"/>
          <p:cNvSpPr/>
          <p:nvPr/>
        </p:nvSpPr>
        <p:spPr>
          <a:xfrm>
            <a:off x="5496912" y="3176650"/>
            <a:ext cx="1198122" cy="1198122"/>
          </a:xfrm>
          <a:custGeom>
            <a:rect l="l" t="t" r="r" b="b"/>
            <a:pathLst>
              <a:path w="304800" h="304800">
                <a:moveTo>
                  <a:pt x="288693" y="85468"/>
                </a:moveTo>
                <a:lnTo>
                  <a:pt x="193700" y="180461"/>
                </a:lnTo>
                <a:lnTo>
                  <a:pt x="301971" y="180461"/>
                </a:lnTo>
                <a:cubicBezTo>
                  <a:pt x="303686" y="171298"/>
                  <a:pt x="304800" y="162001"/>
                  <a:pt x="304800" y="152400"/>
                </a:cubicBezTo>
                <a:cubicBezTo>
                  <a:pt x="304800" y="128273"/>
                  <a:pt x="298694" y="105747"/>
                  <a:pt x="288693" y="85468"/>
                </a:cubicBezTo>
                <a:close/>
                <a:moveTo>
                  <a:pt x="200549" y="145161"/>
                </a:moveTo>
                <a:lnTo>
                  <a:pt x="278682" y="67066"/>
                </a:lnTo>
                <a:cubicBezTo>
                  <a:pt x="260080" y="39643"/>
                  <a:pt x="232543" y="19241"/>
                  <a:pt x="200549" y="8525"/>
                </a:cubicBezTo>
                <a:lnTo>
                  <a:pt x="200549" y="145161"/>
                </a:lnTo>
                <a:close/>
                <a:moveTo>
                  <a:pt x="159525" y="200549"/>
                </a:moveTo>
                <a:lnTo>
                  <a:pt x="237677" y="278721"/>
                </a:lnTo>
                <a:cubicBezTo>
                  <a:pt x="265138" y="260156"/>
                  <a:pt x="285560" y="232581"/>
                  <a:pt x="296275" y="200549"/>
                </a:cubicBezTo>
                <a:lnTo>
                  <a:pt x="159525" y="200549"/>
                </a:lnTo>
                <a:close/>
                <a:moveTo>
                  <a:pt x="180432" y="111862"/>
                </a:moveTo>
                <a:lnTo>
                  <a:pt x="180432" y="2829"/>
                </a:lnTo>
                <a:cubicBezTo>
                  <a:pt x="171317" y="1133"/>
                  <a:pt x="162001" y="0"/>
                  <a:pt x="152400" y="0"/>
                </a:cubicBezTo>
                <a:cubicBezTo>
                  <a:pt x="128064" y="0"/>
                  <a:pt x="105366" y="6229"/>
                  <a:pt x="84963" y="16393"/>
                </a:cubicBezTo>
                <a:lnTo>
                  <a:pt x="180432" y="111862"/>
                </a:lnTo>
                <a:close/>
                <a:moveTo>
                  <a:pt x="124368" y="193853"/>
                </a:moveTo>
                <a:lnTo>
                  <a:pt x="124368" y="301981"/>
                </a:lnTo>
                <a:cubicBezTo>
                  <a:pt x="133483" y="303686"/>
                  <a:pt x="142799" y="304800"/>
                  <a:pt x="152400" y="304800"/>
                </a:cubicBezTo>
                <a:cubicBezTo>
                  <a:pt x="176508" y="304800"/>
                  <a:pt x="198987" y="298694"/>
                  <a:pt x="219266" y="288722"/>
                </a:cubicBezTo>
                <a:lnTo>
                  <a:pt x="124368" y="193853"/>
                </a:lnTo>
                <a:close/>
                <a:moveTo>
                  <a:pt x="104232" y="159763"/>
                </a:moveTo>
                <a:lnTo>
                  <a:pt x="26194" y="237792"/>
                </a:lnTo>
                <a:cubicBezTo>
                  <a:pt x="44758" y="265176"/>
                  <a:pt x="72276" y="285569"/>
                  <a:pt x="104232" y="296285"/>
                </a:cubicBezTo>
                <a:lnTo>
                  <a:pt x="104232" y="159763"/>
                </a:lnTo>
                <a:close/>
                <a:moveTo>
                  <a:pt x="2829" y="124368"/>
                </a:moveTo>
                <a:cubicBezTo>
                  <a:pt x="1133" y="133483"/>
                  <a:pt x="0" y="142799"/>
                  <a:pt x="0" y="152400"/>
                </a:cubicBezTo>
                <a:cubicBezTo>
                  <a:pt x="0" y="176584"/>
                  <a:pt x="6144" y="199130"/>
                  <a:pt x="16145" y="219408"/>
                </a:cubicBezTo>
                <a:lnTo>
                  <a:pt x="111195" y="124358"/>
                </a:lnTo>
                <a:lnTo>
                  <a:pt x="2829" y="124358"/>
                </a:lnTo>
                <a:close/>
                <a:moveTo>
                  <a:pt x="66637" y="26489"/>
                </a:moveTo>
                <a:cubicBezTo>
                  <a:pt x="39443" y="45053"/>
                  <a:pt x="19183" y="72428"/>
                  <a:pt x="8525" y="104232"/>
                </a:cubicBezTo>
                <a:lnTo>
                  <a:pt x="144389" y="104232"/>
                </a:lnTo>
                <a:lnTo>
                  <a:pt x="66637" y="264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功能模块与特点</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962413" y="1498809"/>
            <a:ext cx="4267184" cy="4267182"/>
          </a:xfrm>
          <a:prstGeom prst="ellipse">
            <a:avLst/>
          </a:prstGeom>
          <a:noFill/>
          <a:ln w="3248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 name="Freeform 3"/>
          <p:cNvSpPr/>
          <p:nvPr/>
        </p:nvSpPr>
        <p:spPr>
          <a:xfrm rot="16200000" flipH="1">
            <a:off x="6170371" y="2356670"/>
            <a:ext cx="1798884" cy="2551460"/>
          </a:xfrm>
          <a:custGeom>
            <a:rect l="l" t="t" r="r" b="b"/>
            <a:pathLst>
              <a:path w="1468685" h="2083120">
                <a:moveTo>
                  <a:pt x="0" y="1764196"/>
                </a:moveTo>
                <a:lnTo>
                  <a:pt x="2311" y="1764196"/>
                </a:lnTo>
                <a:lnTo>
                  <a:pt x="734343" y="0"/>
                </a:lnTo>
                <a:lnTo>
                  <a:pt x="1466374" y="1764196"/>
                </a:lnTo>
                <a:lnTo>
                  <a:pt x="1468685" y="1764196"/>
                </a:lnTo>
                <a:cubicBezTo>
                  <a:pt x="1285526" y="1960771"/>
                  <a:pt x="1024222" y="2083120"/>
                  <a:pt x="734343" y="2083120"/>
                </a:cubicBezTo>
                <a:cubicBezTo>
                  <a:pt x="444464" y="2083120"/>
                  <a:pt x="183161" y="1960771"/>
                  <a:pt x="0" y="1764196"/>
                </a:cubicBez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1339" y="2426017"/>
            <a:ext cx="617410" cy="61741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661339" y="4234434"/>
            <a:ext cx="617410" cy="61741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036814" y="3330226"/>
            <a:ext cx="617410" cy="61741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5400000">
            <a:off x="4167489" y="2356670"/>
            <a:ext cx="1798884" cy="2551460"/>
          </a:xfrm>
          <a:custGeom>
            <a:rect l="l" t="t" r="r" b="b"/>
            <a:pathLst>
              <a:path w="1468685" h="2083120">
                <a:moveTo>
                  <a:pt x="0" y="1764196"/>
                </a:moveTo>
                <a:lnTo>
                  <a:pt x="2311" y="1764196"/>
                </a:lnTo>
                <a:lnTo>
                  <a:pt x="734343" y="0"/>
                </a:lnTo>
                <a:lnTo>
                  <a:pt x="1466374" y="1764196"/>
                </a:lnTo>
                <a:lnTo>
                  <a:pt x="1468685" y="1764196"/>
                </a:lnTo>
                <a:cubicBezTo>
                  <a:pt x="1285526" y="1960771"/>
                  <a:pt x="1024222" y="2083120"/>
                  <a:pt x="734343" y="2083120"/>
                </a:cubicBezTo>
                <a:cubicBezTo>
                  <a:pt x="444464" y="2083120"/>
                  <a:pt x="183161" y="1960771"/>
                  <a:pt x="0" y="1764196"/>
                </a:cubicBez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3887819" y="2426017"/>
            <a:ext cx="617410" cy="61741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3522821" y="3330226"/>
            <a:ext cx="617410" cy="61741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887819" y="4234434"/>
            <a:ext cx="617410" cy="61741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1" name="Group 11"/>
          <p:cNvGrpSpPr/>
          <p:nvPr/>
        </p:nvGrpSpPr>
        <p:grpSpPr>
          <a:xfrm>
            <a:off x="5346287" y="2886646"/>
            <a:ext cx="1499330" cy="1499330"/>
            <a:chOff x="5346287" y="2886646"/>
            <a:chExt cx="1499330" cy="1499330"/>
          </a:xfrm>
        </p:grpSpPr>
        <p:sp>
          <p:nvSpPr>
            <p:cNvPr id="12" name="AutoShape 12"/>
            <p:cNvSpPr/>
            <p:nvPr/>
          </p:nvSpPr>
          <p:spPr>
            <a:xfrm>
              <a:off x="5346287" y="2886646"/>
              <a:ext cx="1499330" cy="1499330"/>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AutoShape 13"/>
          <p:cNvSpPr/>
          <p:nvPr/>
        </p:nvSpPr>
        <p:spPr>
          <a:xfrm>
            <a:off x="4445393" y="3517200"/>
            <a:ext cx="623854" cy="250324"/>
          </a:xfrm>
          <a:prstGeom prst="rightArrow">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flipH="1">
            <a:off x="7144249" y="3517200"/>
            <a:ext cx="623854" cy="250324"/>
          </a:xfrm>
          <a:prstGeom prst="rightArrow">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5" name="Group 15"/>
          <p:cNvGrpSpPr/>
          <p:nvPr/>
        </p:nvGrpSpPr>
        <p:grpSpPr>
          <a:xfrm>
            <a:off x="5804254" y="3351841"/>
            <a:ext cx="583501" cy="561118"/>
            <a:chOff x="5804254" y="3351841"/>
            <a:chExt cx="583501" cy="561118"/>
          </a:xfrm>
        </p:grpSpPr>
        <p:sp>
          <p:nvSpPr>
            <p:cNvPr id="16" name="AutoShape 16"/>
            <p:cNvSpPr/>
            <p:nvPr/>
          </p:nvSpPr>
          <p:spPr>
            <a:xfrm>
              <a:off x="5964750" y="3351841"/>
              <a:ext cx="262604" cy="26593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5804254" y="3659213"/>
              <a:ext cx="583501" cy="253746"/>
            </a:xfrm>
            <a:custGeom>
              <a:rect l="l" t="t" r="r" b="b"/>
              <a:pathLst>
                <a:path w="200" h="87">
                  <a:moveTo>
                    <a:pt x="35" y="87"/>
                  </a:moveTo>
                  <a:cubicBezTo>
                    <a:pt x="35" y="72"/>
                    <a:pt x="35" y="72"/>
                    <a:pt x="35" y="72"/>
                  </a:cubicBezTo>
                  <a:cubicBezTo>
                    <a:pt x="46" y="72"/>
                    <a:pt x="46" y="72"/>
                    <a:pt x="46" y="72"/>
                  </a:cubicBezTo>
                  <a:cubicBezTo>
                    <a:pt x="46" y="87"/>
                    <a:pt x="46" y="87"/>
                    <a:pt x="46" y="87"/>
                  </a:cubicBezTo>
                  <a:cubicBezTo>
                    <a:pt x="155" y="87"/>
                    <a:pt x="155" y="87"/>
                    <a:pt x="155" y="87"/>
                  </a:cubicBezTo>
                  <a:cubicBezTo>
                    <a:pt x="155" y="72"/>
                    <a:pt x="155" y="72"/>
                    <a:pt x="155" y="72"/>
                  </a:cubicBezTo>
                  <a:cubicBezTo>
                    <a:pt x="166" y="72"/>
                    <a:pt x="166" y="72"/>
                    <a:pt x="166" y="72"/>
                  </a:cubicBezTo>
                  <a:cubicBezTo>
                    <a:pt x="166" y="87"/>
                    <a:pt x="166" y="87"/>
                    <a:pt x="166" y="87"/>
                  </a:cubicBezTo>
                  <a:cubicBezTo>
                    <a:pt x="199" y="87"/>
                    <a:pt x="199" y="87"/>
                    <a:pt x="199" y="87"/>
                  </a:cubicBezTo>
                  <a:cubicBezTo>
                    <a:pt x="199" y="47"/>
                    <a:pt x="200" y="43"/>
                    <a:pt x="200" y="43"/>
                  </a:cubicBezTo>
                  <a:cubicBezTo>
                    <a:pt x="200" y="19"/>
                    <a:pt x="180" y="0"/>
                    <a:pt x="156" y="0"/>
                  </a:cubicBezTo>
                  <a:cubicBezTo>
                    <a:pt x="156" y="0"/>
                    <a:pt x="156" y="0"/>
                    <a:pt x="156" y="0"/>
                  </a:cubicBezTo>
                  <a:cubicBezTo>
                    <a:pt x="156" y="0"/>
                    <a:pt x="156" y="0"/>
                    <a:pt x="156" y="0"/>
                  </a:cubicBezTo>
                  <a:cubicBezTo>
                    <a:pt x="140" y="0"/>
                    <a:pt x="140" y="0"/>
                    <a:pt x="140" y="0"/>
                  </a:cubicBezTo>
                  <a:cubicBezTo>
                    <a:pt x="100" y="80"/>
                    <a:pt x="100" y="80"/>
                    <a:pt x="100" y="80"/>
                  </a:cubicBezTo>
                  <a:cubicBezTo>
                    <a:pt x="60" y="0"/>
                    <a:pt x="60" y="0"/>
                    <a:pt x="60" y="0"/>
                  </a:cubicBezTo>
                  <a:cubicBezTo>
                    <a:pt x="45" y="0"/>
                    <a:pt x="45" y="0"/>
                    <a:pt x="45" y="0"/>
                  </a:cubicBezTo>
                  <a:cubicBezTo>
                    <a:pt x="45" y="0"/>
                    <a:pt x="45" y="0"/>
                    <a:pt x="45" y="0"/>
                  </a:cubicBezTo>
                  <a:cubicBezTo>
                    <a:pt x="45" y="0"/>
                    <a:pt x="44" y="0"/>
                    <a:pt x="44" y="0"/>
                  </a:cubicBezTo>
                  <a:cubicBezTo>
                    <a:pt x="20" y="0"/>
                    <a:pt x="1" y="19"/>
                    <a:pt x="1" y="43"/>
                  </a:cubicBezTo>
                  <a:cubicBezTo>
                    <a:pt x="1" y="43"/>
                    <a:pt x="0" y="47"/>
                    <a:pt x="0" y="87"/>
                  </a:cubicBezTo>
                  <a:lnTo>
                    <a:pt x="35" y="8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适用范围及优势</a:t>
              </a:r>
            </a:p>
          </p:txBody>
        </p:sp>
      </p:grpSp>
      <p:grpSp>
        <p:nvGrpSpPr>
          <p:cNvPr id="40" name="Group 40"/>
          <p:cNvGrpSpPr/>
          <p:nvPr/>
        </p:nvGrpSpPr>
        <p:grpSpPr>
          <a:xfrm>
            <a:off x="323860" y="1451184"/>
            <a:ext cx="3286271" cy="1172597"/>
            <a:chOff x="323860" y="1451184"/>
            <a:chExt cx="3286271" cy="1172597"/>
          </a:xfrm>
        </p:grpSpPr>
        <p:sp>
          <p:nvSpPr>
            <p:cNvPr id="41" name="TextBox 41"/>
            <p:cNvSpPr txBox="1"/>
            <p:nvPr/>
          </p:nvSpPr>
          <p:spPr>
            <a:xfrm>
              <a:off x="323860" y="1451184"/>
              <a:ext cx="3286271" cy="1172597"/>
            </a:xfrm>
            <a:prstGeom prst="rect">
              <a:avLst/>
            </a:prstGeom>
          </p:spPr>
          <p:txBody>
            <a:bodyPr vert="horz"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适用范围：Teamcenter适用于制造业企业，特别是汽车、航空航天、机械装备等复杂产品制造业。</a:t>
              </a:r>
            </a:p>
          </p:txBody>
        </p:sp>
      </p:grpSp>
      <p:grpSp>
        <p:nvGrpSpPr>
          <p:cNvPr id="42" name="Group 42"/>
          <p:cNvGrpSpPr/>
          <p:nvPr/>
        </p:nvGrpSpPr>
        <p:grpSpPr>
          <a:xfrm>
            <a:off x="181203" y="3072914"/>
            <a:ext cx="3286271" cy="1172597"/>
            <a:chOff x="181203" y="3072914"/>
            <a:chExt cx="3286271" cy="1172597"/>
          </a:xfrm>
        </p:grpSpPr>
        <p:sp>
          <p:nvSpPr>
            <p:cNvPr id="43" name="TextBox 43"/>
            <p:cNvSpPr txBox="1"/>
            <p:nvPr/>
          </p:nvSpPr>
          <p:spPr>
            <a:xfrm>
              <a:off x="181203" y="3072914"/>
              <a:ext cx="3286271" cy="1172597"/>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优势</a:t>
              </a:r>
            </a:p>
          </p:txBody>
        </p:sp>
      </p:grpSp>
      <p:grpSp>
        <p:nvGrpSpPr>
          <p:cNvPr id="44" name="Group 44"/>
          <p:cNvGrpSpPr/>
          <p:nvPr/>
        </p:nvGrpSpPr>
        <p:grpSpPr>
          <a:xfrm>
            <a:off x="545256" y="4966595"/>
            <a:ext cx="3286271" cy="1172597"/>
            <a:chOff x="545256" y="4966595"/>
            <a:chExt cx="3286271" cy="1172597"/>
          </a:xfrm>
        </p:grpSpPr>
        <p:sp>
          <p:nvSpPr>
            <p:cNvPr id="45" name="TextBox 45"/>
            <p:cNvSpPr txBox="1"/>
            <p:nvPr/>
          </p:nvSpPr>
          <p:spPr>
            <a:xfrm>
              <a:off x="545256" y="4966595"/>
              <a:ext cx="3286271" cy="1172597"/>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提高产品开发效率，缩短产品上市时间。</a:t>
              </a:r>
            </a:p>
          </p:txBody>
        </p:sp>
      </p:grpSp>
      <p:grpSp>
        <p:nvGrpSpPr>
          <p:cNvPr id="46" name="Group 46"/>
          <p:cNvGrpSpPr/>
          <p:nvPr/>
        </p:nvGrpSpPr>
        <p:grpSpPr>
          <a:xfrm>
            <a:off x="8724537" y="3072914"/>
            <a:ext cx="3286271" cy="1172597"/>
            <a:chOff x="8724537" y="3072914"/>
            <a:chExt cx="3286271" cy="1172597"/>
          </a:xfrm>
        </p:grpSpPr>
        <p:sp>
          <p:nvSpPr>
            <p:cNvPr id="47" name="TextBox 47"/>
            <p:cNvSpPr txBox="1"/>
            <p:nvPr/>
          </p:nvSpPr>
          <p:spPr>
            <a:xfrm>
              <a:off x="8724537" y="3072914"/>
              <a:ext cx="3286271" cy="1172597"/>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加强团队协作，促进知识共享和创新。</a:t>
              </a:r>
            </a:p>
          </p:txBody>
        </p:sp>
      </p:grpSp>
      <p:grpSp>
        <p:nvGrpSpPr>
          <p:cNvPr id="48" name="Group 48"/>
          <p:cNvGrpSpPr/>
          <p:nvPr/>
        </p:nvGrpSpPr>
        <p:grpSpPr>
          <a:xfrm>
            <a:off x="8168429" y="4966595"/>
            <a:ext cx="3286271" cy="1172597"/>
            <a:chOff x="8168429" y="4966595"/>
            <a:chExt cx="3286271" cy="1172597"/>
          </a:xfrm>
        </p:grpSpPr>
        <p:sp>
          <p:nvSpPr>
            <p:cNvPr id="49" name="TextBox 49"/>
            <p:cNvSpPr txBox="1"/>
            <p:nvPr/>
          </p:nvSpPr>
          <p:spPr>
            <a:xfrm>
              <a:off x="8168429" y="4966595"/>
              <a:ext cx="3286271" cy="1172597"/>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支持企业实现数字化转型和智能制造。</a:t>
              </a:r>
            </a:p>
          </p:txBody>
        </p:sp>
      </p:grpSp>
      <p:grpSp>
        <p:nvGrpSpPr>
          <p:cNvPr id="50" name="Group 50"/>
          <p:cNvGrpSpPr/>
          <p:nvPr/>
        </p:nvGrpSpPr>
        <p:grpSpPr>
          <a:xfrm>
            <a:off x="8581879" y="1451184"/>
            <a:ext cx="3286271" cy="1172597"/>
            <a:chOff x="8581879" y="1451184"/>
            <a:chExt cx="3286271" cy="1172597"/>
          </a:xfrm>
        </p:grpSpPr>
        <p:sp>
          <p:nvSpPr>
            <p:cNvPr id="51" name="TextBox 51"/>
            <p:cNvSpPr txBox="1"/>
            <p:nvPr/>
          </p:nvSpPr>
          <p:spPr>
            <a:xfrm>
              <a:off x="8581879" y="1451184"/>
              <a:ext cx="3286271" cy="1172597"/>
            </a:xfrm>
            <a:prstGeom prst="rect">
              <a:avLst/>
            </a:prstGeom>
          </p:spPr>
          <p:txBody>
            <a:bodyPr vert="horz"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降低产品开发成本，提高产品质量。</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8" r="-18"/>
          </a:stretch>
        </a:blipFill>
      </p:bgPr>
    </p:bg>
    <p:spTree>
      <p:nvGrpSpPr>
        <p:cNvPr id="1" name=""/>
        <p:cNvGrpSpPr/>
        <p:nvPr/>
      </p:nvGrpSpPr>
      <p:grpSpPr>
        <a:xfrm>
          <a:off x="0" y="0"/>
          <a:ext cx="0" cy="0"/>
        </a:xfrm>
      </p:grpSpPr>
      <p:sp>
        <p:nvSpPr>
          <p:cNvPr id="2" name="AutoShape 2"/>
          <p:cNvSpPr/>
          <p:nvPr/>
        </p:nvSpPr>
        <p:spPr>
          <a:xfrm>
            <a:off x="0" y="2818458"/>
            <a:ext cx="12192000" cy="250825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11188" y="3101033"/>
            <a:ext cx="8039100" cy="19431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02</a:t>
            </a:r>
          </a:p>
        </p:txBody>
      </p:sp>
      <p:sp>
        <p:nvSpPr>
          <p:cNvPr id="4" name="TextBox 4"/>
          <p:cNvSpPr txBox="1"/>
          <p:nvPr/>
        </p:nvSpPr>
        <p:spPr>
          <a:xfrm>
            <a:off x="2504319" y="3158183"/>
            <a:ext cx="6715125" cy="18288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Teamcenter实施方法与步骤</a:t>
            </a:r>
          </a:p>
        </p:txBody>
      </p:sp>
      <p:sp>
        <p:nvSpPr>
          <p:cNvPr id="5" name="AutoShape 5"/>
          <p:cNvSpPr/>
          <p:nvPr/>
        </p:nvSpPr>
        <p:spPr>
          <a:xfrm>
            <a:off x="0" y="2818458"/>
            <a:ext cx="254000"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280374" y="2818458"/>
            <a:ext cx="2911626"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675283" y="3534950"/>
            <a:ext cx="1075267" cy="1075267"/>
          </a:xfrm>
          <a:prstGeom prst="ellipse">
            <a:avLst/>
          </a:prstGeom>
          <a:solidFill>
            <a:schemeClr val="accent1">
              <a:alpha val="100000"/>
            </a:schemeClr>
          </a:solidFill>
          <a:ln w="38100">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0020300" y="3827050"/>
            <a:ext cx="423333" cy="491067"/>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t="9985" b="9985"/>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调研与需求分析</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深入了解企业现有研发管理体系，收集各部门对Teamcenter的需求和期望。</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明确项目目标</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确立Teamcenter实施的具体目标，如提升研发效率、优化流程管理等。</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组建实施团队</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组建具备专业知识和丰富经验的Teamcenter实施团队，包括项目经理、技术专家、业务分析师等。</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实施前准备工作</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4289936" y="1498289"/>
            <a:ext cx="3861422" cy="3861422"/>
          </a:xfrm>
          <a:prstGeom prst="diamond">
            <a:avLst/>
          </a:prstGeom>
        </p:spPr>
      </p:pic>
      <p:grpSp>
        <p:nvGrpSpPr>
          <p:cNvPr id="3" name="Group 3"/>
          <p:cNvGrpSpPr/>
          <p:nvPr/>
        </p:nvGrpSpPr>
        <p:grpSpPr>
          <a:xfrm>
            <a:off x="44972" y="1608799"/>
            <a:ext cx="5067193" cy="1224567"/>
            <a:chOff x="44972" y="1608799"/>
            <a:chExt cx="5067193" cy="1224567"/>
          </a:xfrm>
        </p:grpSpPr>
        <p:sp>
          <p:nvSpPr>
            <p:cNvPr id="4" name="AutoShape 4"/>
            <p:cNvSpPr/>
            <p:nvPr/>
          </p:nvSpPr>
          <p:spPr>
            <a:xfrm>
              <a:off x="4429413" y="1744054"/>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16800"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安装Teamcenter软件，并根据企业需求进行个性化配置。</a:t>
              </a:r>
            </a:p>
          </p:txBody>
        </p:sp>
        <p:sp>
          <p:nvSpPr>
            <p:cNvPr id="6" name="TextBox 6"/>
            <p:cNvSpPr txBox="1"/>
            <p:nvPr/>
          </p:nvSpPr>
          <p:spPr>
            <a:xfrm>
              <a:off x="44972"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系统安装与配置</a:t>
              </a:r>
            </a:p>
          </p:txBody>
        </p:sp>
        <p:sp>
          <p:nvSpPr>
            <p:cNvPr id="7" name="Freeform 7"/>
            <p:cNvSpPr/>
            <p:nvPr/>
          </p:nvSpPr>
          <p:spPr>
            <a:xfrm>
              <a:off x="4566065" y="1914535"/>
              <a:ext cx="418083" cy="363887"/>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7180959" y="1608799"/>
            <a:ext cx="4946836" cy="1224567"/>
            <a:chOff x="7180959" y="1608799"/>
            <a:chExt cx="4946836" cy="1224567"/>
          </a:xfrm>
        </p:grpSpPr>
        <p:sp>
          <p:nvSpPr>
            <p:cNvPr id="9" name="AutoShape 9"/>
            <p:cNvSpPr/>
            <p:nvPr/>
          </p:nvSpPr>
          <p:spPr>
            <a:xfrm>
              <a:off x="7180959" y="168804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27972"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将现有研发数据迁移至Teamcenter系统，并实现与其他相关系统的集成。</a:t>
              </a:r>
            </a:p>
          </p:txBody>
        </p:sp>
        <p:sp>
          <p:nvSpPr>
            <p:cNvPr id="11" name="TextBox 11"/>
            <p:cNvSpPr txBox="1"/>
            <p:nvPr/>
          </p:nvSpPr>
          <p:spPr>
            <a:xfrm>
              <a:off x="7606701"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数据迁移与集成</a:t>
              </a:r>
            </a:p>
          </p:txBody>
        </p:sp>
        <p:sp>
          <p:nvSpPr>
            <p:cNvPr id="12" name="Freeform 12"/>
            <p:cNvSpPr/>
            <p:nvPr/>
          </p:nvSpPr>
          <p:spPr>
            <a:xfrm>
              <a:off x="7356302" y="1863389"/>
              <a:ext cx="332068" cy="33206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24384" y="4380910"/>
            <a:ext cx="5067193" cy="1224566"/>
            <a:chOff x="24384" y="4380910"/>
            <a:chExt cx="5067193" cy="1224566"/>
          </a:xfrm>
        </p:grpSpPr>
        <p:sp>
          <p:nvSpPr>
            <p:cNvPr id="14" name="AutoShape 14"/>
            <p:cNvSpPr/>
            <p:nvPr/>
          </p:nvSpPr>
          <p:spPr>
            <a:xfrm>
              <a:off x="4408825"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196211"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基于Teamcenter平台，定义和优化研发流程，提升研发效率。</a:t>
              </a:r>
            </a:p>
          </p:txBody>
        </p:sp>
        <p:sp>
          <p:nvSpPr>
            <p:cNvPr id="16" name="TextBox 16"/>
            <p:cNvSpPr txBox="1"/>
            <p:nvPr/>
          </p:nvSpPr>
          <p:spPr>
            <a:xfrm>
              <a:off x="24384"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流程定义与优化</a:t>
              </a:r>
            </a:p>
          </p:txBody>
        </p:sp>
        <p:sp>
          <p:nvSpPr>
            <p:cNvPr id="17" name="Freeform 17"/>
            <p:cNvSpPr/>
            <p:nvPr/>
          </p:nvSpPr>
          <p:spPr>
            <a:xfrm>
              <a:off x="4584167" y="4590972"/>
              <a:ext cx="332068" cy="374641"/>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180959" y="4380910"/>
            <a:ext cx="4946836" cy="1224566"/>
            <a:chOff x="7180959" y="4380910"/>
            <a:chExt cx="4946836" cy="1224566"/>
          </a:xfrm>
        </p:grpSpPr>
        <p:sp>
          <p:nvSpPr>
            <p:cNvPr id="19" name="AutoShape 19"/>
            <p:cNvSpPr/>
            <p:nvPr/>
          </p:nvSpPr>
          <p:spPr>
            <a:xfrm>
              <a:off x="7180959"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8027972"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组织针对Teamcenter系统的培训和推广活动，确保用户熟练掌握系统操作。</a:t>
              </a:r>
            </a:p>
          </p:txBody>
        </p:sp>
        <p:sp>
          <p:nvSpPr>
            <p:cNvPr id="21" name="TextBox 21"/>
            <p:cNvSpPr txBox="1"/>
            <p:nvPr/>
          </p:nvSpPr>
          <p:spPr>
            <a:xfrm>
              <a:off x="7606701"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培训与推广</a:t>
              </a:r>
            </a:p>
          </p:txBody>
        </p:sp>
        <p:sp>
          <p:nvSpPr>
            <p:cNvPr id="22" name="Freeform 22"/>
            <p:cNvSpPr/>
            <p:nvPr/>
          </p:nvSpPr>
          <p:spPr>
            <a:xfrm>
              <a:off x="7339272" y="4595230"/>
              <a:ext cx="366126" cy="36612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实施过程详解</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218874"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 name="TextBox 3"/>
          <p:cNvSpPr txBox="1"/>
          <p:nvPr/>
        </p:nvSpPr>
        <p:spPr>
          <a:xfrm>
            <a:off x="1267642"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系统运行评估</a:t>
            </a:r>
          </a:p>
        </p:txBody>
      </p:sp>
      <p:sp>
        <p:nvSpPr>
          <p:cNvPr id="4" name="TextBox 4"/>
          <p:cNvSpPr txBox="1"/>
          <p:nvPr/>
        </p:nvSpPr>
        <p:spPr>
          <a:xfrm>
            <a:off x="1575272"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对Teamcenter系统的运行稳定性、性能等进行全面评估。</a:t>
            </a:r>
          </a:p>
        </p:txBody>
      </p:sp>
      <p:sp>
        <p:nvSpPr>
          <p:cNvPr id="5" name="AutoShape 5"/>
          <p:cNvSpPr/>
          <p:nvPr/>
        </p:nvSpPr>
        <p:spPr>
          <a:xfrm rot="2700000">
            <a:off x="3139895" y="1059265"/>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3264136" y="1220082"/>
            <a:ext cx="542436" cy="530244"/>
          </a:xfrm>
          <a:custGeom>
            <a:rect l="l" t="t" r="r" b="b"/>
            <a:pathLst>
              <a:path w="304800" h="304800">
                <a:moveTo>
                  <a:pt x="20031" y="114795"/>
                </a:moveTo>
                <a:lnTo>
                  <a:pt x="147647" y="273187"/>
                </a:lnTo>
                <a:lnTo>
                  <a:pt x="96469" y="114795"/>
                </a:lnTo>
                <a:lnTo>
                  <a:pt x="20031" y="114795"/>
                </a:lnTo>
                <a:close/>
                <a:moveTo>
                  <a:pt x="110338" y="114795"/>
                </a:moveTo>
                <a:lnTo>
                  <a:pt x="155534" y="273510"/>
                </a:lnTo>
                <a:lnTo>
                  <a:pt x="194424" y="114795"/>
                </a:lnTo>
                <a:lnTo>
                  <a:pt x="110338" y="114795"/>
                </a:lnTo>
                <a:close/>
                <a:moveTo>
                  <a:pt x="162411" y="273187"/>
                </a:moveTo>
                <a:lnTo>
                  <a:pt x="285264" y="114795"/>
                </a:lnTo>
                <a:lnTo>
                  <a:pt x="209417" y="114795"/>
                </a:lnTo>
                <a:lnTo>
                  <a:pt x="162411" y="273187"/>
                </a:lnTo>
                <a:close/>
                <a:moveTo>
                  <a:pt x="285550" y="104432"/>
                </a:moveTo>
                <a:lnTo>
                  <a:pt x="248717" y="41453"/>
                </a:lnTo>
                <a:lnTo>
                  <a:pt x="211865" y="104432"/>
                </a:lnTo>
                <a:lnTo>
                  <a:pt x="285550" y="104432"/>
                </a:lnTo>
                <a:close/>
                <a:moveTo>
                  <a:pt x="237134" y="37843"/>
                </a:moveTo>
                <a:lnTo>
                  <a:pt x="163449" y="37843"/>
                </a:lnTo>
                <a:lnTo>
                  <a:pt x="200282" y="102984"/>
                </a:lnTo>
                <a:lnTo>
                  <a:pt x="237134" y="37843"/>
                </a:lnTo>
                <a:close/>
                <a:moveTo>
                  <a:pt x="188957" y="104432"/>
                </a:moveTo>
                <a:lnTo>
                  <a:pt x="152124" y="41453"/>
                </a:lnTo>
                <a:lnTo>
                  <a:pt x="115281" y="104432"/>
                </a:lnTo>
                <a:lnTo>
                  <a:pt x="188957" y="104432"/>
                </a:lnTo>
                <a:close/>
                <a:moveTo>
                  <a:pt x="141341" y="37843"/>
                </a:moveTo>
                <a:lnTo>
                  <a:pt x="67666" y="37843"/>
                </a:lnTo>
                <a:lnTo>
                  <a:pt x="104508" y="102984"/>
                </a:lnTo>
                <a:lnTo>
                  <a:pt x="141341" y="37843"/>
                </a:lnTo>
                <a:close/>
                <a:moveTo>
                  <a:pt x="56093" y="41453"/>
                </a:moveTo>
                <a:lnTo>
                  <a:pt x="19260" y="104432"/>
                </a:lnTo>
                <a:lnTo>
                  <a:pt x="92935" y="104432"/>
                </a:lnTo>
                <a:lnTo>
                  <a:pt x="56093" y="4145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flipV="1">
            <a:off x="6220648" y="2346968"/>
            <a:ext cx="0" cy="3305393"/>
          </a:xfrm>
          <a:prstGeom prst="line">
            <a:avLst/>
          </a:prstGeom>
          <a:ln w="9525">
            <a:solidFill>
              <a:schemeClr val="accent1"/>
            </a:solidFill>
            <a:prstDash val="solid"/>
            <a:headEnd type="triangle"/>
            <a:tailEnd type="triangle"/>
          </a:ln>
        </p:spPr>
        <p:style>
          <a:lnRef idx="0">
            <a:schemeClr val="accent1"/>
          </a:lnRef>
          <a:fillRef idx="1">
            <a:schemeClr val="accent1"/>
          </a:fillRef>
          <a:effectRef idx="0">
            <a:schemeClr val="accent1"/>
          </a:effectRef>
          <a:fontRef idx="minor">
            <a:schemeClr val="lt1"/>
          </a:fontRef>
        </p:style>
      </p:cxnSp>
      <p:cxnSp>
        <p:nvCxnSpPr>
          <p:cNvPr id="8" name="Connector 8"/>
          <p:cNvCxnSpPr/>
          <p:nvPr/>
        </p:nvCxnSpPr>
        <p:spPr>
          <a:xfrm>
            <a:off x="4684480" y="3999665"/>
            <a:ext cx="3072335" cy="0"/>
          </a:xfrm>
          <a:prstGeom prst="line">
            <a:avLst/>
          </a:prstGeom>
          <a:ln w="9525">
            <a:solidFill>
              <a:schemeClr val="accent1"/>
            </a:solidFill>
            <a:prstDash val="solid"/>
            <a:headEnd type="triangle"/>
            <a:tailEnd type="triangle"/>
          </a:ln>
        </p:spPr>
        <p:style>
          <a:lnRef idx="0">
            <a:schemeClr val="accent1"/>
          </a:lnRef>
          <a:fillRef idx="1">
            <a:schemeClr val="accent1"/>
          </a:fillRef>
          <a:effectRef idx="0">
            <a:schemeClr val="accent1"/>
          </a:effectRef>
          <a:fontRef idx="minor">
            <a:schemeClr val="lt1"/>
          </a:fontRef>
        </p:style>
      </p:cxnSp>
      <p:sp>
        <p:nvSpPr>
          <p:cNvPr id="9" name="AutoShape 9"/>
          <p:cNvSpPr/>
          <p:nvPr/>
        </p:nvSpPr>
        <p:spPr>
          <a:xfrm>
            <a:off x="6589461"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0" name="TextBox 10"/>
          <p:cNvSpPr txBox="1"/>
          <p:nvPr/>
        </p:nvSpPr>
        <p:spPr>
          <a:xfrm>
            <a:off x="6638230"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业务效益分析</a:t>
            </a:r>
          </a:p>
        </p:txBody>
      </p:sp>
      <p:sp>
        <p:nvSpPr>
          <p:cNvPr id="11" name="TextBox 11"/>
          <p:cNvSpPr txBox="1"/>
          <p:nvPr/>
        </p:nvSpPr>
        <p:spPr>
          <a:xfrm>
            <a:off x="6945860"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分析Teamcenter实施后对企业研发管理带来的提升和效益。</a:t>
            </a:r>
          </a:p>
        </p:txBody>
      </p:sp>
      <p:sp>
        <p:nvSpPr>
          <p:cNvPr id="12" name="AutoShape 12"/>
          <p:cNvSpPr/>
          <p:nvPr/>
        </p:nvSpPr>
        <p:spPr>
          <a:xfrm rot="2700000">
            <a:off x="8510482" y="1059265"/>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218874"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4" name="TextBox 14"/>
          <p:cNvSpPr txBox="1"/>
          <p:nvPr/>
        </p:nvSpPr>
        <p:spPr>
          <a:xfrm>
            <a:off x="1267642"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问题诊断与改进</a:t>
            </a:r>
          </a:p>
        </p:txBody>
      </p:sp>
      <p:sp>
        <p:nvSpPr>
          <p:cNvPr id="15" name="TextBox 15"/>
          <p:cNvSpPr txBox="1"/>
          <p:nvPr/>
        </p:nvSpPr>
        <p:spPr>
          <a:xfrm>
            <a:off x="1575272"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针对实施过程中出现的问题进行诊断，提出改进措施并持续优化。</a:t>
            </a:r>
          </a:p>
        </p:txBody>
      </p:sp>
      <p:sp>
        <p:nvSpPr>
          <p:cNvPr id="16" name="AutoShape 16"/>
          <p:cNvSpPr/>
          <p:nvPr/>
        </p:nvSpPr>
        <p:spPr>
          <a:xfrm rot="2700000">
            <a:off x="3139895" y="3875423"/>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589461"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8" name="TextBox 18"/>
          <p:cNvSpPr txBox="1"/>
          <p:nvPr/>
        </p:nvSpPr>
        <p:spPr>
          <a:xfrm>
            <a:off x="6638230"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经验总结与分享</a:t>
            </a:r>
          </a:p>
        </p:txBody>
      </p:sp>
      <p:sp>
        <p:nvSpPr>
          <p:cNvPr id="19" name="TextBox 19"/>
          <p:cNvSpPr txBox="1"/>
          <p:nvPr/>
        </p:nvSpPr>
        <p:spPr>
          <a:xfrm>
            <a:off x="6945860"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总结Teamcenter实施过程中的经验教训，为其他类似项目提供借鉴和参考。</a:t>
            </a:r>
          </a:p>
        </p:txBody>
      </p:sp>
      <p:sp>
        <p:nvSpPr>
          <p:cNvPr id="20" name="AutoShape 20"/>
          <p:cNvSpPr/>
          <p:nvPr/>
        </p:nvSpPr>
        <p:spPr>
          <a:xfrm rot="2700000">
            <a:off x="8510482" y="3875423"/>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8672065" y="1195698"/>
            <a:ext cx="492903" cy="492903"/>
          </a:xfrm>
          <a:custGeom>
            <a:rect l="l" t="t" r="r" b="b"/>
            <a:pathLst>
              <a:path w="304800" h="304800">
                <a:moveTo>
                  <a:pt x="264633" y="75590"/>
                </a:moveTo>
                <a:cubicBezTo>
                  <a:pt x="273768" y="97622"/>
                  <a:pt x="269415" y="123920"/>
                  <a:pt x="251498" y="141837"/>
                </a:cubicBezTo>
                <a:cubicBezTo>
                  <a:pt x="231772" y="161563"/>
                  <a:pt x="201959" y="164649"/>
                  <a:pt x="178784" y="151571"/>
                </a:cubicBezTo>
                <a:lnTo>
                  <a:pt x="162030" y="169869"/>
                </a:lnTo>
                <a:lnTo>
                  <a:pt x="173984" y="181870"/>
                </a:lnTo>
                <a:lnTo>
                  <a:pt x="181127" y="174727"/>
                </a:lnTo>
                <a:cubicBezTo>
                  <a:pt x="184775" y="171069"/>
                  <a:pt x="190700" y="171069"/>
                  <a:pt x="194348" y="174727"/>
                </a:cubicBezTo>
                <a:lnTo>
                  <a:pt x="252279" y="233248"/>
                </a:lnTo>
                <a:cubicBezTo>
                  <a:pt x="255937" y="236896"/>
                  <a:pt x="255937" y="242821"/>
                  <a:pt x="252279" y="246469"/>
                </a:cubicBezTo>
                <a:lnTo>
                  <a:pt x="225838" y="272910"/>
                </a:lnTo>
                <a:cubicBezTo>
                  <a:pt x="222190" y="276568"/>
                  <a:pt x="216265" y="276568"/>
                  <a:pt x="212617" y="272910"/>
                </a:cubicBezTo>
                <a:lnTo>
                  <a:pt x="154686" y="214389"/>
                </a:lnTo>
                <a:cubicBezTo>
                  <a:pt x="151028" y="210741"/>
                  <a:pt x="151028" y="204816"/>
                  <a:pt x="154686" y="201168"/>
                </a:cubicBezTo>
                <a:lnTo>
                  <a:pt x="161211" y="194643"/>
                </a:lnTo>
                <a:lnTo>
                  <a:pt x="149819" y="183223"/>
                </a:lnTo>
                <a:lnTo>
                  <a:pt x="69704" y="270748"/>
                </a:lnTo>
                <a:cubicBezTo>
                  <a:pt x="62398" y="278054"/>
                  <a:pt x="50559" y="278054"/>
                  <a:pt x="43263" y="270748"/>
                </a:cubicBezTo>
                <a:lnTo>
                  <a:pt x="36652" y="264138"/>
                </a:lnTo>
                <a:cubicBezTo>
                  <a:pt x="29347" y="256832"/>
                  <a:pt x="29347" y="244993"/>
                  <a:pt x="36652" y="237696"/>
                </a:cubicBezTo>
                <a:lnTo>
                  <a:pt x="127921" y="161258"/>
                </a:lnTo>
                <a:lnTo>
                  <a:pt x="67304" y="100479"/>
                </a:lnTo>
                <a:lnTo>
                  <a:pt x="48158" y="100470"/>
                </a:lnTo>
                <a:lnTo>
                  <a:pt x="26003" y="64846"/>
                </a:lnTo>
                <a:lnTo>
                  <a:pt x="43834" y="46987"/>
                </a:lnTo>
                <a:lnTo>
                  <a:pt x="80267" y="69285"/>
                </a:lnTo>
                <a:lnTo>
                  <a:pt x="80505" y="88030"/>
                </a:lnTo>
                <a:lnTo>
                  <a:pt x="141827" y="149590"/>
                </a:lnTo>
                <a:lnTo>
                  <a:pt x="159668" y="134655"/>
                </a:lnTo>
                <a:cubicBezTo>
                  <a:pt x="142227" y="110881"/>
                  <a:pt x="144047" y="77391"/>
                  <a:pt x="165535" y="55902"/>
                </a:cubicBezTo>
                <a:cubicBezTo>
                  <a:pt x="183366" y="38071"/>
                  <a:pt x="209521" y="33642"/>
                  <a:pt x="231496" y="42605"/>
                </a:cubicBezTo>
                <a:lnTo>
                  <a:pt x="192215" y="81344"/>
                </a:lnTo>
                <a:lnTo>
                  <a:pt x="225276" y="114405"/>
                </a:lnTo>
                <a:lnTo>
                  <a:pt x="264633" y="75590"/>
                </a:lnTo>
                <a:close/>
                <a:moveTo>
                  <a:pt x="58579" y="247021"/>
                </a:moveTo>
                <a:cubicBezTo>
                  <a:pt x="54931" y="243373"/>
                  <a:pt x="49016" y="243373"/>
                  <a:pt x="45358" y="247021"/>
                </a:cubicBezTo>
                <a:cubicBezTo>
                  <a:pt x="41700" y="250679"/>
                  <a:pt x="41700" y="256594"/>
                  <a:pt x="45358" y="260252"/>
                </a:cubicBezTo>
                <a:cubicBezTo>
                  <a:pt x="49016" y="263900"/>
                  <a:pt x="54931" y="263900"/>
                  <a:pt x="58579" y="260252"/>
                </a:cubicBezTo>
                <a:cubicBezTo>
                  <a:pt x="62236" y="256584"/>
                  <a:pt x="62236" y="250669"/>
                  <a:pt x="58579" y="24702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3297145" y="4016916"/>
            <a:ext cx="476417" cy="476417"/>
          </a:xfrm>
          <a:custGeom>
            <a:rect l="l" t="t" r="r" b="b"/>
            <a:pathLst>
              <a:path w="304800" h="304800">
                <a:moveTo>
                  <a:pt x="213360" y="76200"/>
                </a:moveTo>
                <a:lnTo>
                  <a:pt x="243840" y="76200"/>
                </a:lnTo>
                <a:lnTo>
                  <a:pt x="243840" y="289560"/>
                </a:lnTo>
                <a:lnTo>
                  <a:pt x="60960" y="289560"/>
                </a:lnTo>
                <a:lnTo>
                  <a:pt x="60960" y="76200"/>
                </a:lnTo>
                <a:lnTo>
                  <a:pt x="91440" y="76200"/>
                </a:lnTo>
                <a:lnTo>
                  <a:pt x="91440" y="60960"/>
                </a:lnTo>
                <a:cubicBezTo>
                  <a:pt x="91440" y="44129"/>
                  <a:pt x="105089" y="30480"/>
                  <a:pt x="121920" y="30480"/>
                </a:cubicBezTo>
                <a:lnTo>
                  <a:pt x="121920" y="30480"/>
                </a:lnTo>
                <a:lnTo>
                  <a:pt x="182880" y="30480"/>
                </a:lnTo>
                <a:cubicBezTo>
                  <a:pt x="199711" y="30480"/>
                  <a:pt x="213360" y="44129"/>
                  <a:pt x="213360" y="60960"/>
                </a:cubicBezTo>
                <a:lnTo>
                  <a:pt x="213360" y="60960"/>
                </a:lnTo>
                <a:lnTo>
                  <a:pt x="213360" y="76200"/>
                </a:lnTo>
                <a:close/>
                <a:moveTo>
                  <a:pt x="259080" y="76200"/>
                </a:moveTo>
                <a:lnTo>
                  <a:pt x="274320" y="76200"/>
                </a:lnTo>
                <a:cubicBezTo>
                  <a:pt x="291151" y="76200"/>
                  <a:pt x="304800" y="89849"/>
                  <a:pt x="304800" y="106680"/>
                </a:cubicBezTo>
                <a:lnTo>
                  <a:pt x="304800" y="106680"/>
                </a:lnTo>
                <a:lnTo>
                  <a:pt x="304800" y="259080"/>
                </a:lnTo>
                <a:cubicBezTo>
                  <a:pt x="304800" y="275911"/>
                  <a:pt x="291151" y="289560"/>
                  <a:pt x="274320" y="289560"/>
                </a:cubicBezTo>
                <a:lnTo>
                  <a:pt x="274320" y="289560"/>
                </a:lnTo>
                <a:lnTo>
                  <a:pt x="259080" y="289560"/>
                </a:lnTo>
                <a:lnTo>
                  <a:pt x="259080" y="76200"/>
                </a:lnTo>
                <a:close/>
                <a:moveTo>
                  <a:pt x="45720" y="76200"/>
                </a:moveTo>
                <a:lnTo>
                  <a:pt x="45720" y="289560"/>
                </a:lnTo>
                <a:lnTo>
                  <a:pt x="30480" y="289560"/>
                </a:lnTo>
                <a:cubicBezTo>
                  <a:pt x="13649" y="289560"/>
                  <a:pt x="0" y="275911"/>
                  <a:pt x="0" y="259080"/>
                </a:cubicBezTo>
                <a:lnTo>
                  <a:pt x="0" y="259080"/>
                </a:lnTo>
                <a:lnTo>
                  <a:pt x="0" y="106680"/>
                </a:lnTo>
                <a:cubicBezTo>
                  <a:pt x="0" y="89916"/>
                  <a:pt x="13716" y="76200"/>
                  <a:pt x="30480" y="76200"/>
                </a:cubicBezTo>
                <a:lnTo>
                  <a:pt x="45720" y="76200"/>
                </a:lnTo>
                <a:close/>
                <a:moveTo>
                  <a:pt x="121920" y="60960"/>
                </a:moveTo>
                <a:lnTo>
                  <a:pt x="121920" y="76200"/>
                </a:lnTo>
                <a:lnTo>
                  <a:pt x="182880" y="76200"/>
                </a:lnTo>
                <a:lnTo>
                  <a:pt x="182880" y="60960"/>
                </a:lnTo>
                <a:lnTo>
                  <a:pt x="12192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8651974" y="4016916"/>
            <a:ext cx="507934" cy="507934"/>
          </a:xfrm>
          <a:custGeom>
            <a:rect l="l" t="t" r="r" b="b"/>
            <a:pathLst>
              <a:path w="304800" h="304800">
                <a:moveTo>
                  <a:pt x="261518" y="97841"/>
                </a:moveTo>
                <a:cubicBezTo>
                  <a:pt x="249460" y="74143"/>
                  <a:pt x="230657" y="55340"/>
                  <a:pt x="207655" y="43605"/>
                </a:cubicBezTo>
                <a:lnTo>
                  <a:pt x="206959" y="43282"/>
                </a:lnTo>
                <a:lnTo>
                  <a:pt x="186538" y="84277"/>
                </a:lnTo>
                <a:cubicBezTo>
                  <a:pt x="201292" y="91802"/>
                  <a:pt x="212998" y="103508"/>
                  <a:pt x="220323" y="117834"/>
                </a:cubicBezTo>
                <a:lnTo>
                  <a:pt x="220523" y="118262"/>
                </a:lnTo>
                <a:lnTo>
                  <a:pt x="261518" y="97841"/>
                </a:lnTo>
                <a:close/>
                <a:moveTo>
                  <a:pt x="261518" y="206959"/>
                </a:moveTo>
                <a:lnTo>
                  <a:pt x="220523" y="186538"/>
                </a:lnTo>
                <a:cubicBezTo>
                  <a:pt x="212998" y="201292"/>
                  <a:pt x="201292" y="212998"/>
                  <a:pt x="186966" y="220323"/>
                </a:cubicBezTo>
                <a:lnTo>
                  <a:pt x="186538" y="220523"/>
                </a:lnTo>
                <a:lnTo>
                  <a:pt x="206959" y="261518"/>
                </a:lnTo>
                <a:cubicBezTo>
                  <a:pt x="230657" y="249460"/>
                  <a:pt x="249460" y="230657"/>
                  <a:pt x="261195" y="207655"/>
                </a:cubicBezTo>
                <a:lnTo>
                  <a:pt x="261518" y="206959"/>
                </a:lnTo>
                <a:close/>
                <a:moveTo>
                  <a:pt x="97841" y="43282"/>
                </a:moveTo>
                <a:cubicBezTo>
                  <a:pt x="74143" y="55340"/>
                  <a:pt x="55340" y="74143"/>
                  <a:pt x="43605" y="97145"/>
                </a:cubicBezTo>
                <a:lnTo>
                  <a:pt x="43282" y="97841"/>
                </a:lnTo>
                <a:lnTo>
                  <a:pt x="84277" y="118262"/>
                </a:lnTo>
                <a:cubicBezTo>
                  <a:pt x="91802" y="103508"/>
                  <a:pt x="103508" y="91802"/>
                  <a:pt x="117834" y="84477"/>
                </a:cubicBezTo>
                <a:lnTo>
                  <a:pt x="118262" y="84277"/>
                </a:lnTo>
                <a:lnTo>
                  <a:pt x="97841" y="43282"/>
                </a:lnTo>
                <a:close/>
                <a:moveTo>
                  <a:pt x="43282" y="206959"/>
                </a:moveTo>
                <a:cubicBezTo>
                  <a:pt x="55340" y="230657"/>
                  <a:pt x="74143" y="249460"/>
                  <a:pt x="97145" y="261195"/>
                </a:cubicBezTo>
                <a:lnTo>
                  <a:pt x="97841" y="261518"/>
                </a:lnTo>
                <a:lnTo>
                  <a:pt x="118262" y="220523"/>
                </a:lnTo>
                <a:cubicBezTo>
                  <a:pt x="103508" y="212998"/>
                  <a:pt x="91802" y="201292"/>
                  <a:pt x="84477" y="186966"/>
                </a:cubicBezTo>
                <a:lnTo>
                  <a:pt x="84277" y="186538"/>
                </a:lnTo>
                <a:lnTo>
                  <a:pt x="43282" y="206959"/>
                </a:lnTo>
                <a:close/>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52400" y="198120"/>
                </a:moveTo>
                <a:cubicBezTo>
                  <a:pt x="177651" y="198120"/>
                  <a:pt x="198120" y="177651"/>
                  <a:pt x="198120" y="152400"/>
                </a:cubicBezTo>
                <a:cubicBezTo>
                  <a:pt x="198120" y="127149"/>
                  <a:pt x="177651" y="106680"/>
                  <a:pt x="152400" y="106680"/>
                </a:cubicBezTo>
                <a:lnTo>
                  <a:pt x="152400" y="106680"/>
                </a:lnTo>
                <a:cubicBezTo>
                  <a:pt x="127149" y="106680"/>
                  <a:pt x="106680" y="127149"/>
                  <a:pt x="106680" y="152400"/>
                </a:cubicBezTo>
                <a:cubicBezTo>
                  <a:pt x="106680" y="177651"/>
                  <a:pt x="127149" y="198120"/>
                  <a:pt x="152400" y="198120"/>
                </a:cubicBezTo>
                <a:lnTo>
                  <a:pt x="152400" y="1981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实施后评估与总结</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8" r="-18"/>
          </a:stretch>
        </a:blipFill>
      </p:bgPr>
    </p:bg>
    <p:spTree>
      <p:nvGrpSpPr>
        <p:cNvPr id="1" name=""/>
        <p:cNvGrpSpPr/>
        <p:nvPr/>
      </p:nvGrpSpPr>
      <p:grpSpPr>
        <a:xfrm>
          <a:off x="0" y="0"/>
          <a:ext cx="0" cy="0"/>
        </a:xfrm>
      </p:grpSpPr>
      <p:sp>
        <p:nvSpPr>
          <p:cNvPr id="2" name="AutoShape 2"/>
          <p:cNvSpPr/>
          <p:nvPr/>
        </p:nvSpPr>
        <p:spPr>
          <a:xfrm>
            <a:off x="0" y="2818458"/>
            <a:ext cx="12192000" cy="250825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11188" y="3101033"/>
            <a:ext cx="8039100" cy="19431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03</a:t>
            </a:r>
          </a:p>
        </p:txBody>
      </p:sp>
      <p:sp>
        <p:nvSpPr>
          <p:cNvPr id="4" name="TextBox 4"/>
          <p:cNvSpPr txBox="1"/>
          <p:nvPr/>
        </p:nvSpPr>
        <p:spPr>
          <a:xfrm>
            <a:off x="2504319" y="3158183"/>
            <a:ext cx="6715125" cy="18288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关键技术应用与实践经验分享</a:t>
            </a:r>
          </a:p>
        </p:txBody>
      </p:sp>
      <p:sp>
        <p:nvSpPr>
          <p:cNvPr id="5" name="AutoShape 5"/>
          <p:cNvSpPr/>
          <p:nvPr/>
        </p:nvSpPr>
        <p:spPr>
          <a:xfrm>
            <a:off x="0" y="2818458"/>
            <a:ext cx="254000"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280374" y="2818458"/>
            <a:ext cx="2911626"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675283" y="3534950"/>
            <a:ext cx="1075267" cy="1075267"/>
          </a:xfrm>
          <a:prstGeom prst="ellipse">
            <a:avLst/>
          </a:prstGeom>
          <a:solidFill>
            <a:schemeClr val="accent1">
              <a:alpha val="100000"/>
            </a:schemeClr>
          </a:solidFill>
          <a:ln w="38100">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0020300" y="3827050"/>
            <a:ext cx="423333" cy="491067"/>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3306" r="13306"/>
          <a:stretch>
            <a:fillRect/>
          </a:stretch>
        </p:blipFill>
        <p:spPr>
          <a:xfrm>
            <a:off x="7092556"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Teamcenter通过建立一个统一的数据源，确保所有产品数据的一致性和准确性，避免了数据冗余和冲突。</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统一数据源管理</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系统提供强大的版本控制功能，可以追踪和管理产品设计过程中的每一个变更，保证数据的可追溯性。</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版本控制</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通过访问控制和加密技术，确保数据的安全性和隐私保护，防止未经授权的访问和数据泄露。</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数据安全性保障</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数据管理技术应用</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流程自定义与配置</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Teamcenter允许企业根据实际需求自定义和配置业务流程，提高流程的灵活性和适应性。</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流程监控与报告</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提供实时的流程监控功能，可以追踪流程的执行状态，并通过报告和分析工具提供流程效率的洞察。</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流程优化与改进</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基于历史数据和最佳实践，帮助企业持续优化和改进业务流程，提高运营效率和质量。</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流程管理技术应用</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659243" y="3119345"/>
            <a:ext cx="5783287" cy="1160526"/>
            <a:chOff x="5659243" y="3119345"/>
            <a:chExt cx="5783287" cy="1160526"/>
          </a:xfrm>
        </p:grpSpPr>
        <p:sp>
          <p:nvSpPr>
            <p:cNvPr id="3" name="TextBox 3"/>
            <p:cNvSpPr txBox="1"/>
            <p:nvPr/>
          </p:nvSpPr>
          <p:spPr>
            <a:xfrm>
              <a:off x="5659243" y="3119345"/>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跨部门协同工作</a:t>
              </a:r>
            </a:p>
          </p:txBody>
        </p:sp>
        <p:sp>
          <p:nvSpPr>
            <p:cNvPr id="4" name="TextBox 4"/>
            <p:cNvSpPr txBox="1"/>
            <p:nvPr/>
          </p:nvSpPr>
          <p:spPr>
            <a:xfrm>
              <a:off x="5659243" y="3577688"/>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通过提供一个统一的协同工作平台，Teamcenter促进了企业内部不同部门之间的沟通和协作，加速了产品开发过程。</a:t>
              </a:r>
            </a:p>
          </p:txBody>
        </p:sp>
      </p:grpSp>
      <p:grpSp>
        <p:nvGrpSpPr>
          <p:cNvPr id="5" name="Group 5"/>
          <p:cNvGrpSpPr/>
          <p:nvPr/>
        </p:nvGrpSpPr>
        <p:grpSpPr>
          <a:xfrm>
            <a:off x="5659243" y="4772000"/>
            <a:ext cx="5783287" cy="1160526"/>
            <a:chOff x="5659243" y="4772000"/>
            <a:chExt cx="5783287" cy="1160526"/>
          </a:xfrm>
        </p:grpSpPr>
        <p:sp>
          <p:nvSpPr>
            <p:cNvPr id="6" name="TextBox 6"/>
            <p:cNvSpPr txBox="1"/>
            <p:nvPr/>
          </p:nvSpPr>
          <p:spPr>
            <a:xfrm>
              <a:off x="5659243" y="477200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供应链集成</a:t>
              </a:r>
            </a:p>
          </p:txBody>
        </p:sp>
        <p:sp>
          <p:nvSpPr>
            <p:cNvPr id="7" name="TextBox 7"/>
            <p:cNvSpPr txBox="1"/>
            <p:nvPr/>
          </p:nvSpPr>
          <p:spPr>
            <a:xfrm>
              <a:off x="5659243" y="5230343"/>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支持与外部供应链伙伴的集成，实现供应链协同设计和制造，降低产品开发成本和风险。</a:t>
              </a:r>
            </a:p>
          </p:txBody>
        </p:sp>
      </p:grpSp>
      <p:sp>
        <p:nvSpPr>
          <p:cNvPr id="8" name="AutoShape 8"/>
          <p:cNvSpPr/>
          <p:nvPr/>
        </p:nvSpPr>
        <p:spPr>
          <a:xfrm>
            <a:off x="4482093" y="4861535"/>
            <a:ext cx="810236" cy="810236"/>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5659243" y="1470704"/>
            <a:ext cx="5783287" cy="1160526"/>
            <a:chOff x="5659243" y="1470704"/>
            <a:chExt cx="5783287" cy="1160526"/>
          </a:xfrm>
        </p:grpSpPr>
        <p:sp>
          <p:nvSpPr>
            <p:cNvPr id="10" name="TextBox 10"/>
            <p:cNvSpPr txBox="1"/>
            <p:nvPr/>
          </p:nvSpPr>
          <p:spPr>
            <a:xfrm>
              <a:off x="5659243" y="14707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多CAD系统集成</a:t>
              </a:r>
            </a:p>
          </p:txBody>
        </p:sp>
        <p:sp>
          <p:nvSpPr>
            <p:cNvPr id="11" name="TextBox 11"/>
            <p:cNvSpPr txBox="1"/>
            <p:nvPr/>
          </p:nvSpPr>
          <p:spPr>
            <a:xfrm>
              <a:off x="5659243" y="19290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Teamcenter可以与多种CAD系统无缝集成，实现设计数据的自动交换和更新，提高工作效率。</a:t>
              </a:r>
            </a:p>
          </p:txBody>
        </p:sp>
      </p:grpSp>
      <p:sp>
        <p:nvSpPr>
          <p:cNvPr id="12" name="Freeform 12"/>
          <p:cNvSpPr/>
          <p:nvPr/>
        </p:nvSpPr>
        <p:spPr>
          <a:xfrm>
            <a:off x="4610240" y="4989683"/>
            <a:ext cx="553940" cy="553940"/>
          </a:xfrm>
          <a:custGeom>
            <a:rect l="l" t="t" r="r" b="b"/>
            <a:pathLst>
              <a:path w="304800" h="304800">
                <a:moveTo>
                  <a:pt x="190033" y="152400"/>
                </a:moveTo>
                <a:cubicBezTo>
                  <a:pt x="190033" y="90992"/>
                  <a:pt x="221771" y="56493"/>
                  <a:pt x="221771" y="56493"/>
                </a:cubicBezTo>
                <a:cubicBezTo>
                  <a:pt x="221771" y="56493"/>
                  <a:pt x="193758" y="33766"/>
                  <a:pt x="151924" y="33766"/>
                </a:cubicBezTo>
                <a:cubicBezTo>
                  <a:pt x="110090" y="33766"/>
                  <a:pt x="82067" y="56512"/>
                  <a:pt x="82067" y="56512"/>
                </a:cubicBezTo>
                <a:cubicBezTo>
                  <a:pt x="82067" y="56512"/>
                  <a:pt x="114376" y="82753"/>
                  <a:pt x="114376" y="152400"/>
                </a:cubicBezTo>
                <a:cubicBezTo>
                  <a:pt x="114376" y="219608"/>
                  <a:pt x="81858" y="248145"/>
                  <a:pt x="81858" y="248145"/>
                </a:cubicBezTo>
                <a:cubicBezTo>
                  <a:pt x="81858" y="248145"/>
                  <a:pt x="115662" y="271034"/>
                  <a:pt x="151924" y="271034"/>
                </a:cubicBezTo>
                <a:cubicBezTo>
                  <a:pt x="189043" y="271034"/>
                  <a:pt x="221799" y="248269"/>
                  <a:pt x="221799" y="248269"/>
                </a:cubicBezTo>
                <a:cubicBezTo>
                  <a:pt x="221799" y="248269"/>
                  <a:pt x="190033" y="218503"/>
                  <a:pt x="190033" y="152400"/>
                </a:cubicBezTo>
                <a:close/>
                <a:moveTo>
                  <a:pt x="74095" y="62789"/>
                </a:moveTo>
                <a:cubicBezTo>
                  <a:pt x="74095" y="62789"/>
                  <a:pt x="34633" y="86839"/>
                  <a:pt x="34633" y="152800"/>
                </a:cubicBezTo>
                <a:cubicBezTo>
                  <a:pt x="34633" y="218751"/>
                  <a:pt x="74533" y="240335"/>
                  <a:pt x="74533" y="240335"/>
                </a:cubicBezTo>
                <a:cubicBezTo>
                  <a:pt x="74533" y="240335"/>
                  <a:pt x="103613" y="218742"/>
                  <a:pt x="103613" y="152800"/>
                </a:cubicBezTo>
                <a:cubicBezTo>
                  <a:pt x="103613" y="86839"/>
                  <a:pt x="74095" y="62789"/>
                  <a:pt x="74095" y="62789"/>
                </a:cubicBezTo>
                <a:close/>
                <a:moveTo>
                  <a:pt x="229753" y="64570"/>
                </a:moveTo>
                <a:cubicBezTo>
                  <a:pt x="229753" y="64570"/>
                  <a:pt x="200244" y="86839"/>
                  <a:pt x="200244" y="152800"/>
                </a:cubicBezTo>
                <a:cubicBezTo>
                  <a:pt x="200244" y="218751"/>
                  <a:pt x="229305" y="240335"/>
                  <a:pt x="229305" y="240335"/>
                </a:cubicBezTo>
                <a:cubicBezTo>
                  <a:pt x="229305" y="240335"/>
                  <a:pt x="270158" y="218742"/>
                  <a:pt x="270158" y="152800"/>
                </a:cubicBezTo>
                <a:cubicBezTo>
                  <a:pt x="270158" y="86839"/>
                  <a:pt x="229753" y="64570"/>
                  <a:pt x="229753" y="6457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482093" y="3221072"/>
            <a:ext cx="810236" cy="8102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482093" y="1560135"/>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666510" y="1762961"/>
            <a:ext cx="405314" cy="405314"/>
          </a:xfrm>
          <a:custGeom>
            <a:rect l="l" t="t" r="r" b="b"/>
            <a:pathLst>
              <a:path w="304800" h="304800">
                <a:moveTo>
                  <a:pt x="173841" y="122930"/>
                </a:moveTo>
                <a:cubicBezTo>
                  <a:pt x="179718" y="102937"/>
                  <a:pt x="177232" y="81020"/>
                  <a:pt x="166392" y="62665"/>
                </a:cubicBezTo>
                <a:cubicBezTo>
                  <a:pt x="166630" y="62998"/>
                  <a:pt x="62770" y="167697"/>
                  <a:pt x="62027" y="167040"/>
                </a:cubicBezTo>
                <a:cubicBezTo>
                  <a:pt x="80077" y="177698"/>
                  <a:pt x="101994" y="180699"/>
                  <a:pt x="121720" y="175193"/>
                </a:cubicBezTo>
                <a:cubicBezTo>
                  <a:pt x="121577" y="174689"/>
                  <a:pt x="173422" y="122853"/>
                  <a:pt x="173841" y="122930"/>
                </a:cubicBezTo>
                <a:close/>
                <a:moveTo>
                  <a:pt x="155315" y="45968"/>
                </a:moveTo>
                <a:cubicBezTo>
                  <a:pt x="141322" y="32175"/>
                  <a:pt x="121301" y="22822"/>
                  <a:pt x="100127" y="22822"/>
                </a:cubicBezTo>
                <a:cubicBezTo>
                  <a:pt x="57331" y="22822"/>
                  <a:pt x="22631" y="57607"/>
                  <a:pt x="22631" y="100508"/>
                </a:cubicBezTo>
                <a:cubicBezTo>
                  <a:pt x="22631" y="121444"/>
                  <a:pt x="32156" y="141713"/>
                  <a:pt x="45587" y="155686"/>
                </a:cubicBezTo>
                <a:cubicBezTo>
                  <a:pt x="45615" y="155686"/>
                  <a:pt x="154657" y="46863"/>
                  <a:pt x="155315" y="45968"/>
                </a:cubicBezTo>
                <a:close/>
                <a:moveTo>
                  <a:pt x="264909" y="252089"/>
                </a:moveTo>
                <a:cubicBezTo>
                  <a:pt x="264909" y="252089"/>
                  <a:pt x="267443" y="230200"/>
                  <a:pt x="261128" y="223885"/>
                </a:cubicBezTo>
                <a:cubicBezTo>
                  <a:pt x="260709" y="223466"/>
                  <a:pt x="188300" y="135065"/>
                  <a:pt x="188300" y="135065"/>
                </a:cubicBezTo>
                <a:lnTo>
                  <a:pt x="134417" y="188947"/>
                </a:lnTo>
                <a:lnTo>
                  <a:pt x="222818" y="262185"/>
                </a:lnTo>
                <a:cubicBezTo>
                  <a:pt x="228714" y="268919"/>
                  <a:pt x="251441" y="265557"/>
                  <a:pt x="251441" y="265557"/>
                </a:cubicBezTo>
                <a:lnTo>
                  <a:pt x="269538" y="281978"/>
                </a:lnTo>
                <a:lnTo>
                  <a:pt x="282169" y="269348"/>
                </a:lnTo>
                <a:lnTo>
                  <a:pt x="264909" y="2520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4678702" y="3406734"/>
            <a:ext cx="424244" cy="424244"/>
          </a:xfrm>
          <a:custGeom>
            <a:rect l="l" t="t" r="r" b="b"/>
            <a:pathLst>
              <a:path w="304800" h="304800">
                <a:moveTo>
                  <a:pt x="167640" y="106680"/>
                </a:moveTo>
                <a:lnTo>
                  <a:pt x="189586" y="139598"/>
                </a:lnTo>
                <a:cubicBezTo>
                  <a:pt x="194310" y="146761"/>
                  <a:pt x="204978" y="152400"/>
                  <a:pt x="213512" y="152400"/>
                </a:cubicBezTo>
                <a:lnTo>
                  <a:pt x="259080" y="152400"/>
                </a:lnTo>
                <a:lnTo>
                  <a:pt x="259080" y="121920"/>
                </a:lnTo>
                <a:lnTo>
                  <a:pt x="213360" y="121920"/>
                </a:lnTo>
                <a:lnTo>
                  <a:pt x="191414" y="89002"/>
                </a:lnTo>
                <a:cubicBezTo>
                  <a:pt x="185452" y="80686"/>
                  <a:pt x="178394" y="73628"/>
                  <a:pt x="170345" y="67847"/>
                </a:cubicBezTo>
                <a:lnTo>
                  <a:pt x="170069" y="67666"/>
                </a:lnTo>
                <a:lnTo>
                  <a:pt x="149952" y="54254"/>
                </a:lnTo>
                <a:cubicBezTo>
                  <a:pt x="146104" y="51911"/>
                  <a:pt x="141446" y="50521"/>
                  <a:pt x="136465" y="50521"/>
                </a:cubicBezTo>
                <a:cubicBezTo>
                  <a:pt x="131912" y="50521"/>
                  <a:pt x="127635" y="51683"/>
                  <a:pt x="123911" y="53721"/>
                </a:cubicBezTo>
                <a:lnTo>
                  <a:pt x="124044" y="53654"/>
                </a:lnTo>
                <a:lnTo>
                  <a:pt x="60950" y="91450"/>
                </a:lnTo>
                <a:lnTo>
                  <a:pt x="60950" y="167650"/>
                </a:lnTo>
                <a:lnTo>
                  <a:pt x="91430" y="167650"/>
                </a:lnTo>
                <a:lnTo>
                  <a:pt x="91430" y="106690"/>
                </a:lnTo>
                <a:lnTo>
                  <a:pt x="121910" y="91450"/>
                </a:lnTo>
                <a:lnTo>
                  <a:pt x="76190" y="304810"/>
                </a:lnTo>
                <a:lnTo>
                  <a:pt x="106670" y="304810"/>
                </a:lnTo>
                <a:lnTo>
                  <a:pt x="142484" y="188224"/>
                </a:lnTo>
                <a:lnTo>
                  <a:pt x="167630" y="213370"/>
                </a:lnTo>
                <a:lnTo>
                  <a:pt x="167630" y="304810"/>
                </a:lnTo>
                <a:lnTo>
                  <a:pt x="198110" y="304810"/>
                </a:lnTo>
                <a:lnTo>
                  <a:pt x="198110" y="182890"/>
                </a:lnTo>
                <a:lnTo>
                  <a:pt x="156962" y="141742"/>
                </a:lnTo>
                <a:lnTo>
                  <a:pt x="167630" y="106690"/>
                </a:lnTo>
                <a:close/>
                <a:moveTo>
                  <a:pt x="182880" y="60960"/>
                </a:moveTo>
                <a:cubicBezTo>
                  <a:pt x="199711" y="60960"/>
                  <a:pt x="213360" y="47311"/>
                  <a:pt x="213360" y="30480"/>
                </a:cubicBezTo>
                <a:cubicBezTo>
                  <a:pt x="213360" y="13649"/>
                  <a:pt x="199711" y="0"/>
                  <a:pt x="182880" y="0"/>
                </a:cubicBezTo>
                <a:lnTo>
                  <a:pt x="182880" y="0"/>
                </a:lnTo>
                <a:cubicBezTo>
                  <a:pt x="166049" y="0"/>
                  <a:pt x="152400" y="13649"/>
                  <a:pt x="152400" y="30480"/>
                </a:cubicBezTo>
                <a:cubicBezTo>
                  <a:pt x="152400" y="47311"/>
                  <a:pt x="166049" y="60960"/>
                  <a:pt x="182880" y="60960"/>
                </a:cubicBezTo>
                <a:lnTo>
                  <a:pt x="18288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70539" y="2236546"/>
            <a:ext cx="2648574" cy="2933980"/>
          </a:xfrm>
          <a:custGeom>
            <a:rect l="l" t="t" r="r" b="b"/>
            <a:pathLst>
              <a:path w="1905000" h="1905000">
                <a:moveTo>
                  <a:pt x="0" y="952500"/>
                </a:moveTo>
                <a:lnTo>
                  <a:pt x="476250" y="190500"/>
                </a:lnTo>
                <a:lnTo>
                  <a:pt x="1428750" y="190500"/>
                </a:lnTo>
                <a:lnTo>
                  <a:pt x="1905000" y="952500"/>
                </a:lnTo>
                <a:lnTo>
                  <a:pt x="1428750" y="1714500"/>
                </a:lnTo>
                <a:lnTo>
                  <a:pt x="476250" y="1714500"/>
                </a:lnTo>
                <a:close/>
              </a:path>
            </a:pathLst>
          </a:custGeom>
          <a:solidFill>
            <a:schemeClr val="lt1">
              <a:alpha val="100000"/>
            </a:schemeClr>
          </a:solidFill>
          <a:ln w="7620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8" name="Freeform 18"/>
          <p:cNvSpPr/>
          <p:nvPr/>
        </p:nvSpPr>
        <p:spPr>
          <a:xfrm>
            <a:off x="1655515" y="3001353"/>
            <a:ext cx="1278622" cy="119519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集成与协同工作技术应用</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https://d.book118.com/338036070011006033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2A26"/>
      </a:lt1>
      <a:dk2>
        <a:srgbClr val="D9FFFA"/>
      </a:dk2>
      <a:lt2>
        <a:srgbClr val="000000"/>
      </a:lt2>
      <a:accent1>
        <a:srgbClr val="00BEA8"/>
      </a:accent1>
      <a:accent2>
        <a:srgbClr val="00A5B2"/>
      </a:accent2>
      <a:accent3>
        <a:srgbClr val="00657D"/>
      </a:accent3>
      <a:accent4>
        <a:srgbClr val="05DD68"/>
      </a:accent4>
      <a:accent5>
        <a:srgbClr val="5DE88C"/>
      </a:accent5>
      <a:accent6>
        <a:srgbClr val="6BAF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94</Paragraphs>
  <Slides>15</Slides>
  <Notes>0</Notes>
  <TotalTime>1</TotalTime>
  <HiddenSlides>0</HiddenSlides>
  <MMClips>0</MMClips>
  <ScaleCrop>0</ScaleCrop>
  <HeadingPairs>
    <vt:vector baseType="variant" size="6">
      <vt:variant>
        <vt:lpstr>Fonts used</vt:lpstr>
      </vt:variant>
      <vt:variant>
        <vt:i4>2</vt:i4>
      </vt:variant>
      <vt:variant>
        <vt:lpstr>Theme</vt:lpstr>
      </vt:variant>
      <vt:variant>
        <vt:i4>1</vt:i4>
      </vt:variant>
      <vt:variant>
        <vt:lpstr>Slide Titles</vt:lpstr>
      </vt:variant>
      <vt:variant>
        <vt:i4>15</vt:i4>
      </vt:variant>
    </vt:vector>
  </HeadingPairs>
  <TitlesOfParts>
    <vt:vector baseType="lpstr" size="18">
      <vt:lpstr>Arial</vt:lpstr>
      <vt:lpstr>Calibri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2024-09-10T20:11:26.763</cp:lastPrinted>
  <dcterms:created xsi:type="dcterms:W3CDTF">2024-09-10T12:11:26Z</dcterms:created>
  <dcterms:modified xsi:type="dcterms:W3CDTF">2024-09-10T12:11:28Z</dcterms:modified>
</cp:coreProperties>
</file>