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0693400" cy="756285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57859D-A35F-48F8-836C-E1B02D4B7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3F58E7-2232-4DA0-8CC7-A0F5DFC648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4CA520-1BA5-4CAB-82A3-97D5661ED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275170-8576-44C5-B42F-45A6030DD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46A64D-9C42-4AD1-9312-7A0498BE77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A29E86-F550-429F-8BD5-0298E9ADD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DDE355-8FDE-4804-B9DD-931E50B3CE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705327-150B-4C6F-95BF-CBA4B615C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D36023-B175-45E7-9F34-E5386F5104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97DD9D-E6E8-4C41-8287-7760C8B56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A0FD87-4AD5-4C48-885C-AA04ECFED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Relationship Id="rId3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jpeg" /><Relationship Id="rId3" Type="http://schemas.openxmlformats.org/officeDocument/2006/relationships/image" Target="../media/image6.jpeg" /><Relationship Id="rId4" Type="http://schemas.openxmlformats.org/officeDocument/2006/relationships/image" Target="../media/image1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8.jpeg" /><Relationship Id="rId3" Type="http://schemas.openxmlformats.org/officeDocument/2006/relationships/image" Target="../media/image6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1.jpeg" /><Relationship Id="rId3" Type="http://schemas.openxmlformats.org/officeDocument/2006/relationships/image" Target="../media/image6.jpe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2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4300203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769846" y="2145970"/>
            <a:ext cx="8660765" cy="6534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806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4300" b="1" kern="0" spc="21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农业补贴机具核验数据管理与分析</a:t>
            </a:r>
            <a:endParaRPr lang="SimHei" altLang="SimHei" sz="4300"/>
          </a:p>
        </p:txBody>
      </p:sp>
      <p:sp>
        <p:nvSpPr>
          <p:cNvPr id="6" name="textbox 6"/>
          <p:cNvSpPr/>
          <p:nvPr/>
        </p:nvSpPr>
        <p:spPr>
          <a:xfrm>
            <a:off x="762036" y="5351898"/>
            <a:ext cx="1540510" cy="5988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028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900" kern="0" spc="-50">
                <a:solidFill>
                  <a:srgbClr val="0087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汇报人：</a:t>
            </a:r>
            <a:r>
              <a:rPr sz="1900" kern="0" spc="-50">
                <a:solidFill>
                  <a:srgbClr val="0087FE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&lt;XXX&gt;</a:t>
            </a:r>
            <a:r>
              <a:rPr sz="1900" kern="0" spc="10">
                <a:solidFill>
                  <a:srgbClr val="0087FE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-10">
                <a:solidFill>
                  <a:srgbClr val="0087FE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2023-12-0</a:t>
            </a:r>
            <a:r>
              <a:rPr sz="1900" kern="0" spc="-20">
                <a:solidFill>
                  <a:srgbClr val="0087FE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</a:t>
            </a:r>
            <a:endParaRPr lang="SimSun" altLang="SimSun" sz="19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4798010" y="2138590"/>
            <a:ext cx="4735829" cy="26974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33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100" b="1" kern="0" spc="-60">
                <a:solidFill>
                  <a:srgbClr val="0019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·农业补贴机具核验数据</a:t>
            </a:r>
            <a:r>
              <a:rPr sz="2100" b="1" kern="0" spc="-70">
                <a:solidFill>
                  <a:srgbClr val="0019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管理概述</a:t>
            </a:r>
            <a:endParaRPr lang="SimHei" altLang="SimHei" sz="2100"/>
          </a:p>
          <a:p>
            <a:pPr marL="12700" algn="l" rtl="0" eaLnBrk="0">
              <a:lnSpc>
                <a:spcPct val="96000"/>
              </a:lnSpc>
              <a:spcBef>
                <a:spcPts val="1347"/>
              </a:spcBef>
            </a:pPr>
            <a:r>
              <a:rPr sz="2100" b="1" kern="0" spc="-60">
                <a:solidFill>
                  <a:srgbClr val="0019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·农业补贴机具核验数据收集与整理</a:t>
            </a:r>
            <a:endParaRPr lang="SimHei" altLang="SimHei" sz="2100"/>
          </a:p>
          <a:p>
            <a:pPr marL="12700" algn="l" rtl="0" eaLnBrk="0">
              <a:lnSpc>
                <a:spcPct val="96000"/>
              </a:lnSpc>
              <a:spcBef>
                <a:spcPts val="1431"/>
              </a:spcBef>
            </a:pPr>
            <a:r>
              <a:rPr sz="2100" b="1" kern="0" spc="-60">
                <a:solidFill>
                  <a:srgbClr val="0019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·农业补贴机具核验数据分析与挖掘</a:t>
            </a:r>
            <a:endParaRPr lang="SimHei" altLang="SimHei" sz="2100"/>
          </a:p>
          <a:p>
            <a:pPr marL="12700" algn="l" rtl="0" eaLnBrk="0">
              <a:lnSpc>
                <a:spcPct val="96000"/>
              </a:lnSpc>
              <a:spcBef>
                <a:spcPts val="1382"/>
              </a:spcBef>
            </a:pPr>
            <a:r>
              <a:rPr sz="2100" b="1" kern="0" spc="-70">
                <a:solidFill>
                  <a:srgbClr val="0019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·农业补贴机具核验数据可视化与呈现</a:t>
            </a:r>
            <a:endParaRPr lang="SimHei" altLang="SimHei" sz="2100"/>
          </a:p>
          <a:p>
            <a:pPr marL="12700" algn="l" rtl="0" eaLnBrk="0">
              <a:lnSpc>
                <a:spcPct val="85000"/>
              </a:lnSpc>
              <a:spcBef>
                <a:spcPts val="1376"/>
              </a:spcBef>
            </a:pPr>
            <a:r>
              <a:rPr sz="2100" b="1" kern="0" spc="-50">
                <a:solidFill>
                  <a:srgbClr val="0019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·农业补贴机具核验数据管理</a:t>
            </a:r>
            <a:r>
              <a:rPr sz="2100" b="1" kern="0" spc="-60">
                <a:solidFill>
                  <a:srgbClr val="0019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与分析案例</a:t>
            </a:r>
            <a:endParaRPr lang="SimHei" altLang="SimHei" sz="2100"/>
          </a:p>
          <a:p>
            <a:pPr marL="12700" algn="l" rtl="0" eaLnBrk="0">
              <a:lnSpc>
                <a:spcPts val="3699"/>
              </a:lnSpc>
            </a:pPr>
            <a:r>
              <a:rPr sz="2100" b="1" kern="0" spc="-140">
                <a:solidFill>
                  <a:srgbClr val="0019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·总结与展望</a:t>
            </a:r>
            <a:endParaRPr lang="SimHei" altLang="SimHei" sz="2100"/>
          </a:p>
        </p:txBody>
      </p:sp>
      <p:sp>
        <p:nvSpPr>
          <p:cNvPr id="12" name="textbox 12"/>
          <p:cNvSpPr/>
          <p:nvPr/>
        </p:nvSpPr>
        <p:spPr>
          <a:xfrm>
            <a:off x="1543082" y="3325671"/>
            <a:ext cx="1344930" cy="12738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927"/>
              </a:lnSpc>
            </a:pPr>
            <a:endParaRPr lang="Arial" altLang="Arial" sz="100"/>
          </a:p>
          <a:p>
            <a:pPr marL="12700" algn="l" rtl="0" eaLnBrk="0">
              <a:lnSpc>
                <a:spcPct val="84000"/>
              </a:lnSpc>
            </a:pPr>
            <a:r>
              <a:rPr sz="1100" kern="0" spc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1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CATALOGUE</a:t>
            </a:r>
            <a:r>
              <a:rPr sz="1100" kern="0" spc="3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endParaRPr lang="Arial" altLang="Arial" sz="1100"/>
          </a:p>
          <a:p>
            <a:pPr algn="l" rtl="0" eaLnBrk="0">
              <a:lnSpc>
                <a:spcPct val="116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200"/>
          </a:p>
          <a:p>
            <a:pPr marL="46990" algn="l" rtl="0" eaLnBrk="0">
              <a:lnSpc>
                <a:spcPct val="97000"/>
              </a:lnSpc>
              <a:spcBef>
                <a:spcPts val="4"/>
              </a:spcBef>
            </a:pPr>
            <a:r>
              <a:rPr sz="5000" b="1" kern="0" spc="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目录</a:t>
            </a:r>
            <a:endParaRPr lang="SimHei" altLang="SimHei" sz="50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1309723" y="3096264"/>
            <a:ext cx="8036559" cy="17075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9556"/>
              </a:lnSpc>
            </a:pPr>
            <a:endParaRPr lang="Arial" altLang="Arial" sz="100"/>
          </a:p>
          <a:p>
            <a:pPr marL="3347720" algn="l" rtl="0" eaLnBrk="0">
              <a:lnSpc>
                <a:spcPct val="79000"/>
              </a:lnSpc>
            </a:pPr>
            <a:r>
              <a:rPr sz="5300" b="1" kern="0" spc="-100">
                <a:solidFill>
                  <a:srgbClr val="007EF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01</a:t>
            </a:r>
            <a:endParaRPr lang="SimSun" altLang="SimSun" sz="5300"/>
          </a:p>
          <a:p>
            <a:pPr algn="l" rtl="0" eaLnBrk="0">
              <a:lnSpc>
                <a:spcPct val="158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100"/>
          </a:p>
          <a:p>
            <a:pPr marL="12700" algn="l" rtl="0" eaLnBrk="0">
              <a:lnSpc>
                <a:spcPct val="95000"/>
              </a:lnSpc>
              <a:spcBef>
                <a:spcPts val="4"/>
              </a:spcBef>
            </a:pPr>
            <a:r>
              <a:rPr sz="4400" b="1" kern="0" spc="80">
                <a:solidFill>
                  <a:srgbClr val="007E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农业补贴机具核验数据管理概述</a:t>
            </a:r>
            <a:endParaRPr lang="SimHei" altLang="SimHei" sz="44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7871" y="1803437"/>
            <a:ext cx="4584688" cy="4546558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5715005" y="3578932"/>
            <a:ext cx="4202429" cy="22917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055"/>
              </a:lnSpc>
            </a:pPr>
            <a:endParaRPr lang="Arial" altLang="Arial" sz="100"/>
          </a:p>
          <a:p>
            <a:pPr marL="14604" algn="l" rtl="0" eaLnBrk="0">
              <a:lnSpc>
                <a:spcPct val="99000"/>
              </a:lnSpc>
            </a:pPr>
            <a:r>
              <a:rPr sz="1300" b="1" kern="0" spc="80">
                <a:solidFill>
                  <a:srgbClr val="0019F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提升农业现代化水平</a:t>
            </a:r>
            <a:endParaRPr lang="SimHei" altLang="SimHei" sz="1300"/>
          </a:p>
          <a:p>
            <a:pPr marL="12700" algn="l" rtl="0" eaLnBrk="0">
              <a:lnSpc>
                <a:spcPct val="115000"/>
              </a:lnSpc>
              <a:spcBef>
                <a:spcPts val="1288"/>
              </a:spcBef>
            </a:pPr>
            <a:r>
              <a:rPr sz="13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通过对农业补贴机具的核验</a:t>
            </a: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，可以促进先进、高效、适用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的农业机械的推广和应用，提高农业生产效率，提升农业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现代化水平。</a:t>
            </a:r>
            <a:endParaRPr lang="SimHei" altLang="SimHei" sz="1300"/>
          </a:p>
          <a:p>
            <a:pPr algn="l" rtl="0" eaLnBrk="0">
              <a:lnSpc>
                <a:spcPct val="112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14604" algn="l" rtl="0" eaLnBrk="0">
              <a:lnSpc>
                <a:spcPct val="99000"/>
              </a:lnSpc>
              <a:spcBef>
                <a:spcPts val="396"/>
              </a:spcBef>
            </a:pPr>
            <a:r>
              <a:rPr sz="1300" b="1" kern="0" spc="80">
                <a:solidFill>
                  <a:srgbClr val="0018F9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加强农业机械安全管理</a:t>
            </a:r>
            <a:endParaRPr lang="SimHei" altLang="SimHei" sz="1300"/>
          </a:p>
          <a:p>
            <a:pPr algn="l" rtl="0" eaLnBrk="0">
              <a:lnSpc>
                <a:spcPct val="103000"/>
              </a:lnSpc>
            </a:pPr>
            <a:endParaRPr lang="Arial" altLang="Arial" sz="1200"/>
          </a:p>
          <a:p>
            <a:pPr algn="l" rtl="0" eaLnBrk="0">
              <a:lnSpc>
                <a:spcPct val="7103"/>
              </a:lnSpc>
            </a:pPr>
            <a:endParaRPr lang="Arial" altLang="Arial" sz="100"/>
          </a:p>
          <a:p>
            <a:pPr marL="12700" algn="l" rtl="0" eaLnBrk="0">
              <a:lnSpc>
                <a:spcPct val="112000"/>
              </a:lnSpc>
            </a:pP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通过对农业补贴机具的核验，可以加强对农业机械的安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全 </a:t>
            </a: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管理，减少农机事故的发生，保障人民群众生命财产安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全</a:t>
            </a:r>
            <a:endParaRPr lang="SimHei" altLang="SimHei" sz="1300"/>
          </a:p>
        </p:txBody>
      </p:sp>
      <p:sp>
        <p:nvSpPr>
          <p:cNvPr id="24" name="textbox 24"/>
          <p:cNvSpPr/>
          <p:nvPr/>
        </p:nvSpPr>
        <p:spPr>
          <a:xfrm>
            <a:off x="5715005" y="2131175"/>
            <a:ext cx="4185284" cy="8369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055"/>
              </a:lnSpc>
            </a:pPr>
            <a:endParaRPr lang="Arial" altLang="Arial" sz="100"/>
          </a:p>
          <a:p>
            <a:pPr marL="14604" algn="l" rtl="0" eaLnBrk="0">
              <a:lnSpc>
                <a:spcPct val="99000"/>
              </a:lnSpc>
            </a:pPr>
            <a:r>
              <a:rPr sz="1300" b="1" kern="0" spc="80">
                <a:solidFill>
                  <a:srgbClr val="0019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确保补贴资金的合理使用</a:t>
            </a:r>
            <a:endParaRPr lang="SimHei" altLang="SimHei" sz="1300"/>
          </a:p>
          <a:p>
            <a:pPr algn="l" rtl="0" eaLnBrk="0">
              <a:lnSpc>
                <a:spcPct val="106000"/>
              </a:lnSpc>
            </a:pPr>
            <a:endParaRPr lang="Arial" altLang="Arial" sz="1200"/>
          </a:p>
          <a:p>
            <a:pPr algn="l" rtl="0" eaLnBrk="0">
              <a:lnSpc>
                <a:spcPct val="9646"/>
              </a:lnSpc>
            </a:pPr>
            <a:endParaRPr lang="Arial" altLang="Arial" sz="100"/>
          </a:p>
          <a:p>
            <a:pPr marL="12700" algn="l" rtl="0" eaLnBrk="0">
              <a:lnSpc>
                <a:spcPct val="106000"/>
              </a:lnSpc>
            </a:pP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农业补贴机具核验的目的是确保补贴资金能够准确、合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理</a:t>
            </a: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地用于农业生产和作业，防止虚报、冒领等不当行为。</a:t>
            </a:r>
            <a:endParaRPr lang="SimHei" altLang="SimHei" sz="1300"/>
          </a:p>
        </p:txBody>
      </p:sp>
      <p:sp>
        <p:nvSpPr>
          <p:cNvPr id="26" name="textbox 26"/>
          <p:cNvSpPr/>
          <p:nvPr/>
        </p:nvSpPr>
        <p:spPr>
          <a:xfrm>
            <a:off x="336546" y="977882"/>
            <a:ext cx="3412490" cy="5461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7000"/>
              </a:lnSpc>
            </a:pPr>
            <a:endParaRPr lang="Arial" altLang="Arial" sz="700"/>
          </a:p>
          <a:p>
            <a:pPr marL="558800" algn="l" rtl="0" eaLnBrk="0">
              <a:lnSpc>
                <a:spcPct val="96000"/>
              </a:lnSpc>
              <a:spcBef>
                <a:spcPts val="4"/>
              </a:spcBef>
              <a:tabLst>
                <a:tab pos="728344"/>
              </a:tabLst>
            </a:pPr>
            <a:r>
              <a:rPr sz="2600" kern="0" spc="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2600" b="1" kern="0" spc="1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核验的目的和意义</a:t>
            </a:r>
            <a:endParaRPr lang="SimHei" altLang="SimHei" sz="2600"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9246" y="990582"/>
            <a:ext cx="546112" cy="47623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552446" y="4302701"/>
            <a:ext cx="2439035" cy="13696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760"/>
              </a:lnSpc>
            </a:pPr>
            <a:endParaRPr lang="Arial" altLang="Arial" sz="100"/>
          </a:p>
          <a:p>
            <a:pPr marL="14604" algn="l" rtl="0" eaLnBrk="0">
              <a:lnSpc>
                <a:spcPct val="96000"/>
              </a:lnSpc>
            </a:pPr>
            <a:r>
              <a:rPr sz="1300" b="1" kern="0" spc="8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核验内容</a:t>
            </a:r>
            <a:endParaRPr lang="SimHei" altLang="SimHei" sz="1300"/>
          </a:p>
          <a:p>
            <a:pPr algn="r" rtl="0" eaLnBrk="0">
              <a:lnSpc>
                <a:spcPct val="85000"/>
              </a:lnSpc>
              <a:spcBef>
                <a:spcPts val="1218"/>
              </a:spcBef>
            </a:pPr>
            <a:r>
              <a:rPr sz="1300" kern="0" spc="-1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农业补贴机具核验的内容</a:t>
            </a:r>
            <a:r>
              <a:rPr sz="1300" kern="0" spc="-1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包括机械的</a:t>
            </a:r>
            <a:endParaRPr lang="SimHei" altLang="SimHei" sz="1300"/>
          </a:p>
          <a:p>
            <a:pPr marL="12700" algn="l" rtl="0" eaLnBrk="0">
              <a:lnSpc>
                <a:spcPct val="139000"/>
              </a:lnSpc>
              <a:spcBef>
                <a:spcPts val="39"/>
              </a:spcBef>
            </a:pPr>
            <a:r>
              <a:rPr sz="1300" kern="0" spc="-1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类型、型号、功率、价格等信息，以</a:t>
            </a:r>
            <a:r>
              <a:rPr sz="1300" kern="0" spc="6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1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及机械的所有者、使用范围、作业时</a:t>
            </a:r>
            <a:r>
              <a:rPr sz="1300" kern="0" spc="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1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间等信息。</a:t>
            </a:r>
            <a:endParaRPr lang="SimHei" altLang="SimHei" sz="1300"/>
          </a:p>
        </p:txBody>
      </p:sp>
      <p:sp>
        <p:nvSpPr>
          <p:cNvPr id="34" name="textbox 34"/>
          <p:cNvSpPr/>
          <p:nvPr/>
        </p:nvSpPr>
        <p:spPr>
          <a:xfrm>
            <a:off x="552446" y="2061148"/>
            <a:ext cx="2435225" cy="11563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761"/>
              </a:lnSpc>
            </a:pPr>
            <a:endParaRPr lang="Arial" altLang="Arial" sz="100"/>
          </a:p>
          <a:p>
            <a:pPr marL="14604" algn="l" rtl="0" eaLnBrk="0">
              <a:lnSpc>
                <a:spcPct val="96000"/>
              </a:lnSpc>
            </a:pPr>
            <a:r>
              <a:rPr sz="1300" b="1" kern="0" spc="90">
                <a:solidFill>
                  <a:srgbClr val="0019F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核验范围</a:t>
            </a:r>
            <a:endParaRPr lang="SimHei" altLang="SimHei" sz="1300"/>
          </a:p>
          <a:p>
            <a:pPr algn="r" rtl="0" eaLnBrk="0">
              <a:lnSpc>
                <a:spcPct val="85000"/>
              </a:lnSpc>
              <a:spcBef>
                <a:spcPts val="1563"/>
              </a:spcBef>
            </a:pPr>
            <a:r>
              <a:rPr sz="13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农业补贴</a:t>
            </a:r>
            <a:r>
              <a:rPr sz="13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机具核验的范围包括各类</a:t>
            </a:r>
            <a:r>
              <a:rPr sz="13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</a:t>
            </a:r>
            <a:endParaRPr lang="SimHei" altLang="SimHei" sz="1300"/>
          </a:p>
          <a:p>
            <a:pPr marL="12700" algn="l" rtl="0" eaLnBrk="0">
              <a:lnSpc>
                <a:spcPct val="144000"/>
              </a:lnSpc>
              <a:spcBef>
                <a:spcPts val="28"/>
              </a:spcBef>
            </a:pPr>
            <a:r>
              <a:rPr sz="13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业机械，如拖拉机、收割机、灌溉机</a:t>
            </a:r>
            <a:r>
              <a:rPr sz="13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械、畜牧机械等。</a:t>
            </a:r>
            <a:endParaRPr lang="SimHei" altLang="SimHei" sz="1300"/>
          </a:p>
        </p:txBody>
      </p:sp>
      <p:sp>
        <p:nvSpPr>
          <p:cNvPr id="36" name="textbox 36"/>
          <p:cNvSpPr/>
          <p:nvPr/>
        </p:nvSpPr>
        <p:spPr>
          <a:xfrm>
            <a:off x="1058795" y="1080663"/>
            <a:ext cx="3359150" cy="4051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181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2600" b="1" kern="0" spc="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核验数据的范围和内容</a:t>
            </a:r>
            <a:endParaRPr lang="SimHei" altLang="SimHei" sz="26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178539" y="2095514"/>
            <a:ext cx="4013232" cy="3994168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336546" y="977882"/>
            <a:ext cx="5225415" cy="21437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7000"/>
              </a:lnSpc>
            </a:pPr>
            <a:endParaRPr lang="Arial" altLang="Arial" sz="700"/>
          </a:p>
          <a:p>
            <a:pPr marL="558800" algn="l" rtl="0" eaLnBrk="0">
              <a:lnSpc>
                <a:spcPct val="96000"/>
              </a:lnSpc>
              <a:spcBef>
                <a:spcPts val="4"/>
              </a:spcBef>
              <a:tabLst>
                <a:tab pos="728344"/>
              </a:tabLst>
            </a:pPr>
            <a:r>
              <a:rPr sz="2600" kern="0" spc="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2600" b="1" kern="0" spc="2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核验数据的标准和要求</a:t>
            </a:r>
            <a:endParaRPr lang="SimHei" altLang="SimHei" sz="2600"/>
          </a:p>
          <a:p>
            <a:pPr algn="l" rtl="0" eaLnBrk="0">
              <a:lnSpc>
                <a:spcPct val="117000"/>
              </a:lnSpc>
            </a:pPr>
            <a:endParaRPr lang="Arial" altLang="Arial" sz="1000"/>
          </a:p>
          <a:p>
            <a:pPr algn="l" rtl="0" eaLnBrk="0">
              <a:lnSpc>
                <a:spcPct val="117000"/>
              </a:lnSpc>
            </a:pPr>
            <a:endParaRPr lang="Arial" altLang="Arial" sz="10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marL="1720850" algn="l" rtl="0" eaLnBrk="0">
              <a:lnSpc>
                <a:spcPct val="96000"/>
              </a:lnSpc>
              <a:spcBef>
                <a:spcPts val="427"/>
              </a:spcBef>
            </a:pPr>
            <a:r>
              <a:rPr sz="1400" kern="0" spc="30">
                <a:solidFill>
                  <a:srgbClr val="0018F4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数据真实性</a:t>
            </a:r>
            <a:endParaRPr lang="SimHei" altLang="SimHei" sz="1400"/>
          </a:p>
          <a:p>
            <a:pPr algn="r" rtl="0" eaLnBrk="0">
              <a:lnSpc>
                <a:spcPct val="75000"/>
              </a:lnSpc>
              <a:spcBef>
                <a:spcPts val="1424"/>
              </a:spcBef>
            </a:pPr>
            <a:r>
              <a:rPr sz="14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核验数</a:t>
            </a:r>
            <a:r>
              <a:rPr sz="14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据必须真实可靠，不能虚报、瞒报、伪</a:t>
            </a:r>
            <a:r>
              <a:rPr sz="14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造</a:t>
            </a:r>
            <a:endParaRPr lang="SimHei" altLang="SimHei" sz="1400"/>
          </a:p>
          <a:p>
            <a:pPr marL="615315" algn="l" rtl="0" eaLnBrk="0">
              <a:lnSpc>
                <a:spcPct val="76000"/>
              </a:lnSpc>
              <a:spcBef>
                <a:spcPts val="13"/>
              </a:spcBef>
            </a:pPr>
            <a:r>
              <a:rPr sz="43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endParaRPr lang="SimSun" altLang="SimSun" sz="4300"/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9246" y="990582"/>
            <a:ext cx="546112" cy="482585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939761" y="3517382"/>
            <a:ext cx="4432300" cy="11220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003"/>
              </a:lnSpc>
            </a:pPr>
            <a:endParaRPr lang="Arial" altLang="Arial" sz="100"/>
          </a:p>
          <a:p>
            <a:pPr marL="1117600" algn="l" rtl="0" eaLnBrk="0">
              <a:lnSpc>
                <a:spcPct val="95000"/>
              </a:lnSpc>
            </a:pPr>
            <a:r>
              <a:rPr sz="1400" kern="0" spc="30">
                <a:solidFill>
                  <a:srgbClr val="0018F7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数据完整性</a:t>
            </a:r>
            <a:endParaRPr lang="SimHei" altLang="SimHei" sz="1400"/>
          </a:p>
          <a:p>
            <a:pPr marL="1117600" algn="l" rtl="0" eaLnBrk="0">
              <a:lnSpc>
                <a:spcPct val="98000"/>
              </a:lnSpc>
              <a:spcBef>
                <a:spcPts val="1242"/>
              </a:spcBef>
            </a:pPr>
            <a:r>
              <a:rPr sz="13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核验数据必须完整，不能遗漏任何关键信息。</a:t>
            </a:r>
            <a:endParaRPr lang="SimHei" altLang="SimHei" sz="1300"/>
          </a:p>
          <a:p>
            <a:pPr marL="12700" algn="l" rtl="0" eaLnBrk="0">
              <a:lnSpc>
                <a:spcPct val="79000"/>
              </a:lnSpc>
              <a:spcBef>
                <a:spcPts val="183"/>
              </a:spcBef>
            </a:pPr>
            <a:r>
              <a:rPr sz="43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endParaRPr lang="SimSun" altLang="SimSun" sz="4300"/>
          </a:p>
        </p:txBody>
      </p:sp>
      <p:sp>
        <p:nvSpPr>
          <p:cNvPr id="48" name="textbox 48"/>
          <p:cNvSpPr/>
          <p:nvPr/>
        </p:nvSpPr>
        <p:spPr>
          <a:xfrm>
            <a:off x="2044709" y="5071838"/>
            <a:ext cx="3519804" cy="8813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120"/>
              </a:lnSpc>
            </a:pPr>
            <a:endParaRPr lang="Arial" altLang="Arial" sz="100"/>
          </a:p>
          <a:p>
            <a:pPr marL="15240" algn="l" rtl="0" eaLnBrk="0">
              <a:lnSpc>
                <a:spcPct val="96000"/>
              </a:lnSpc>
            </a:pPr>
            <a:r>
              <a:rPr sz="1400" b="1" kern="0" spc="10">
                <a:solidFill>
                  <a:srgbClr val="0019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数据规范性</a:t>
            </a:r>
            <a:endParaRPr lang="SimHei" altLang="SimHei" sz="1400"/>
          </a:p>
          <a:p>
            <a:pPr algn="r" rtl="0" eaLnBrk="0">
              <a:lnSpc>
                <a:spcPct val="85000"/>
              </a:lnSpc>
              <a:spcBef>
                <a:spcPts val="1278"/>
              </a:spcBef>
            </a:pPr>
            <a:r>
              <a:rPr sz="14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核</a:t>
            </a:r>
            <a:r>
              <a:rPr sz="14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验数据必须符合规范要求，如数据格式、数</a:t>
            </a:r>
            <a:r>
              <a:rPr sz="14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据</a:t>
            </a:r>
            <a:endParaRPr lang="SimHei" altLang="SimHei" sz="1400"/>
          </a:p>
          <a:p>
            <a:pPr marL="12700" algn="l" rtl="0" eaLnBrk="0">
              <a:lnSpc>
                <a:spcPts val="2415"/>
              </a:lnSpc>
            </a:pP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项含义等。</a:t>
            </a:r>
            <a:endParaRPr lang="SimHei" altLang="SimHei" sz="1200"/>
          </a:p>
        </p:txBody>
      </p:sp>
      <p:sp>
        <p:nvSpPr>
          <p:cNvPr id="50" name="textbox 50"/>
          <p:cNvSpPr/>
          <p:nvPr/>
        </p:nvSpPr>
        <p:spPr>
          <a:xfrm>
            <a:off x="939761" y="5657951"/>
            <a:ext cx="269240" cy="5410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3000"/>
              </a:lnSpc>
            </a:pPr>
            <a:endParaRPr lang="Arial" altLang="Arial" sz="100"/>
          </a:p>
          <a:p>
            <a:pPr algn="r" rtl="0" eaLnBrk="0">
              <a:lnSpc>
                <a:spcPct val="80000"/>
              </a:lnSpc>
            </a:pPr>
            <a:r>
              <a:rPr sz="4200" kern="0" spc="-20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endParaRPr lang="SimSun" altLang="SimSun" sz="42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1301732" y="3103448"/>
            <a:ext cx="8084819" cy="25095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359"/>
              </a:lnSpc>
            </a:pPr>
            <a:endParaRPr lang="Arial" altLang="Arial" sz="100"/>
          </a:p>
          <a:p>
            <a:pPr marL="3355975" algn="l" rtl="0" eaLnBrk="0">
              <a:lnSpc>
                <a:spcPct val="79000"/>
              </a:lnSpc>
            </a:pPr>
            <a:r>
              <a:rPr sz="5200" b="1" kern="0" spc="-80">
                <a:solidFill>
                  <a:srgbClr val="007EF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02</a:t>
            </a:r>
            <a:endParaRPr lang="SimSun" altLang="SimSun" sz="5200"/>
          </a:p>
          <a:p>
            <a:pPr algn="l" rtl="0" eaLnBrk="0">
              <a:lnSpc>
                <a:spcPct val="163000"/>
              </a:lnSpc>
            </a:pPr>
            <a:endParaRPr lang="Arial" altLang="Arial" sz="1000"/>
          </a:p>
          <a:p>
            <a:pPr marL="12700" algn="l" rtl="0" eaLnBrk="0">
              <a:lnSpc>
                <a:spcPct val="85000"/>
              </a:lnSpc>
              <a:spcBef>
                <a:spcPts val="1322"/>
              </a:spcBef>
            </a:pPr>
            <a:r>
              <a:rPr sz="4400" kern="0" spc="130">
                <a:solidFill>
                  <a:srgbClr val="0086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农业补贴机具核验数据收集与整</a:t>
            </a:r>
            <a:endParaRPr lang="SimHei" altLang="SimHei" sz="4400"/>
          </a:p>
          <a:p>
            <a:pPr marL="3733165" algn="l" rtl="0" eaLnBrk="0">
              <a:lnSpc>
                <a:spcPts val="6864"/>
              </a:lnSpc>
            </a:pPr>
            <a:r>
              <a:rPr sz="5200" kern="0" spc="-10">
                <a:solidFill>
                  <a:srgbClr val="0086F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理</a:t>
            </a:r>
            <a:endParaRPr lang="SimSun" altLang="SimSun" sz="52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70456" y="1955829"/>
            <a:ext cx="4889556" cy="4394166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768345" y="2208512"/>
            <a:ext cx="4106545" cy="8909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543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500" kern="0" spc="4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●</a:t>
            </a:r>
            <a:r>
              <a:rPr sz="1500" kern="0" spc="-21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b="1" kern="0" spc="4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直接收集</a:t>
            </a:r>
            <a:endParaRPr lang="SimHei" altLang="SimHei" sz="1500"/>
          </a:p>
          <a:p>
            <a:pPr algn="l" rtl="0" eaLnBrk="0">
              <a:lnSpc>
                <a:spcPct val="100000"/>
              </a:lnSpc>
            </a:pPr>
            <a:endParaRPr lang="Arial" altLang="Arial" sz="1300"/>
          </a:p>
          <a:p>
            <a:pPr algn="l" rtl="0" eaLnBrk="0">
              <a:lnSpc>
                <a:spcPct val="6540"/>
              </a:lnSpc>
            </a:pPr>
            <a:endParaRPr lang="Arial" altLang="Arial" sz="100"/>
          </a:p>
          <a:p>
            <a:pPr marL="254000" indent="5714" algn="l" rtl="0" eaLnBrk="0">
              <a:lnSpc>
                <a:spcPct val="111000"/>
              </a:lnSpc>
            </a:pP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通过补贴申请、审批等环节直接获取补贴机具的相关</a:t>
            </a:r>
            <a:r>
              <a:rPr sz="13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数据。</a:t>
            </a:r>
            <a:endParaRPr lang="SimHei" altLang="SimHei" sz="1300"/>
          </a:p>
        </p:txBody>
      </p:sp>
      <p:sp>
        <p:nvSpPr>
          <p:cNvPr id="62" name="textbox 62"/>
          <p:cNvSpPr/>
          <p:nvPr/>
        </p:nvSpPr>
        <p:spPr>
          <a:xfrm>
            <a:off x="768345" y="4925707"/>
            <a:ext cx="4105909" cy="8877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659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500" kern="0" spc="3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●</a:t>
            </a:r>
            <a:r>
              <a:rPr sz="1500" kern="0" spc="-17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b="1" kern="0" spc="3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实地调查</a:t>
            </a:r>
            <a:endParaRPr lang="SimHei" altLang="SimHei" sz="1500"/>
          </a:p>
          <a:p>
            <a:pPr algn="l" rtl="0" eaLnBrk="0">
              <a:lnSpc>
                <a:spcPct val="105000"/>
              </a:lnSpc>
            </a:pPr>
            <a:endParaRPr lang="Arial" altLang="Arial" sz="1200"/>
          </a:p>
          <a:p>
            <a:pPr marL="260350" algn="l" rtl="0" eaLnBrk="0">
              <a:lnSpc>
                <a:spcPct val="112000"/>
              </a:lnSpc>
              <a:spcBef>
                <a:spcPts val="6"/>
              </a:spcBef>
            </a:pP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组织专业人员对补贴机具进行实地调查，获取一手数</a:t>
            </a:r>
            <a:r>
              <a:rPr sz="13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据。</a:t>
            </a:r>
            <a:endParaRPr lang="SimHei" altLang="SimHei" sz="1300"/>
          </a:p>
        </p:txBody>
      </p:sp>
      <p:sp>
        <p:nvSpPr>
          <p:cNvPr id="64" name="textbox 64"/>
          <p:cNvSpPr/>
          <p:nvPr/>
        </p:nvSpPr>
        <p:spPr>
          <a:xfrm>
            <a:off x="768345" y="3561052"/>
            <a:ext cx="4070984" cy="6343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543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500" kern="0" spc="5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●</a:t>
            </a:r>
            <a:r>
              <a:rPr sz="1500" kern="0" spc="-18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b="1" kern="0" spc="5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公开渠道收集</a:t>
            </a:r>
            <a:endParaRPr lang="SimHei" altLang="SimHei" sz="1500"/>
          </a:p>
          <a:p>
            <a:pPr algn="l" rtl="0" eaLnBrk="0">
              <a:lnSpc>
                <a:spcPct val="106000"/>
              </a:lnSpc>
            </a:pPr>
            <a:endParaRPr lang="Arial" altLang="Arial" sz="1200"/>
          </a:p>
          <a:p>
            <a:pPr marL="260350" algn="l" rtl="0" eaLnBrk="0">
              <a:lnSpc>
                <a:spcPct val="95000"/>
              </a:lnSpc>
              <a:spcBef>
                <a:spcPts val="4"/>
              </a:spcBef>
            </a:pPr>
            <a:r>
              <a:rPr sz="13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利用政府公开数据、行业协会等渠道获取相关数据。</a:t>
            </a:r>
            <a:endParaRPr lang="SimHei" altLang="SimHei" sz="1300"/>
          </a:p>
        </p:txBody>
      </p:sp>
      <p:sp>
        <p:nvSpPr>
          <p:cNvPr id="66" name="textbox 66"/>
          <p:cNvSpPr/>
          <p:nvPr/>
        </p:nvSpPr>
        <p:spPr>
          <a:xfrm>
            <a:off x="336546" y="977882"/>
            <a:ext cx="4057015" cy="5435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5000"/>
              </a:lnSpc>
            </a:pPr>
            <a:endParaRPr lang="Arial" altLang="Arial" sz="800"/>
          </a:p>
          <a:p>
            <a:pPr marL="558800" algn="l" rtl="0" eaLnBrk="0">
              <a:lnSpc>
                <a:spcPct val="95000"/>
              </a:lnSpc>
              <a:spcBef>
                <a:spcPts val="3"/>
              </a:spcBef>
              <a:tabLst>
                <a:tab pos="696594"/>
              </a:tabLst>
            </a:pPr>
            <a:r>
              <a:rPr sz="2500" kern="0" spc="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2500" b="1" kern="0" spc="12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数据收集的方法和途径</a:t>
            </a:r>
            <a:endParaRPr lang="SimHei" altLang="SimHei" sz="2500"/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9246" y="990582"/>
            <a:ext cx="546112" cy="47623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330237" y="977882"/>
            <a:ext cx="9451975" cy="19767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800"/>
          </a:p>
          <a:p>
            <a:pPr marL="564515" algn="l" rtl="0" eaLnBrk="0">
              <a:lnSpc>
                <a:spcPct val="96000"/>
              </a:lnSpc>
              <a:spcBef>
                <a:spcPts val="2"/>
              </a:spcBef>
              <a:tabLst>
                <a:tab pos="741044"/>
              </a:tabLst>
            </a:pPr>
            <a:r>
              <a:rPr sz="2600" kern="0" spc="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2600" b="1" kern="0" spc="1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数据的清洗和整理</a:t>
            </a:r>
            <a:endParaRPr lang="SimHei" altLang="SimHei" sz="26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marL="7775575" algn="l" rtl="0" eaLnBrk="0">
              <a:lnSpc>
                <a:spcPct val="96000"/>
              </a:lnSpc>
              <a:spcBef>
                <a:spcPts val="549"/>
              </a:spcBef>
            </a:pPr>
            <a:r>
              <a:rPr sz="1800" b="1" kern="0" spc="-30">
                <a:solidFill>
                  <a:srgbClr val="0019FA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整理缺失数据</a:t>
            </a:r>
            <a:endParaRPr lang="SimHei" altLang="SimHei" sz="18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10000"/>
              </a:lnSpc>
            </a:pPr>
            <a:endParaRPr lang="Arial" altLang="Arial" sz="300"/>
          </a:p>
          <a:p>
            <a:pPr marL="7771765" algn="l" rtl="0" eaLnBrk="0">
              <a:lnSpc>
                <a:spcPct val="115000"/>
              </a:lnSpc>
              <a:spcBef>
                <a:spcPts val="3"/>
              </a:spcBef>
            </a:pP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对缺失的数据进行补充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或删除，确保数据的完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整性。</a:t>
            </a:r>
            <a:endParaRPr lang="SimHei" altLang="SimHei" sz="1300"/>
          </a:p>
        </p:txBody>
      </p:sp>
      <p:pic>
        <p:nvPicPr>
          <p:cNvPr id="74" name="picture 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2937" y="990582"/>
            <a:ext cx="552421" cy="476232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552446" y="3599313"/>
            <a:ext cx="6701790" cy="21526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769"/>
              </a:lnSpc>
            </a:pPr>
            <a:endParaRPr lang="Arial" altLang="Arial" sz="100"/>
          </a:p>
          <a:p>
            <a:pPr marL="15875" algn="l" rtl="0" eaLnBrk="0">
              <a:lnSpc>
                <a:spcPct val="96000"/>
              </a:lnSpc>
            </a:pPr>
            <a:r>
              <a:rPr sz="1800" b="1" kern="0" spc="-30">
                <a:solidFill>
                  <a:srgbClr val="0019F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清洗重复数据</a:t>
            </a:r>
            <a:endParaRPr lang="SimHei" altLang="SimHei" sz="1800"/>
          </a:p>
          <a:p>
            <a:pPr algn="l" rtl="0" eaLnBrk="0">
              <a:lnSpc>
                <a:spcPct val="170000"/>
              </a:lnSpc>
            </a:pPr>
            <a:endParaRPr lang="Arial" altLang="Arial" sz="1000"/>
          </a:p>
          <a:p>
            <a:pPr marL="12700" algn="l" rtl="0" eaLnBrk="0">
              <a:lnSpc>
                <a:spcPct val="88000"/>
              </a:lnSpc>
              <a:spcBef>
                <a:spcPts val="398"/>
              </a:spcBef>
            </a:pP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对重复的数据进行合并</a:t>
            </a:r>
            <a:endParaRPr lang="SimHei" altLang="SimHei" sz="1300"/>
          </a:p>
          <a:p>
            <a:pPr marL="12700" algn="l" rtl="0" eaLnBrk="0">
              <a:lnSpc>
                <a:spcPts val="1786"/>
              </a:lnSpc>
            </a:pP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或删除，确保数据的准</a:t>
            </a:r>
            <a:endParaRPr lang="SimHei" altLang="SimHei" sz="1300"/>
          </a:p>
          <a:p>
            <a:pPr marL="12700" algn="l" rtl="0" eaLnBrk="0">
              <a:lnSpc>
                <a:spcPts val="1963"/>
              </a:lnSpc>
            </a:pPr>
            <a:r>
              <a:rPr sz="12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确性。</a:t>
            </a:r>
            <a:endParaRPr lang="SimHei" altLang="SimHei" sz="1200"/>
          </a:p>
          <a:p>
            <a:pPr algn="l" rtl="0" eaLnBrk="0">
              <a:lnSpc>
                <a:spcPct val="187000"/>
              </a:lnSpc>
            </a:pPr>
            <a:endParaRPr lang="Arial" altLang="Arial" sz="1000"/>
          </a:p>
          <a:p>
            <a:pPr algn="l" rtl="0" eaLnBrk="0">
              <a:lnSpc>
                <a:spcPct val="111000"/>
              </a:lnSpc>
            </a:pPr>
            <a:endParaRPr lang="Arial" altLang="Arial" sz="700"/>
          </a:p>
          <a:p>
            <a:pPr algn="r" rtl="0" eaLnBrk="0">
              <a:lnSpc>
                <a:spcPts val="3936"/>
              </a:lnSpc>
              <a:spcBef>
                <a:spcPts val="4"/>
              </a:spcBef>
            </a:pPr>
            <a:r>
              <a:rPr sz="3100" kern="0" spc="-25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企</a:t>
            </a:r>
            <a:endParaRPr lang="SimHei" altLang="SimHei" sz="3100"/>
          </a:p>
        </p:txBody>
      </p:sp>
      <p:sp>
        <p:nvSpPr>
          <p:cNvPr id="78" name="textbox 78"/>
          <p:cNvSpPr/>
          <p:nvPr/>
        </p:nvSpPr>
        <p:spPr>
          <a:xfrm>
            <a:off x="8089901" y="4304170"/>
            <a:ext cx="1689735" cy="12401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768"/>
              </a:lnSpc>
            </a:pPr>
            <a:endParaRPr lang="Arial" altLang="Arial" sz="100"/>
          </a:p>
          <a:p>
            <a:pPr marL="15875" algn="l" rtl="0" eaLnBrk="0">
              <a:lnSpc>
                <a:spcPct val="96000"/>
              </a:lnSpc>
            </a:pPr>
            <a:r>
              <a:rPr sz="1800" b="1" kern="0" spc="-30">
                <a:solidFill>
                  <a:srgbClr val="0019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转换数据格式</a:t>
            </a:r>
            <a:endParaRPr lang="SimHei" altLang="SimHei" sz="18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11000"/>
              </a:lnSpc>
            </a:pPr>
            <a:endParaRPr lang="Arial" altLang="Arial" sz="300"/>
          </a:p>
          <a:p>
            <a:pPr marL="12700" algn="l" rtl="0" eaLnBrk="0">
              <a:lnSpc>
                <a:spcPct val="119000"/>
              </a:lnSpc>
              <a:spcBef>
                <a:spcPts val="2"/>
              </a:spcBef>
            </a:pP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将不同来源的数据格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式</a:t>
            </a: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统一，方便后续处理和</a:t>
            </a:r>
            <a:r>
              <a:rPr sz="13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分析。</a:t>
            </a:r>
            <a:endParaRPr lang="SimHei" altLang="SimHei" sz="13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0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330237" y="977882"/>
            <a:ext cx="6635750" cy="19107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3000"/>
              </a:lnSpc>
            </a:pPr>
            <a:endParaRPr lang="Arial" altLang="Arial" sz="700"/>
          </a:p>
          <a:p>
            <a:pPr marL="564515" algn="l" rtl="0" eaLnBrk="0">
              <a:lnSpc>
                <a:spcPct val="96000"/>
              </a:lnSpc>
              <a:spcBef>
                <a:spcPts val="4"/>
              </a:spcBef>
              <a:tabLst>
                <a:tab pos="741044"/>
              </a:tabLst>
            </a:pPr>
            <a:r>
              <a:rPr sz="2600" kern="0" spc="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2600" b="1" kern="0" spc="1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数据的存储和管理</a:t>
            </a:r>
            <a:endParaRPr lang="SimHei" altLang="SimHei" sz="2600"/>
          </a:p>
          <a:p>
            <a:pPr algn="l" rtl="0" eaLnBrk="0">
              <a:lnSpc>
                <a:spcPct val="137000"/>
              </a:lnSpc>
            </a:pPr>
            <a:endParaRPr lang="Arial" altLang="Arial" sz="1000"/>
          </a:p>
          <a:p>
            <a:pPr algn="l" rtl="0" eaLnBrk="0">
              <a:lnSpc>
                <a:spcPct val="138000"/>
              </a:lnSpc>
            </a:pPr>
            <a:endParaRPr lang="Arial" altLang="Arial" sz="1000"/>
          </a:p>
          <a:p>
            <a:pPr marL="4397375" algn="l" rtl="0" eaLnBrk="0">
              <a:lnSpc>
                <a:spcPct val="98000"/>
              </a:lnSpc>
              <a:spcBef>
                <a:spcPts val="611"/>
              </a:spcBef>
            </a:pPr>
            <a:r>
              <a:rPr sz="2000" b="1" kern="0" spc="10">
                <a:solidFill>
                  <a:srgbClr val="0018F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建立数据库</a:t>
            </a:r>
            <a:endParaRPr lang="SimHei" altLang="SimHei" sz="20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l" rtl="0" eaLnBrk="0">
              <a:lnSpc>
                <a:spcPct val="9828"/>
              </a:lnSpc>
            </a:pPr>
            <a:endParaRPr lang="Arial" altLang="Arial" sz="100"/>
          </a:p>
          <a:p>
            <a:pPr marL="4538979" indent="-1078864" algn="l" rtl="0" eaLnBrk="0">
              <a:lnSpc>
                <a:spcPct val="111000"/>
              </a:lnSpc>
            </a:pP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建立专门的数据库，用于存储和管理补贴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机 </a:t>
            </a:r>
            <a:r>
              <a:rPr sz="13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具核验数据。</a:t>
            </a:r>
            <a:endParaRPr lang="SimHei" altLang="SimHei" sz="1300"/>
          </a:p>
        </p:txBody>
      </p:sp>
      <p:pic>
        <p:nvPicPr>
          <p:cNvPr id="84" name="picture 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2937" y="990582"/>
            <a:ext cx="552421" cy="476232"/>
          </a:xfrm>
          <a:prstGeom prst="rect">
            <a:avLst/>
          </a:prstGeom>
        </p:spPr>
      </p:pic>
      <p:pic>
        <p:nvPicPr>
          <p:cNvPr id="86" name="picture 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898920" y="3149624"/>
            <a:ext cx="3003562" cy="2952687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7143750" y="4832665"/>
            <a:ext cx="3201670" cy="9315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177"/>
              </a:lnSpc>
            </a:pPr>
            <a:endParaRPr lang="Arial" altLang="Arial" sz="100"/>
          </a:p>
          <a:p>
            <a:pPr marL="15875" algn="l" rtl="0" eaLnBrk="0">
              <a:lnSpc>
                <a:spcPct val="98000"/>
              </a:lnSpc>
            </a:pPr>
            <a:r>
              <a:rPr sz="2000" b="1" kern="0" spc="3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数据安全保障</a:t>
            </a:r>
            <a:endParaRPr lang="SimHei" altLang="SimHei" sz="20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7286"/>
              </a:lnSpc>
            </a:pPr>
            <a:endParaRPr lang="Arial" altLang="Arial" sz="100"/>
          </a:p>
          <a:p>
            <a:pPr marL="12700" algn="l" rtl="0" eaLnBrk="0">
              <a:lnSpc>
                <a:spcPct val="112000"/>
              </a:lnSpc>
            </a:pPr>
            <a:r>
              <a:rPr sz="13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采取必要的安全措施，</a:t>
            </a: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保障数据的安全性和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保密性。</a:t>
            </a:r>
            <a:endParaRPr lang="SimHei" altLang="SimHei" sz="1300"/>
          </a:p>
        </p:txBody>
      </p:sp>
      <p:sp>
        <p:nvSpPr>
          <p:cNvPr id="90" name="textbox 90"/>
          <p:cNvSpPr/>
          <p:nvPr/>
        </p:nvSpPr>
        <p:spPr>
          <a:xfrm>
            <a:off x="438133" y="4832665"/>
            <a:ext cx="3194685" cy="6756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177"/>
              </a:lnSpc>
            </a:pPr>
            <a:endParaRPr lang="Arial" altLang="Arial" sz="100"/>
          </a:p>
          <a:p>
            <a:pPr marL="2130425" algn="l" rtl="0" eaLnBrk="0">
              <a:lnSpc>
                <a:spcPct val="98000"/>
              </a:lnSpc>
            </a:pPr>
            <a:r>
              <a:rPr sz="2000" b="1" kern="0" spc="40">
                <a:solidFill>
                  <a:srgbClr val="0018F7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数据备份</a:t>
            </a:r>
            <a:endParaRPr lang="SimHei" altLang="SimHei" sz="20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marL="12700" algn="l" rtl="0" eaLnBrk="0">
              <a:lnSpc>
                <a:spcPct val="95000"/>
              </a:lnSpc>
              <a:spcBef>
                <a:spcPts val="7"/>
              </a:spcBef>
            </a:pP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定期对数据进行备份，防止数据丢失或损坏</a:t>
            </a:r>
            <a:endParaRPr lang="SimHei" altLang="SimHei" sz="13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1308148" y="3098956"/>
            <a:ext cx="8081644" cy="24828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4000"/>
              </a:lnSpc>
            </a:pPr>
            <a:endParaRPr lang="Arial" altLang="Arial" sz="100"/>
          </a:p>
          <a:p>
            <a:pPr marL="3355975" algn="l" rtl="0" eaLnBrk="0">
              <a:lnSpc>
                <a:spcPct val="78000"/>
              </a:lnSpc>
              <a:spcBef>
                <a:spcPts val="1"/>
              </a:spcBef>
            </a:pPr>
            <a:r>
              <a:rPr sz="5300" b="1" kern="0" spc="-100">
                <a:solidFill>
                  <a:srgbClr val="007EF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03</a:t>
            </a:r>
            <a:endParaRPr lang="SimSun" altLang="SimSun" sz="5300"/>
          </a:p>
          <a:p>
            <a:pPr algn="l" rtl="0" eaLnBrk="0">
              <a:lnSpc>
                <a:spcPct val="171000"/>
              </a:lnSpc>
            </a:pPr>
            <a:endParaRPr lang="Arial" altLang="Arial" sz="1000"/>
          </a:p>
          <a:p>
            <a:pPr marL="12700" algn="l" rtl="0" eaLnBrk="0">
              <a:lnSpc>
                <a:spcPct val="85000"/>
              </a:lnSpc>
              <a:spcBef>
                <a:spcPts val="1299"/>
              </a:spcBef>
            </a:pPr>
            <a:r>
              <a:rPr sz="4300" kern="0" spc="230">
                <a:solidFill>
                  <a:srgbClr val="007E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农业补贴机具核验数据分析与挖</a:t>
            </a:r>
            <a:endParaRPr lang="SimHei" altLang="SimHei" sz="4300"/>
          </a:p>
          <a:p>
            <a:pPr marL="3739515" algn="l" rtl="0" eaLnBrk="0">
              <a:lnSpc>
                <a:spcPts val="6625"/>
              </a:lnSpc>
            </a:pPr>
            <a:r>
              <a:rPr sz="4700" kern="0" spc="-10">
                <a:solidFill>
                  <a:srgbClr val="007EF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掘</a:t>
            </a:r>
            <a:endParaRPr lang="SimHei" altLang="SimHei" sz="47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6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1504907" y="2703470"/>
            <a:ext cx="3386454" cy="28924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415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400" b="1" kern="0" spc="-40">
                <a:solidFill>
                  <a:srgbClr val="0019FE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Excel</a:t>
            </a:r>
            <a:r>
              <a:rPr sz="1400" b="1" kern="0" spc="-4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表格分析</a:t>
            </a:r>
            <a:endParaRPr lang="SimHei" altLang="SimHei" sz="1400"/>
          </a:p>
          <a:p>
            <a:pPr marL="12700" algn="l" rtl="0" eaLnBrk="0">
              <a:lnSpc>
                <a:spcPct val="88000"/>
              </a:lnSpc>
              <a:spcBef>
                <a:spcPts val="886"/>
              </a:spcBef>
            </a:pPr>
            <a:r>
              <a:rPr sz="12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利用</a:t>
            </a:r>
            <a:r>
              <a:rPr sz="1200" kern="0" spc="-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Excel</a:t>
            </a:r>
            <a:r>
              <a:rPr sz="12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表格的强大功能，进行数据整理、计算、</a:t>
            </a:r>
            <a:endParaRPr lang="SimHei" altLang="SimHei" sz="1200"/>
          </a:p>
          <a:p>
            <a:pPr marL="12700" algn="l" rtl="0" eaLnBrk="0">
              <a:lnSpc>
                <a:spcPts val="2200"/>
              </a:lnSpc>
            </a:pPr>
            <a:r>
              <a:rPr sz="12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统计等操作，实现基础数据分析。</a:t>
            </a:r>
            <a:endParaRPr lang="SimHei" altLang="SimHei" sz="1200"/>
          </a:p>
          <a:p>
            <a:pPr algn="l" rtl="0" eaLnBrk="0">
              <a:lnSpc>
                <a:spcPct val="159000"/>
              </a:lnSpc>
            </a:pPr>
            <a:endParaRPr lang="Arial" altLang="Arial" sz="1000"/>
          </a:p>
          <a:p>
            <a:pPr marL="15240" algn="l" rtl="0" eaLnBrk="0">
              <a:lnSpc>
                <a:spcPct val="99000"/>
              </a:lnSpc>
              <a:spcBef>
                <a:spcPts val="426"/>
              </a:spcBef>
            </a:pPr>
            <a:r>
              <a:rPr sz="1400" b="1" kern="0" spc="0">
                <a:solidFill>
                  <a:srgbClr val="0086FD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SPSS</a:t>
            </a:r>
            <a:r>
              <a:rPr sz="1400" kern="0" spc="-110">
                <a:solidFill>
                  <a:srgbClr val="0086FD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b="1" kern="0" spc="10">
                <a:solidFill>
                  <a:srgbClr val="0086F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软件分析</a:t>
            </a:r>
            <a:endParaRPr lang="SimHei" altLang="SimHei" sz="1400"/>
          </a:p>
          <a:p>
            <a:pPr marL="12700" algn="l" rtl="0" eaLnBrk="0">
              <a:lnSpc>
                <a:spcPct val="88000"/>
              </a:lnSpc>
              <a:spcBef>
                <a:spcPts val="786"/>
              </a:spcBef>
            </a:pP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使用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SPSS</a:t>
            </a:r>
            <a:r>
              <a:rPr sz="1200" kern="0" spc="-3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软件进行高级数据分析，包括描述性统计</a:t>
            </a:r>
            <a:endParaRPr lang="SimHei" altLang="SimHei" sz="1200"/>
          </a:p>
          <a:p>
            <a:pPr marL="12700" algn="l" rtl="0" eaLnBrk="0">
              <a:lnSpc>
                <a:spcPts val="2154"/>
              </a:lnSpc>
            </a:pPr>
            <a:r>
              <a:rPr sz="11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、推论性统计等。</a:t>
            </a:r>
            <a:endParaRPr lang="SimHei" altLang="SimHei" sz="1100"/>
          </a:p>
          <a:p>
            <a:pPr algn="l" rtl="0" eaLnBrk="0">
              <a:lnSpc>
                <a:spcPct val="126000"/>
              </a:lnSpc>
            </a:pPr>
            <a:endParaRPr lang="Arial" altLang="Arial" sz="1000"/>
          </a:p>
          <a:p>
            <a:pPr marL="15240" algn="l" rtl="0" eaLnBrk="0">
              <a:lnSpc>
                <a:spcPts val="1960"/>
              </a:lnSpc>
              <a:spcBef>
                <a:spcPts val="483"/>
              </a:spcBef>
            </a:pPr>
            <a:r>
              <a:rPr sz="1600" b="1" kern="0" spc="-60">
                <a:solidFill>
                  <a:srgbClr val="0026E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Python</a:t>
            </a:r>
            <a:r>
              <a:rPr sz="1600" b="1" kern="0" spc="-60">
                <a:solidFill>
                  <a:srgbClr val="0026E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编程分析</a:t>
            </a:r>
            <a:endParaRPr lang="SimHei" altLang="SimHei" sz="1600"/>
          </a:p>
          <a:p>
            <a:pPr algn="l" rtl="0" eaLnBrk="0">
              <a:lnSpc>
                <a:spcPct val="108000"/>
              </a:lnSpc>
            </a:pPr>
            <a:endParaRPr lang="Arial" altLang="Arial" sz="700"/>
          </a:p>
          <a:p>
            <a:pPr marL="12700" algn="l" rtl="0" eaLnBrk="0">
              <a:lnSpc>
                <a:spcPct val="121000"/>
              </a:lnSpc>
              <a:spcBef>
                <a:spcPts val="5"/>
              </a:spcBef>
            </a:pP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利用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Python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编程语言进行数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据清洗、处理、可视化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等操作，实现更复杂的数据分析任务。</a:t>
            </a:r>
            <a:endParaRPr lang="SimHei" altLang="SimHei" sz="1200"/>
          </a:p>
        </p:txBody>
      </p:sp>
      <p:sp>
        <p:nvSpPr>
          <p:cNvPr id="100" name="textbox 100"/>
          <p:cNvSpPr/>
          <p:nvPr/>
        </p:nvSpPr>
        <p:spPr>
          <a:xfrm>
            <a:off x="336546" y="977882"/>
            <a:ext cx="4092575" cy="5448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700"/>
          </a:p>
          <a:p>
            <a:pPr marL="558800" algn="l" rtl="0" eaLnBrk="0">
              <a:lnSpc>
                <a:spcPct val="97000"/>
              </a:lnSpc>
              <a:spcBef>
                <a:spcPts val="5"/>
              </a:spcBef>
              <a:tabLst>
                <a:tab pos="728344"/>
              </a:tabLst>
            </a:pPr>
            <a:r>
              <a:rPr sz="2600" kern="0" spc="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2600" b="1" kern="0" spc="2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数据分析的方法和工具</a:t>
            </a:r>
            <a:endParaRPr lang="SimHei" altLang="SimHei" sz="2600"/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9246" y="990582"/>
            <a:ext cx="546112" cy="476232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11218" y="3797306"/>
            <a:ext cx="615939" cy="622271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11218" y="4813300"/>
            <a:ext cx="609630" cy="61591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330237" y="977882"/>
            <a:ext cx="4095750" cy="5461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7000"/>
              </a:lnSpc>
            </a:pPr>
            <a:endParaRPr lang="Arial" altLang="Arial" sz="700"/>
          </a:p>
          <a:p>
            <a:pPr marL="564515" algn="l" rtl="0" eaLnBrk="0">
              <a:lnSpc>
                <a:spcPct val="96000"/>
              </a:lnSpc>
              <a:spcBef>
                <a:spcPts val="4"/>
              </a:spcBef>
              <a:tabLst>
                <a:tab pos="734694"/>
              </a:tabLst>
            </a:pPr>
            <a:r>
              <a:rPr sz="2600" kern="0" spc="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2600" b="1" kern="0" spc="20">
                <a:solidFill>
                  <a:srgbClr val="0019F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数据挖掘的模型和算法</a:t>
            </a:r>
            <a:endParaRPr lang="SimHei" altLang="SimHei" sz="2600"/>
          </a:p>
        </p:txBody>
      </p:sp>
      <p:pic>
        <p:nvPicPr>
          <p:cNvPr id="112" name="picture 1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2937" y="990582"/>
            <a:ext cx="552421" cy="476232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1104867" y="4030499"/>
            <a:ext cx="2392045" cy="7899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323"/>
              </a:lnSpc>
            </a:pPr>
            <a:endParaRPr lang="Arial" altLang="Arial" sz="100"/>
          </a:p>
          <a:p>
            <a:pPr marL="12700" algn="l" rtl="0" eaLnBrk="0">
              <a:lnSpc>
                <a:spcPct val="88000"/>
              </a:lnSpc>
            </a:pPr>
            <a:r>
              <a:rPr sz="1300" kern="0" spc="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通过建立决策树模型，对数据进</a:t>
            </a:r>
            <a:endParaRPr lang="SimHei" altLang="SimHei" sz="1300"/>
          </a:p>
          <a:p>
            <a:pPr marL="12700" algn="l" rtl="0" eaLnBrk="0">
              <a:lnSpc>
                <a:spcPct val="148000"/>
              </a:lnSpc>
              <a:spcBef>
                <a:spcPts val="30"/>
              </a:spcBef>
            </a:pPr>
            <a:r>
              <a:rPr sz="1300" kern="0" spc="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行分类和预测，反映数据间的关</a:t>
            </a:r>
            <a:r>
              <a:rPr sz="1300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系和规律。</a:t>
            </a:r>
            <a:endParaRPr lang="SimHei" altLang="SimHei" sz="1300"/>
          </a:p>
        </p:txBody>
      </p:sp>
      <p:sp>
        <p:nvSpPr>
          <p:cNvPr id="116" name="textbox 116"/>
          <p:cNvSpPr/>
          <p:nvPr/>
        </p:nvSpPr>
        <p:spPr>
          <a:xfrm>
            <a:off x="4216432" y="4037872"/>
            <a:ext cx="2362835" cy="7677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707"/>
              </a:lnSpc>
            </a:pPr>
            <a:endParaRPr lang="Arial" altLang="Arial" sz="100"/>
          </a:p>
          <a:p>
            <a:pPr marL="12700" algn="l" rtl="0" eaLnBrk="0">
              <a:lnSpc>
                <a:spcPct val="116000"/>
              </a:lnSpc>
            </a:pPr>
            <a:r>
              <a:rPr sz="1300" kern="0" spc="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利用神经网络模型进行数据预测</a:t>
            </a:r>
            <a:r>
              <a:rPr sz="1300" kern="0" spc="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和分类，具有较高的准确性和鲁</a:t>
            </a:r>
            <a:endParaRPr lang="SimHei" altLang="SimHei" sz="1300"/>
          </a:p>
          <a:p>
            <a:pPr algn="l" rtl="0" eaLnBrk="0">
              <a:lnSpc>
                <a:spcPct val="106000"/>
              </a:lnSpc>
            </a:pPr>
            <a:endParaRPr lang="Arial" altLang="Arial" sz="500"/>
          </a:p>
          <a:p>
            <a:pPr marL="12700" algn="l" rtl="0" eaLnBrk="0">
              <a:lnSpc>
                <a:spcPts val="1573"/>
              </a:lnSpc>
              <a:spcBef>
                <a:spcPts val="5"/>
              </a:spcBef>
            </a:pPr>
            <a:r>
              <a:rPr sz="1300" kern="0" spc="-110">
                <a:solidFill>
                  <a:srgbClr val="1E2B9E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棒性。</a:t>
            </a:r>
            <a:endParaRPr lang="SimHei" altLang="SimHei" sz="1300"/>
          </a:p>
        </p:txBody>
      </p:sp>
      <p:sp>
        <p:nvSpPr>
          <p:cNvPr id="118" name="textbox 118"/>
          <p:cNvSpPr/>
          <p:nvPr/>
        </p:nvSpPr>
        <p:spPr>
          <a:xfrm>
            <a:off x="7296131" y="4037872"/>
            <a:ext cx="2385060" cy="7842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7035"/>
              </a:lnSpc>
            </a:pPr>
            <a:endParaRPr lang="Arial" altLang="Arial" sz="100"/>
          </a:p>
          <a:p>
            <a:pPr marL="12700" algn="l" rtl="0" eaLnBrk="0">
              <a:lnSpc>
                <a:spcPct val="128000"/>
              </a:lnSpc>
            </a:pPr>
            <a:r>
              <a:rPr sz="1300" kern="0" spc="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通过聚类分析算法将数据分成若 </a:t>
            </a:r>
            <a:r>
              <a:rPr sz="1300" kern="0" spc="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干个群体，发现数据间的相似性</a:t>
            </a:r>
            <a:r>
              <a:rPr sz="1300" kern="0" spc="8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和差异性。</a:t>
            </a:r>
            <a:endParaRPr lang="SimHei" altLang="SimHei" sz="1300"/>
          </a:p>
        </p:txBody>
      </p:sp>
      <p:pic>
        <p:nvPicPr>
          <p:cNvPr id="120" name="picture 1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692384" y="1987517"/>
            <a:ext cx="965186" cy="997010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991653" y="1987517"/>
            <a:ext cx="952460" cy="977951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988089" y="1987517"/>
            <a:ext cx="939735" cy="939835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7299855" y="3122698"/>
            <a:ext cx="1600200" cy="3232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155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2000" b="1" kern="0" spc="5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聚类分析算法</a:t>
            </a:r>
            <a:endParaRPr lang="SimHei" altLang="SimHei" sz="2000"/>
          </a:p>
        </p:txBody>
      </p:sp>
      <p:sp>
        <p:nvSpPr>
          <p:cNvPr id="128" name="textbox 128"/>
          <p:cNvSpPr/>
          <p:nvPr/>
        </p:nvSpPr>
        <p:spPr>
          <a:xfrm>
            <a:off x="4220155" y="3122698"/>
            <a:ext cx="1578610" cy="3232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155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2000" b="1" kern="0" spc="20">
                <a:solidFill>
                  <a:srgbClr val="000E9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神经网络模型</a:t>
            </a:r>
            <a:endParaRPr lang="SimHei" altLang="SimHei" sz="2000"/>
          </a:p>
        </p:txBody>
      </p:sp>
      <p:sp>
        <p:nvSpPr>
          <p:cNvPr id="130" name="textbox 130"/>
          <p:cNvSpPr/>
          <p:nvPr/>
        </p:nvSpPr>
        <p:spPr>
          <a:xfrm>
            <a:off x="1108590" y="3123739"/>
            <a:ext cx="1332230" cy="3238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666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2000" b="1" kern="0" spc="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决策树模型</a:t>
            </a:r>
            <a:endParaRPr lang="SimHei" altLang="SimHei" sz="20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9423400" cy="629285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https://d.book118.com/338043002031006030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SimHei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2024-09-06T11:46:46.508</cp:lastPrinted>
  <dcterms:created xsi:type="dcterms:W3CDTF">2024-09-06T03:46:46Z</dcterms:created>
  <dcterms:modified xsi:type="dcterms:W3CDTF">2024-09-06T03:46:47Z</dcterms:modified>
</cp:coreProperties>
</file>