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61D43D-DBD4-4B30-8602-D2FCC2DA5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32F27E-DD55-4025-89C3-01ACCBED7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73DA4-B9A7-4CAF-9F5E-03E977607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94BBB0-0FC5-4B8C-B8F3-37DE591B0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31B10A-43CD-4D49-90C5-0258E28C3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7294F5-074D-44FD-BF2A-2280CD4CA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06CA6C-C60F-4FCF-BFAE-A1456A312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A7FEAC-9E03-4BB9-A570-C3DD3CC05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10104F-8C8C-4FD8-B46F-B38B6EDFD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C18F2-445B-47C1-B7DD-8F6DD1DCD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04F7B2-C6DE-4E90-93D8-EE0F4C6C2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51064052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消化系统疾病的靶向治疗与免疫治疗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消化系统疾病的分类与诊断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靶向治疗在消化系统疾病中的应用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免疫治疗在消化系统疾病中的应用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靶向治疗与免疫治疗的联合应用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triangl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消化系统疾病的概述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症状表现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腹痛、腹泻、恶心、呕吐、消化不良等。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消化系统疾病种类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包括胃炎、胃溃疡、肝炎、肝硬化、胰腺炎、结肠炎等。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感染、炎症、自身免疫、遗传等多种因素。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靶向治疗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靶向治疗与免疫治疗的概念及原理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靶向治疗通过干扰疾病发生发展的关键环节，实现精准治疗；免疫治疗则通过调动自身免疫系统，增强机体对疾病的抵抗力。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针对特定分子或基因异常的治疗策略，通过抑制或激活特定分子来达到治疗目的。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通过激活或增强机体免疫系统来攻击疾病的治疗策略，包括细胞免疫治疗和免疫调节治疗等。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消化系统疾病的分类与诊断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肝炎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胃溃疡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胃炎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常见消化系统疾病类型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胃黏膜炎症，可分为急性和慢性两种，常见症状包括胃痛、胃胀、恶心等。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肝脏炎症，可由病毒、酒精、药物等多种因素引起，常见症状包括乏力、黄疸等。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胃黏膜或深层组织受损形成的溃疡，常见症状包括餐后腹痛、黑便等。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823593" y="3784976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V="1">
            <a:off x="6823593" y="2056783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3929991" y="2152793"/>
            <a:ext cx="1645627" cy="57606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929991" y="3784976"/>
            <a:ext cx="1645627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oup 6"/>
          <p:cNvGrpSpPr/>
          <p:nvPr/>
        </p:nvGrpSpPr>
        <p:grpSpPr>
          <a:xfrm>
            <a:off x="2887644" y="1462367"/>
            <a:ext cx="1042321" cy="1042416"/>
            <a:chOff x="2887644" y="1462367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887644" y="1462367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887644" y="4072978"/>
            <a:ext cx="1042321" cy="1042416"/>
            <a:chOff x="2887644" y="4072978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887644" y="4072978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551590" y="1473606"/>
            <a:ext cx="1042321" cy="1042416"/>
            <a:chOff x="8551590" y="1473606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551590" y="1473606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551590" y="4084218"/>
            <a:ext cx="1042321" cy="1042416"/>
            <a:chOff x="8551590" y="4084218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551590" y="4084218"/>
              <a:ext cx="1042321" cy="104241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AutoShape 14"/>
          <p:cNvSpPr/>
          <p:nvPr/>
        </p:nvSpPr>
        <p:spPr>
          <a:xfrm>
            <a:off x="2244174" y="2598544"/>
            <a:ext cx="2551945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问诊与体格检查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796778" y="2598544"/>
            <a:ext cx="2551945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32832" y="5115395"/>
            <a:ext cx="2551945" cy="32874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796778" y="5115395"/>
            <a:ext cx="2551945" cy="32874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内镜检查</a:t>
            </a:r>
            <a:endParaRPr lang="en-US" sz="1100"/>
          </a:p>
        </p:txBody>
      </p:sp>
      <p:sp>
        <p:nvSpPr>
          <p:cNvPr id="18" name="Freeform 18"/>
          <p:cNvSpPr/>
          <p:nvPr/>
        </p:nvSpPr>
        <p:spPr>
          <a:xfrm>
            <a:off x="3162126" y="1736896"/>
            <a:ext cx="493356" cy="493356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854255" y="1765080"/>
            <a:ext cx="436989" cy="436989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216332" y="4401714"/>
            <a:ext cx="384944" cy="38494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903628" y="4425064"/>
            <a:ext cx="338244" cy="338244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诊断方法及标准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8236050" y="5416004"/>
            <a:ext cx="2860041" cy="108146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如超声、CT、MRI等，可直观显示腹部脏器形态、结构异常及病变范围。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1391768" y="5416004"/>
            <a:ext cx="2860041" cy="108146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通过胃镜、肠镜等内镜设备，直接观察消化道黏膜病变情况，并可进行活检以明确诊断。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1399937" y="2898546"/>
            <a:ext cx="2861224" cy="138372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医生通过询问患者病史、症状，进行腹部触诊等检查，初步判断病情。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8238458" y="2898546"/>
            <a:ext cx="2857634" cy="138372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包括血液、尿液等常规检查，以及针对特定疾病的特异性检查，如肝功能检查、胰腺炎相关酶检测等。</a:t>
            </a:r>
            <a:endParaRPr lang="en-US" sz="1100"/>
          </a:p>
        </p:txBody>
      </p:sp>
      <p:sp>
        <p:nvSpPr>
          <p:cNvPr id="48" name="Freeform 48"/>
          <p:cNvSpPr/>
          <p:nvPr/>
        </p:nvSpPr>
        <p:spPr>
          <a:xfrm>
            <a:off x="5651945" y="2717646"/>
            <a:ext cx="1086493" cy="1086493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靶向治疗在消化系统疾病中的应用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蛋白酶体抑制剂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通过抑制蛋白酶体的活性，诱导肿瘤细胞凋亡。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表皮生长因子受体抑制剂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通过抑制表皮生长因子受体的活性，阻断肿瘤细胞的增殖和转移。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血管内皮生长因子抑制剂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抑制血管内皮生长因子的活性，减少肿瘤血管生成，切断肿瘤营养供应。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靶向药物的种类与作用机制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靶向治疗的适应症与禁忌症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适用于特定基因突变或蛋白表达异常的消化系统肿瘤，如结直肠癌、胃癌、肝癌等。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禁忌症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对于存在严重心、肺、肝、肾功能不全或活动性感染的患者，应谨慎使用或避免使用靶向治疗。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客观缓解率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通过影像学等手段评估肿瘤大小变化，客观缓解率越高，说明治疗效果越好。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无进展生存期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指患者从接受治疗开始到疾病进展或死亡的时间，无进展生存期延长表明治疗效果显著。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总生存期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指患者从接受治疗开始到死亡的时间，总生存期延长是评价治疗效果的重要指标之一。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靶向治疗的临床效果评价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免疫治疗在消化系统疾病中的应用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免疫检查点抑制剂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通过阻断免疫检查点通路，激活T细胞对肿瘤细胞的攻击，如PD-1/PD-L1抑制剂。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细胞因子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调节免疫细胞的增殖和分化，增强免疫应答，如干扰素、白细胞介素等。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单克隆抗体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针对特定抗原的抗体，可以中和病原体或调节免疫应答，如抗TNF-α抗体用于治疗炎症性肠病。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免疫药物的种类与作用机制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https://d.book118.com/338051064052006027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2024-09-05T05:39:41.884</cp:lastPrinted>
  <dcterms:created xsi:type="dcterms:W3CDTF">2024-09-04T21:39:41Z</dcterms:created>
  <dcterms:modified xsi:type="dcterms:W3CDTF">2024-09-04T21:39:44Z</dcterms:modified>
</cp:coreProperties>
</file>