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B072E6-0950-42A6-B87E-B3DAB9C9A3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241B56-6E01-4112-BAB2-2E2D5A0332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2B3C1F-77A6-41A2-A5CA-B1C814D822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BA985B-A075-4364-B136-48A037E215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F8D29AF-18F8-4175-AA15-24B447870C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80CD985-5152-404A-A691-A337D5E1E8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888DEFE-443D-4A5D-A50A-36E3067D73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D32A1A-0C12-4F65-B725-9559D653F5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278B97-41E8-483F-8419-D906B6147C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BD27AE-78E3-4673-B049-DD5B554334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8F6D61-4E56-48A7-A259-4A011B2DF1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png" /><Relationship Id="rId3" Type="http://schemas.openxmlformats.org/officeDocument/2006/relationships/image" Target="../media/image11.png" /><Relationship Id="rId4" Type="http://schemas.openxmlformats.org/officeDocument/2006/relationships/image" Target="../media/image12.png" /><Relationship Id="rId5" Type="http://schemas.openxmlformats.org/officeDocument/2006/relationships/image" Target="../media/image13.png" /><Relationship Id="rId6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png" /><Relationship Id="rId3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38051137070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4537149" y="4105149"/>
            <a:ext cx="2384286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4537149" y="4568953"/>
            <a:ext cx="281543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2024-01-04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纺织行业项目建议书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项目背景与市场分析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产品方案与技术路线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生产设备与工艺流程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质量管理与品牌建设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营销策略与渠道拓展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投资估算与财务分析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项目实施进度与保障措施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项目背景与市场分析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行业规模与增长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纺织行业作为全球重要的制造业之一，近年来保持稳定增长，市场规模不断扩大。随着全球经济的复苏和消费者需求的提升，预计未来几年纺织行业将继续保持增长态势。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技术创新与智能化发展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随着科技的不断进步，纺织行业正经历着技术创新和智能化发展的浪潮。新型纤维材料、智能纺织品、3D打印技术等不断涌现，为纺织行业带来新的发展机遇。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环保与可持续发展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环保和可持续发展已成为全球共识，纺织行业也不例外。越来越多的企业和品牌开始关注环保和社会责任，推动绿色纺织品的研发和生产，促进纺织行业的可持续发展。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纺织行业现状及发展趋势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目标市场定位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本项目将目标市场定位为中高端纺织品市场，注重产品品质和设计感，满足消费者对高品质生活的追求。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需求分析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目标市场的调研和分析，我们发现消费者对纺织品的需求呈现多样化、个性化、高品质化的趋势。同时，他们对于品牌的认知度和忠诚度也在不断提高。因此，我们将重点关注产品品质、设计感、品牌形象等方面的打造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目标市场定位与需求分析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竞争格局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纺织行业竞争激烈，国内外品牌众多，市场集中度逐渐提高。其中，一些国际知名品牌在市场上占据主导地位，拥有较高的品牌知名度和市场份额。而国内品牌也在不断崛起，通过技术创新和品牌建设不断提升竞争力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t="14502" b="14502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优势分析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本项目将充分发挥我们在纺织行业的专业技术和经验积累，注重产品品质和设计感的打造，以高品质、个性化、时尚化的产品满足消费者需求。同时，我们将积极推广品牌形象，提升品牌知名度和美誉度。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劣势分析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作为新进入市场的品牌，我们在品牌知名度和市场份额方面存在一定的劣势。此外，纺织行业技术更新换代较快，我们需要不断跟进新技术、新材料的发展动态，保持技术领先地位。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竞争格局及优劣势分析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产品方案与技术路线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纺织品类型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本项目主要生产高品质的家用纺织品，包括床上用品、窗帘、桌布、地毯等。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产品特点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我们的产品注重品质和设计感，采用优质原材料，经过精细工艺处理，具有柔软舒适、色彩鲜艳、耐用性强等特点。同时，我们还将根据不同客户需求提供个性化定制服务。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产品类型及特点介绍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先进性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我们将引进国际先进的纺织技术和设备，确保产品的品质和生产效率达到国际领先水平。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适用性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在选择技术路线时，我们将充分考虑原材料的特性、生产工艺的要求以及产品的市场需求，确保技术的适用性和可行性。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可持续性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我们将注重环保和节能，选择低碳、环保的技术路线和生产工艺，推动纺织行业的绿色发展。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技术路线选择依据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智能化生产技术的应用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我们将引进智能化生产技术和装备，实现生产过程的自动化和智能化，提高生产效率和产品质量。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绿色环保技术的应用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我们将采用环保的染料和助剂，优化生产工艺，降低能耗和排放，推动纺织行业的绿色发展。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新型纤维材料的应用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我们将研发和应用新型纤维材料，如功能性纤维、生物基纤维等，提高产品的品质和附加值。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关键技术创新点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生产设备与工艺流程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选用高效、节能、环保的纺纱机，如紧密纺纱机、气流纺纱机等，提高纺纱质量和效率。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纺纱设备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织布设备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9417" r="1941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印染设备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583" r="1658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选用高速、宽幅、自动化的织布机，如喷气织布机、剑杆织布机等，提高织布效率和产品质量。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选用低浴比、高效、环保的印染设备，如气流染色机、数码印花机等，降低能耗和废水排放。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主要生产设备选型及配置方案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2813" y="2127250"/>
            <a:ext cx="1092200" cy="282575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工艺流程设计及优化建议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1950266" y="2682352"/>
            <a:ext cx="2426717" cy="490334"/>
            <a:chOff x="1950266" y="2682352"/>
            <a:chExt cx="2426717" cy="490334"/>
          </a:xfrm>
        </p:grpSpPr>
        <p:sp>
          <p:nvSpPr>
            <p:cNvPr id="26" name="TextBox 26"/>
            <p:cNvSpPr txBox="1"/>
            <p:nvPr/>
          </p:nvSpPr>
          <p:spPr>
            <a:xfrm>
              <a:off x="1950266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纺纱工艺流程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2029744" y="3095526"/>
            <a:ext cx="2267763" cy="1552257"/>
            <a:chOff x="2029744" y="3095526"/>
            <a:chExt cx="2267763" cy="1552257"/>
          </a:xfrm>
        </p:grpSpPr>
        <p:sp>
          <p:nvSpPr>
            <p:cNvPr id="28" name="TextBox 28"/>
            <p:cNvSpPr txBox="1"/>
            <p:nvPr/>
          </p:nvSpPr>
          <p:spPr>
            <a:xfrm>
              <a:off x="2029744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优化清棉、梳棉、并条、粗纱、细纱等工艺流程，提高纺纱质量和效率。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5795518" y="2682352"/>
            <a:ext cx="2426717" cy="490334"/>
            <a:chOff x="5795518" y="2682352"/>
            <a:chExt cx="2426717" cy="490334"/>
          </a:xfrm>
        </p:grpSpPr>
        <p:sp>
          <p:nvSpPr>
            <p:cNvPr id="30" name="TextBox 30"/>
            <p:cNvSpPr txBox="1"/>
            <p:nvPr/>
          </p:nvSpPr>
          <p:spPr>
            <a:xfrm>
              <a:off x="5795518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织布工艺流程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5874995" y="3095526"/>
            <a:ext cx="2267763" cy="1552257"/>
            <a:chOff x="5874995" y="3095526"/>
            <a:chExt cx="2267763" cy="1552257"/>
          </a:xfrm>
        </p:grpSpPr>
        <p:sp>
          <p:nvSpPr>
            <p:cNvPr id="32" name="TextBox 32"/>
            <p:cNvSpPr txBox="1"/>
            <p:nvPr/>
          </p:nvSpPr>
          <p:spPr>
            <a:xfrm>
              <a:off x="5874995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优化整经、浆纱、穿经、卷布等工艺流程，提高织布效率和产品质量。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688512" y="2682352"/>
            <a:ext cx="2426717" cy="490334"/>
            <a:chOff x="9688512" y="2682352"/>
            <a:chExt cx="2426717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688512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印染工艺流程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9767989" y="3095526"/>
            <a:ext cx="2267763" cy="1552257"/>
            <a:chOff x="9767989" y="3095526"/>
            <a:chExt cx="2267763" cy="1552257"/>
          </a:xfrm>
        </p:grpSpPr>
        <p:sp>
          <p:nvSpPr>
            <p:cNvPr id="36" name="TextBox 36"/>
            <p:cNvSpPr txBox="1"/>
            <p:nvPr/>
          </p:nvSpPr>
          <p:spPr>
            <a:xfrm>
              <a:off x="9767989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优化前处理、染色、后处理等工艺流程，降低能耗和废水排放。</a:t>
              </a:r>
            </a:p>
          </p:txBody>
        </p:sp>
      </p:grpSp>
      <p:pic>
        <p:nvPicPr>
          <p:cNvPr id="37" name="Picture 37"/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763829" y="2093912"/>
            <a:ext cx="1110530" cy="2859087"/>
          </a:xfrm>
          <a:prstGeom prst="rect">
            <a:avLst/>
          </a:prstGeom>
        </p:spPr>
      </p:pic>
      <p:pic>
        <p:nvPicPr>
          <p:cNvPr id="38" name="Picture 38"/>
          <p:cNvPicPr>
            <a:picLocks noChangeAspect="1"/>
          </p:cNvPicPr>
          <p:nvPr/>
        </p:nvPicPr>
        <p:blipFill>
          <a:blip r:embed="rId4">
            <a:alphaModFix amt="70000"/>
          </a:blip>
          <a:stretch>
            <a:fillRect/>
          </a:stretch>
        </p:blipFill>
        <p:spPr>
          <a:xfrm>
            <a:off x="4133677" y="2127250"/>
            <a:ext cx="1845865" cy="2859405"/>
          </a:xfrm>
          <a:prstGeom prst="rect">
            <a:avLst/>
          </a:prstGeom>
        </p:spPr>
      </p:pic>
      <p:pic>
        <p:nvPicPr>
          <p:cNvPr id="39" name="Picture 39"/>
          <p:cNvPicPr>
            <a:picLocks noChangeAspect="1"/>
          </p:cNvPicPr>
          <p:nvPr/>
        </p:nvPicPr>
        <p:blipFill>
          <a:blip r:embed="rId5">
            <a:alphaModFix amt="70000"/>
          </a:blip>
          <a:stretch>
            <a:fillRect/>
          </a:stretch>
        </p:blipFill>
        <p:spPr>
          <a:xfrm>
            <a:off x="8142758" y="2093595"/>
            <a:ext cx="1561421" cy="285940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节能减排措施</a:t>
              </a:r>
            </a:p>
          </p:txBody>
        </p:sp>
      </p:grpSp>
      <p:sp>
        <p:nvSpPr>
          <p:cNvPr id="24" name="Freeform 24"/>
          <p:cNvSpPr/>
          <p:nvPr/>
        </p:nvSpPr>
        <p:spPr>
          <a:xfrm>
            <a:off x="3652304" y="1008278"/>
            <a:ext cx="4886325" cy="4876800"/>
          </a:xfrm>
          <a:custGeom>
            <a:rect l="l" t="t" r="r" b="b"/>
            <a:pathLst>
              <a:path w="3078" h="3072">
                <a:moveTo>
                  <a:pt x="1464" y="3072"/>
                </a:moveTo>
                <a:lnTo>
                  <a:pt x="0" y="1462"/>
                </a:lnTo>
                <a:lnTo>
                  <a:pt x="1613" y="0"/>
                </a:lnTo>
                <a:lnTo>
                  <a:pt x="3078" y="1605"/>
                </a:lnTo>
                <a:lnTo>
                  <a:pt x="1464" y="3072"/>
                </a:lnTo>
                <a:close/>
              </a:path>
            </a:pathLst>
          </a:custGeom>
          <a:ln w="12668">
            <a:solidFill>
              <a:srgbClr val="EE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718979" y="1067015"/>
            <a:ext cx="4751387" cy="4749801"/>
          </a:xfrm>
          <a:custGeom>
            <a:rect l="l" t="t" r="r" b="b"/>
            <a:pathLst>
              <a:path w="2993" h="2992">
                <a:moveTo>
                  <a:pt x="1385" y="2992"/>
                </a:moveTo>
                <a:lnTo>
                  <a:pt x="0" y="1388"/>
                </a:lnTo>
                <a:lnTo>
                  <a:pt x="1603" y="0"/>
                </a:lnTo>
                <a:lnTo>
                  <a:pt x="2993" y="1605"/>
                </a:lnTo>
                <a:lnTo>
                  <a:pt x="1385" y="2992"/>
                </a:lnTo>
                <a:close/>
              </a:path>
            </a:pathLst>
          </a:custGeom>
          <a:ln w="12668">
            <a:solidFill>
              <a:srgbClr val="EDECE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779304" y="1133690"/>
            <a:ext cx="4632325" cy="4616451"/>
          </a:xfrm>
          <a:custGeom>
            <a:rect l="l" t="t" r="r" b="b"/>
            <a:pathLst>
              <a:path w="2918" h="2908">
                <a:moveTo>
                  <a:pt x="1310" y="2908"/>
                </a:moveTo>
                <a:lnTo>
                  <a:pt x="0" y="1309"/>
                </a:lnTo>
                <a:lnTo>
                  <a:pt x="1602" y="0"/>
                </a:lnTo>
                <a:lnTo>
                  <a:pt x="2918" y="1600"/>
                </a:lnTo>
                <a:lnTo>
                  <a:pt x="1310" y="2908"/>
                </a:lnTo>
                <a:close/>
              </a:path>
            </a:pathLst>
          </a:custGeom>
          <a:ln w="12668">
            <a:solidFill>
              <a:srgbClr val="ECECE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3845979" y="1201953"/>
            <a:ext cx="4498975" cy="4489450"/>
          </a:xfrm>
          <a:custGeom>
            <a:rect l="l" t="t" r="r" b="b"/>
            <a:pathLst>
              <a:path w="2834" h="2828">
                <a:moveTo>
                  <a:pt x="1236" y="2828"/>
                </a:moveTo>
                <a:lnTo>
                  <a:pt x="0" y="1228"/>
                </a:lnTo>
                <a:lnTo>
                  <a:pt x="1597" y="0"/>
                </a:lnTo>
                <a:lnTo>
                  <a:pt x="2834" y="1594"/>
                </a:lnTo>
                <a:lnTo>
                  <a:pt x="1236" y="2828"/>
                </a:lnTo>
                <a:close/>
              </a:path>
            </a:pathLst>
          </a:custGeom>
          <a:ln w="12668">
            <a:solidFill>
              <a:srgbClr val="EBEB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912654" y="1260690"/>
            <a:ext cx="4364037" cy="4362451"/>
          </a:xfrm>
          <a:custGeom>
            <a:rect l="l" t="t" r="r" b="b"/>
            <a:pathLst>
              <a:path w="2749" h="2748">
                <a:moveTo>
                  <a:pt x="1157" y="2748"/>
                </a:moveTo>
                <a:lnTo>
                  <a:pt x="0" y="1160"/>
                </a:lnTo>
                <a:lnTo>
                  <a:pt x="1592" y="0"/>
                </a:lnTo>
                <a:lnTo>
                  <a:pt x="2749" y="1594"/>
                </a:lnTo>
                <a:lnTo>
                  <a:pt x="1157" y="2748"/>
                </a:lnTo>
                <a:close/>
              </a:path>
            </a:pathLst>
          </a:custGeom>
          <a:ln w="12668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3972979" y="1327366"/>
            <a:ext cx="4237037" cy="4229100"/>
          </a:xfrm>
          <a:custGeom>
            <a:rect l="l" t="t" r="r" b="b"/>
            <a:pathLst>
              <a:path w="2669" h="2664">
                <a:moveTo>
                  <a:pt x="1082" y="2664"/>
                </a:moveTo>
                <a:lnTo>
                  <a:pt x="0" y="1081"/>
                </a:lnTo>
                <a:lnTo>
                  <a:pt x="1591" y="0"/>
                </a:lnTo>
                <a:lnTo>
                  <a:pt x="2669" y="1589"/>
                </a:lnTo>
                <a:lnTo>
                  <a:pt x="1082" y="2664"/>
                </a:lnTo>
                <a:close/>
              </a:path>
            </a:pathLst>
          </a:custGeom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039654" y="1395628"/>
            <a:ext cx="4110037" cy="4102100"/>
          </a:xfrm>
          <a:custGeom>
            <a:rect l="l" t="t" r="r" b="b"/>
            <a:pathLst>
              <a:path w="2589" h="2584">
                <a:moveTo>
                  <a:pt x="1003" y="2584"/>
                </a:moveTo>
                <a:lnTo>
                  <a:pt x="0" y="1001"/>
                </a:lnTo>
                <a:lnTo>
                  <a:pt x="1587" y="0"/>
                </a:lnTo>
                <a:lnTo>
                  <a:pt x="2589" y="1583"/>
                </a:lnTo>
                <a:lnTo>
                  <a:pt x="1003" y="2584"/>
                </a:lnTo>
                <a:close/>
              </a:path>
            </a:pathLst>
          </a:custGeom>
          <a:ln w="12668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106329" y="1462303"/>
            <a:ext cx="3976687" cy="3968750"/>
          </a:xfrm>
          <a:custGeom>
            <a:rect l="l" t="t" r="r" b="b"/>
            <a:pathLst>
              <a:path w="2505" h="2500">
                <a:moveTo>
                  <a:pt x="924" y="2500"/>
                </a:moveTo>
                <a:lnTo>
                  <a:pt x="0" y="921"/>
                </a:lnTo>
                <a:lnTo>
                  <a:pt x="1582" y="0"/>
                </a:lnTo>
                <a:lnTo>
                  <a:pt x="2505" y="1573"/>
                </a:lnTo>
                <a:lnTo>
                  <a:pt x="924" y="2500"/>
                </a:lnTo>
                <a:close/>
              </a:path>
            </a:pathLst>
          </a:custGeom>
          <a:ln w="12668">
            <a:solidFill>
              <a:srgbClr val="E8E7E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166654" y="1521041"/>
            <a:ext cx="3849687" cy="3841750"/>
          </a:xfrm>
          <a:custGeom>
            <a:rect l="l" t="t" r="r" b="b"/>
            <a:pathLst>
              <a:path w="2425" h="2420">
                <a:moveTo>
                  <a:pt x="849" y="2420"/>
                </a:moveTo>
                <a:lnTo>
                  <a:pt x="0" y="847"/>
                </a:lnTo>
                <a:lnTo>
                  <a:pt x="1576" y="0"/>
                </a:lnTo>
                <a:lnTo>
                  <a:pt x="2425" y="1573"/>
                </a:lnTo>
                <a:lnTo>
                  <a:pt x="849" y="2420"/>
                </a:lnTo>
                <a:close/>
              </a:path>
            </a:pathLst>
          </a:custGeom>
          <a:ln w="12668">
            <a:solidFill>
              <a:srgbClr val="E7E6E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233329" y="1587716"/>
            <a:ext cx="3722687" cy="3716337"/>
          </a:xfrm>
          <a:custGeom>
            <a:rect l="l" t="t" r="r" b="b"/>
            <a:pathLst>
              <a:path w="2345" h="2341">
                <a:moveTo>
                  <a:pt x="769" y="2341"/>
                </a:moveTo>
                <a:lnTo>
                  <a:pt x="0" y="768"/>
                </a:lnTo>
                <a:lnTo>
                  <a:pt x="1571" y="0"/>
                </a:lnTo>
                <a:lnTo>
                  <a:pt x="2345" y="1568"/>
                </a:lnTo>
                <a:lnTo>
                  <a:pt x="769" y="2341"/>
                </a:lnTo>
                <a:close/>
              </a:path>
            </a:pathLst>
          </a:custGeom>
          <a:ln w="12668">
            <a:solidFill>
              <a:srgbClr val="E6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01591" y="1655978"/>
            <a:ext cx="3587750" cy="3581400"/>
          </a:xfrm>
          <a:custGeom>
            <a:rect l="l" t="t" r="r" b="b"/>
            <a:pathLst>
              <a:path w="2260" h="2256">
                <a:moveTo>
                  <a:pt x="695" y="2256"/>
                </a:moveTo>
                <a:lnTo>
                  <a:pt x="0" y="688"/>
                </a:lnTo>
                <a:lnTo>
                  <a:pt x="1565" y="0"/>
                </a:lnTo>
                <a:lnTo>
                  <a:pt x="2260" y="1562"/>
                </a:lnTo>
                <a:lnTo>
                  <a:pt x="695" y="2256"/>
                </a:lnTo>
                <a:close/>
              </a:path>
            </a:pathLst>
          </a:custGeom>
          <a:ln w="12668">
            <a:solidFill>
              <a:srgbClr val="E5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360329" y="1714716"/>
            <a:ext cx="3462337" cy="3454400"/>
          </a:xfrm>
          <a:custGeom>
            <a:rect l="l" t="t" r="r" b="b"/>
            <a:pathLst>
              <a:path w="2181" h="2176">
                <a:moveTo>
                  <a:pt x="621" y="2176"/>
                </a:moveTo>
                <a:lnTo>
                  <a:pt x="0" y="619"/>
                </a:lnTo>
                <a:lnTo>
                  <a:pt x="1565" y="0"/>
                </a:lnTo>
                <a:lnTo>
                  <a:pt x="2181" y="1562"/>
                </a:lnTo>
                <a:lnTo>
                  <a:pt x="621" y="2176"/>
                </a:lnTo>
                <a:close/>
              </a:path>
            </a:pathLst>
          </a:custGeom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27004" y="1781391"/>
            <a:ext cx="3335337" cy="3328987"/>
          </a:xfrm>
          <a:custGeom>
            <a:rect l="l" t="t" r="r" b="b"/>
            <a:pathLst>
              <a:path w="2101" h="2097">
                <a:moveTo>
                  <a:pt x="541" y="2097"/>
                </a:moveTo>
                <a:lnTo>
                  <a:pt x="0" y="540"/>
                </a:lnTo>
                <a:lnTo>
                  <a:pt x="1560" y="0"/>
                </a:lnTo>
                <a:lnTo>
                  <a:pt x="2101" y="1557"/>
                </a:lnTo>
                <a:lnTo>
                  <a:pt x="541" y="2097"/>
                </a:lnTo>
                <a:close/>
              </a:path>
            </a:pathLst>
          </a:custGeom>
          <a:ln w="12668">
            <a:solidFill>
              <a:srgbClr val="E3E3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495266" y="1849653"/>
            <a:ext cx="3200400" cy="3194050"/>
          </a:xfrm>
          <a:custGeom>
            <a:rect l="l" t="t" r="r" b="b"/>
            <a:pathLst>
              <a:path w="2015" h="2011">
                <a:moveTo>
                  <a:pt x="461" y="2012"/>
                </a:moveTo>
                <a:lnTo>
                  <a:pt x="0" y="460"/>
                </a:lnTo>
                <a:lnTo>
                  <a:pt x="1554" y="0"/>
                </a:lnTo>
                <a:lnTo>
                  <a:pt x="2016" y="1551"/>
                </a:lnTo>
                <a:lnTo>
                  <a:pt x="461" y="2012"/>
                </a:lnTo>
                <a:close/>
              </a:path>
            </a:pathLst>
          </a:custGeom>
          <a:ln w="12668">
            <a:solidFill>
              <a:srgbClr val="E2E2E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554004" y="1908391"/>
            <a:ext cx="3073400" cy="3068637"/>
          </a:xfrm>
          <a:custGeom>
            <a:rect l="l" t="t" r="r" b="b"/>
            <a:pathLst>
              <a:path w="1935" h="1933">
                <a:moveTo>
                  <a:pt x="387" y="1933"/>
                </a:moveTo>
                <a:lnTo>
                  <a:pt x="0" y="386"/>
                </a:lnTo>
                <a:lnTo>
                  <a:pt x="1554" y="0"/>
                </a:lnTo>
                <a:lnTo>
                  <a:pt x="1936" y="1546"/>
                </a:lnTo>
                <a:lnTo>
                  <a:pt x="387" y="1933"/>
                </a:lnTo>
                <a:close/>
              </a:path>
            </a:pathLst>
          </a:custGeom>
          <a:ln w="12668">
            <a:solidFill>
              <a:srgbClr val="E1E1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620679" y="1975066"/>
            <a:ext cx="2947987" cy="2933700"/>
          </a:xfrm>
          <a:custGeom>
            <a:rect l="l" t="t" r="r" b="b"/>
            <a:pathLst>
              <a:path w="1857" h="1848">
                <a:moveTo>
                  <a:pt x="308" y="1848"/>
                </a:moveTo>
                <a:lnTo>
                  <a:pt x="0" y="307"/>
                </a:lnTo>
                <a:lnTo>
                  <a:pt x="1544" y="0"/>
                </a:lnTo>
                <a:lnTo>
                  <a:pt x="1857" y="1541"/>
                </a:lnTo>
                <a:lnTo>
                  <a:pt x="308" y="1848"/>
                </a:lnTo>
                <a:close/>
              </a:path>
            </a:pathLst>
          </a:custGeom>
          <a:ln w="12668">
            <a:solidFill>
              <a:srgbClr val="E1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4688941" y="2041741"/>
            <a:ext cx="2813050" cy="2808287"/>
          </a:xfrm>
          <a:custGeom>
            <a:rect l="l" t="t" r="r" b="b"/>
            <a:pathLst>
              <a:path w="1771" h="1769">
                <a:moveTo>
                  <a:pt x="228" y="1769"/>
                </a:moveTo>
                <a:lnTo>
                  <a:pt x="0" y="228"/>
                </a:lnTo>
                <a:lnTo>
                  <a:pt x="1538" y="0"/>
                </a:lnTo>
                <a:lnTo>
                  <a:pt x="1772" y="1536"/>
                </a:lnTo>
                <a:lnTo>
                  <a:pt x="228" y="1769"/>
                </a:lnTo>
                <a:close/>
              </a:path>
            </a:pathLst>
          </a:custGeom>
          <a:ln w="12668">
            <a:solidFill>
              <a:srgbClr val="E0DF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4755616" y="2100478"/>
            <a:ext cx="2678113" cy="2682875"/>
          </a:xfrm>
          <a:custGeom>
            <a:rect l="l" t="t" r="r" b="b"/>
            <a:pathLst>
              <a:path w="1687" h="1690">
                <a:moveTo>
                  <a:pt x="154" y="1690"/>
                </a:moveTo>
                <a:lnTo>
                  <a:pt x="0" y="154"/>
                </a:lnTo>
                <a:lnTo>
                  <a:pt x="1534" y="0"/>
                </a:lnTo>
                <a:lnTo>
                  <a:pt x="1687" y="1536"/>
                </a:lnTo>
                <a:lnTo>
                  <a:pt x="154" y="1690"/>
                </a:lnTo>
                <a:close/>
              </a:path>
            </a:pathLst>
          </a:custGeom>
          <a:ln w="12668">
            <a:solidFill>
              <a:srgbClr val="DF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4814354" y="2168741"/>
            <a:ext cx="2560637" cy="2546350"/>
          </a:xfrm>
          <a:custGeom>
            <a:rect l="l" t="t" r="r" b="b"/>
            <a:pathLst>
              <a:path w="1613" h="1604">
                <a:moveTo>
                  <a:pt x="80" y="1604"/>
                </a:moveTo>
                <a:lnTo>
                  <a:pt x="0" y="79"/>
                </a:lnTo>
                <a:lnTo>
                  <a:pt x="1534" y="0"/>
                </a:lnTo>
                <a:lnTo>
                  <a:pt x="1613" y="1530"/>
                </a:lnTo>
                <a:lnTo>
                  <a:pt x="80" y="1604"/>
                </a:lnTo>
                <a:close/>
              </a:path>
            </a:pathLst>
          </a:custGeom>
          <a:solidFill>
            <a:srgbClr val="04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3" name="Picture 43"/>
          <p:cNvPicPr>
            <a:picLocks noChangeAspect="1"/>
          </p:cNvPicPr>
          <p:nvPr/>
        </p:nvPicPr>
        <p:blipFill>
          <a:blip r:embed="rId2"/>
          <a:srcRect l="16232" r="16232"/>
          <a:stretch>
            <a:fillRect/>
          </a:stretch>
        </p:blipFill>
        <p:spPr>
          <a:xfrm>
            <a:off x="4901338" y="2257609"/>
            <a:ext cx="2386669" cy="2355913"/>
          </a:xfrm>
          <a:prstGeom prst="rect">
            <a:avLst/>
          </a:prstGeom>
          <a:ln w="12668"/>
        </p:spPr>
      </p:pic>
      <p:grpSp>
        <p:nvGrpSpPr>
          <p:cNvPr id="44" name="Group 44"/>
          <p:cNvGrpSpPr/>
          <p:nvPr/>
        </p:nvGrpSpPr>
        <p:grpSpPr>
          <a:xfrm>
            <a:off x="653186" y="1428545"/>
            <a:ext cx="3394996" cy="490334"/>
            <a:chOff x="653186" y="1428545"/>
            <a:chExt cx="3394996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653186" y="142854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采用高效节能设备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885016" y="1781107"/>
            <a:ext cx="2931336" cy="1654845"/>
            <a:chOff x="885016" y="1781107"/>
            <a:chExt cx="2931336" cy="1654845"/>
          </a:xfrm>
        </p:grpSpPr>
        <p:sp>
          <p:nvSpPr>
            <p:cNvPr id="47" name="TextBox 47"/>
            <p:cNvSpPr txBox="1"/>
            <p:nvPr/>
          </p:nvSpPr>
          <p:spPr>
            <a:xfrm>
              <a:off x="885016" y="1781107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选用高效节能的纺纱机、织布机、印染设备等，降低能耗。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653186" y="3877672"/>
            <a:ext cx="3394996" cy="490334"/>
            <a:chOff x="653186" y="3877672"/>
            <a:chExt cx="3394996" cy="490334"/>
          </a:xfrm>
        </p:grpSpPr>
        <p:sp>
          <p:nvSpPr>
            <p:cNvPr id="49" name="TextBox 49"/>
            <p:cNvSpPr txBox="1"/>
            <p:nvPr/>
          </p:nvSpPr>
          <p:spPr>
            <a:xfrm>
              <a:off x="653186" y="3877672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推广清洁能源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885016" y="4230233"/>
            <a:ext cx="2931336" cy="1654845"/>
            <a:chOff x="885016" y="4230233"/>
            <a:chExt cx="2931336" cy="1654845"/>
          </a:xfrm>
        </p:grpSpPr>
        <p:sp>
          <p:nvSpPr>
            <p:cNvPr id="51" name="TextBox 51"/>
            <p:cNvSpPr txBox="1"/>
            <p:nvPr/>
          </p:nvSpPr>
          <p:spPr>
            <a:xfrm>
              <a:off x="885016" y="4230233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积极推广使用清洁能源，如太阳能、风能等，减少对化石能源的依赖。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8276691" y="1360283"/>
            <a:ext cx="3394996" cy="490334"/>
            <a:chOff x="8276691" y="1360283"/>
            <a:chExt cx="3394996" cy="490334"/>
          </a:xfrm>
        </p:grpSpPr>
        <p:sp>
          <p:nvSpPr>
            <p:cNvPr id="53" name="TextBox 53"/>
            <p:cNvSpPr txBox="1"/>
            <p:nvPr/>
          </p:nvSpPr>
          <p:spPr>
            <a:xfrm>
              <a:off x="8276691" y="1360283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优化工艺流程</a:t>
              </a:r>
            </a:p>
          </p:txBody>
        </p:sp>
      </p:grpSp>
      <p:grpSp>
        <p:nvGrpSpPr>
          <p:cNvPr id="54" name="Group 54"/>
          <p:cNvGrpSpPr/>
          <p:nvPr/>
        </p:nvGrpSpPr>
        <p:grpSpPr>
          <a:xfrm>
            <a:off x="8508521" y="1712845"/>
            <a:ext cx="2931336" cy="1654845"/>
            <a:chOff x="8508521" y="1712845"/>
            <a:chExt cx="2931336" cy="1654845"/>
          </a:xfrm>
        </p:grpSpPr>
        <p:sp>
          <p:nvSpPr>
            <p:cNvPr id="55" name="TextBox 55"/>
            <p:cNvSpPr txBox="1"/>
            <p:nvPr/>
          </p:nvSpPr>
          <p:spPr>
            <a:xfrm>
              <a:off x="8508521" y="1712845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通过优化工艺流程，减少生产过程中的能源消耗和废弃物排放。</a:t>
              </a:r>
            </a:p>
          </p:txBody>
        </p:sp>
      </p:grpSp>
      <p:grpSp>
        <p:nvGrpSpPr>
          <p:cNvPr id="56" name="Group 56"/>
          <p:cNvGrpSpPr/>
          <p:nvPr/>
        </p:nvGrpSpPr>
        <p:grpSpPr>
          <a:xfrm>
            <a:off x="8276691" y="3809410"/>
            <a:ext cx="3394996" cy="490334"/>
            <a:chOff x="8276691" y="3809410"/>
            <a:chExt cx="3394996" cy="490334"/>
          </a:xfrm>
        </p:grpSpPr>
        <p:sp>
          <p:nvSpPr>
            <p:cNvPr id="57" name="TextBox 57"/>
            <p:cNvSpPr txBox="1"/>
            <p:nvPr/>
          </p:nvSpPr>
          <p:spPr>
            <a:xfrm>
              <a:off x="8276691" y="3809410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实施能源管理</a:t>
              </a:r>
            </a:p>
          </p:txBody>
        </p:sp>
      </p:grpSp>
      <p:grpSp>
        <p:nvGrpSpPr>
          <p:cNvPr id="58" name="Group 58"/>
          <p:cNvGrpSpPr/>
          <p:nvPr/>
        </p:nvGrpSpPr>
        <p:grpSpPr>
          <a:xfrm>
            <a:off x="8508521" y="4161971"/>
            <a:ext cx="2931336" cy="1654845"/>
            <a:chOff x="8508521" y="4161971"/>
            <a:chExt cx="2931336" cy="1654845"/>
          </a:xfrm>
        </p:grpSpPr>
        <p:sp>
          <p:nvSpPr>
            <p:cNvPr id="59" name="TextBox 59"/>
            <p:cNvSpPr txBox="1"/>
            <p:nvPr/>
          </p:nvSpPr>
          <p:spPr>
            <a:xfrm>
              <a:off x="8508521" y="4161971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建立完善的能源管理制度，加强能源计量和统计分析，提高能源利用效率。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质量管理与品牌建设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54000"/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241925" y="2259013"/>
            <a:ext cx="1933575" cy="1933575"/>
          </a:xfrm>
          <a:prstGeom prst="ellipse">
            <a:avLst/>
          </a:prstGeom>
          <a:solidFill>
            <a:schemeClr val="accent1">
              <a:alpha val="9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506694" y="1497044"/>
            <a:ext cx="2843213" cy="831818"/>
            <a:chOff x="2506694" y="1497044"/>
            <a:chExt cx="2843213" cy="831818"/>
          </a:xfrm>
        </p:grpSpPr>
        <p:sp>
          <p:nvSpPr>
            <p:cNvPr id="5" name="AutoShape 5"/>
            <p:cNvSpPr/>
            <p:nvPr/>
          </p:nvSpPr>
          <p:spPr>
            <a:xfrm>
              <a:off x="2506694" y="1497044"/>
              <a:ext cx="2843213" cy="831818"/>
            </a:xfrm>
            <a:prstGeom prst="rect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5941441" y="2961291"/>
            <a:ext cx="534543" cy="529019"/>
            <a:chOff x="5941441" y="2961291"/>
            <a:chExt cx="534543" cy="529019"/>
          </a:xfrm>
        </p:grpSpPr>
        <p:sp>
          <p:nvSpPr>
            <p:cNvPr id="7" name="Freeform 7"/>
            <p:cNvSpPr/>
            <p:nvPr/>
          </p:nvSpPr>
          <p:spPr>
            <a:xfrm>
              <a:off x="5941441" y="3257709"/>
              <a:ext cx="534543" cy="232601"/>
            </a:xfrm>
            <a:custGeom>
              <a:rect l="l" t="t" r="r" b="b"/>
              <a:pathLst>
                <a:path w="205" h="89">
                  <a:moveTo>
                    <a:pt x="103" y="19"/>
                  </a:moveTo>
                  <a:cubicBezTo>
                    <a:pt x="82" y="19"/>
                    <a:pt x="62" y="12"/>
                    <a:pt x="4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67"/>
                    <a:pt x="0" y="67"/>
                    <a:pt x="0" y="67"/>
                  </a:cubicBezTo>
                  <a:cubicBezTo>
                    <a:pt x="0" y="79"/>
                    <a:pt x="10" y="89"/>
                    <a:pt x="22" y="89"/>
                  </a:cubicBezTo>
                  <a:cubicBezTo>
                    <a:pt x="183" y="89"/>
                    <a:pt x="183" y="89"/>
                    <a:pt x="183" y="89"/>
                  </a:cubicBezTo>
                  <a:cubicBezTo>
                    <a:pt x="195" y="89"/>
                    <a:pt x="205" y="79"/>
                    <a:pt x="205" y="67"/>
                  </a:cubicBezTo>
                  <a:cubicBezTo>
                    <a:pt x="205" y="0"/>
                    <a:pt x="205" y="0"/>
                    <a:pt x="205" y="0"/>
                  </a:cubicBezTo>
                  <a:cubicBezTo>
                    <a:pt x="158" y="0"/>
                    <a:pt x="158" y="0"/>
                    <a:pt x="158" y="0"/>
                  </a:cubicBezTo>
                  <a:cubicBezTo>
                    <a:pt x="143" y="12"/>
                    <a:pt x="124" y="19"/>
                    <a:pt x="103" y="19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5941441" y="2961291"/>
              <a:ext cx="534543" cy="307467"/>
            </a:xfrm>
            <a:custGeom>
              <a:rect l="l" t="t" r="r" b="b"/>
              <a:pathLst>
                <a:path w="205" h="118">
                  <a:moveTo>
                    <a:pt x="183" y="42"/>
                  </a:moveTo>
                  <a:cubicBezTo>
                    <a:pt x="180" y="42"/>
                    <a:pt x="180" y="42"/>
                    <a:pt x="180" y="42"/>
                  </a:cubicBezTo>
                  <a:cubicBezTo>
                    <a:pt x="154" y="42"/>
                    <a:pt x="154" y="42"/>
                    <a:pt x="154" y="42"/>
                  </a:cubicBezTo>
                  <a:cubicBezTo>
                    <a:pt x="154" y="22"/>
                    <a:pt x="154" y="22"/>
                    <a:pt x="154" y="22"/>
                  </a:cubicBezTo>
                  <a:cubicBezTo>
                    <a:pt x="154" y="10"/>
                    <a:pt x="144" y="0"/>
                    <a:pt x="132" y="0"/>
                  </a:cubicBezTo>
                  <a:cubicBezTo>
                    <a:pt x="73" y="0"/>
                    <a:pt x="73" y="0"/>
                    <a:pt x="73" y="0"/>
                  </a:cubicBezTo>
                  <a:cubicBezTo>
                    <a:pt x="61" y="0"/>
                    <a:pt x="51" y="10"/>
                    <a:pt x="51" y="22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25" y="42"/>
                    <a:pt x="25" y="42"/>
                    <a:pt x="25" y="42"/>
                  </a:cubicBezTo>
                  <a:cubicBezTo>
                    <a:pt x="22" y="42"/>
                    <a:pt x="22" y="42"/>
                    <a:pt x="22" y="42"/>
                  </a:cubicBezTo>
                  <a:cubicBezTo>
                    <a:pt x="10" y="42"/>
                    <a:pt x="0" y="52"/>
                    <a:pt x="0" y="64"/>
                  </a:cubicBezTo>
                  <a:cubicBezTo>
                    <a:pt x="0" y="101"/>
                    <a:pt x="0" y="101"/>
                    <a:pt x="0" y="101"/>
                  </a:cubicBezTo>
                  <a:cubicBezTo>
                    <a:pt x="54" y="101"/>
                    <a:pt x="54" y="101"/>
                    <a:pt x="54" y="101"/>
                  </a:cubicBezTo>
                  <a:cubicBezTo>
                    <a:pt x="67" y="112"/>
                    <a:pt x="84" y="118"/>
                    <a:pt x="103" y="118"/>
                  </a:cubicBezTo>
                  <a:cubicBezTo>
                    <a:pt x="121" y="118"/>
                    <a:pt x="138" y="112"/>
                    <a:pt x="151" y="101"/>
                  </a:cubicBezTo>
                  <a:cubicBezTo>
                    <a:pt x="205" y="101"/>
                    <a:pt x="205" y="101"/>
                    <a:pt x="205" y="101"/>
                  </a:cubicBezTo>
                  <a:cubicBezTo>
                    <a:pt x="205" y="64"/>
                    <a:pt x="205" y="64"/>
                    <a:pt x="205" y="64"/>
                  </a:cubicBezTo>
                  <a:cubicBezTo>
                    <a:pt x="205" y="52"/>
                    <a:pt x="195" y="42"/>
                    <a:pt x="183" y="42"/>
                  </a:cubicBezTo>
                  <a:close/>
                  <a:moveTo>
                    <a:pt x="67" y="26"/>
                  </a:moveTo>
                  <a:cubicBezTo>
                    <a:pt x="67" y="22"/>
                    <a:pt x="67" y="22"/>
                    <a:pt x="67" y="22"/>
                  </a:cubicBezTo>
                  <a:cubicBezTo>
                    <a:pt x="67" y="19"/>
                    <a:pt x="70" y="17"/>
                    <a:pt x="73" y="17"/>
                  </a:cubicBezTo>
                  <a:cubicBezTo>
                    <a:pt x="132" y="17"/>
                    <a:pt x="132" y="17"/>
                    <a:pt x="132" y="17"/>
                  </a:cubicBezTo>
                  <a:cubicBezTo>
                    <a:pt x="135" y="17"/>
                    <a:pt x="138" y="19"/>
                    <a:pt x="138" y="22"/>
                  </a:cubicBezTo>
                  <a:cubicBezTo>
                    <a:pt x="138" y="26"/>
                    <a:pt x="138" y="26"/>
                    <a:pt x="138" y="26"/>
                  </a:cubicBezTo>
                  <a:cubicBezTo>
                    <a:pt x="138" y="42"/>
                    <a:pt x="138" y="42"/>
                    <a:pt x="138" y="42"/>
                  </a:cubicBezTo>
                  <a:cubicBezTo>
                    <a:pt x="67" y="42"/>
                    <a:pt x="67" y="42"/>
                    <a:pt x="67" y="42"/>
                  </a:cubicBezTo>
                  <a:lnTo>
                    <a:pt x="67" y="26"/>
                  </a:lnTo>
                  <a:close/>
                  <a:moveTo>
                    <a:pt x="101" y="101"/>
                  </a:moveTo>
                  <a:cubicBezTo>
                    <a:pt x="92" y="101"/>
                    <a:pt x="85" y="94"/>
                    <a:pt x="85" y="86"/>
                  </a:cubicBezTo>
                  <a:cubicBezTo>
                    <a:pt x="85" y="77"/>
                    <a:pt x="92" y="70"/>
                    <a:pt x="101" y="70"/>
                  </a:cubicBezTo>
                  <a:cubicBezTo>
                    <a:pt x="110" y="70"/>
                    <a:pt x="117" y="77"/>
                    <a:pt x="117" y="86"/>
                  </a:cubicBezTo>
                  <a:cubicBezTo>
                    <a:pt x="117" y="94"/>
                    <a:pt x="110" y="101"/>
                    <a:pt x="101" y="101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质量管理体系建立及实施计划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1449149" y="1107618"/>
            <a:ext cx="3394996" cy="490334"/>
            <a:chOff x="1449149" y="1107618"/>
            <a:chExt cx="3394996" cy="490334"/>
          </a:xfrm>
        </p:grpSpPr>
        <p:sp>
          <p:nvSpPr>
            <p:cNvPr id="32" name="TextBox 32"/>
            <p:cNvSpPr txBox="1"/>
            <p:nvPr/>
          </p:nvSpPr>
          <p:spPr>
            <a:xfrm>
              <a:off x="1449149" y="1107618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制定质量管理体系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680979" y="1460180"/>
            <a:ext cx="2931336" cy="1654845"/>
            <a:chOff x="1680979" y="1460180"/>
            <a:chExt cx="2931336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680979" y="146018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参照国际质量管理体系标准，结合纺织行业特点，制定适用于企业的质量管理体系文件。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449149" y="3556745"/>
            <a:ext cx="3394996" cy="490334"/>
            <a:chOff x="1449149" y="3556745"/>
            <a:chExt cx="3394996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1449149" y="355674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持续改进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1680979" y="3909306"/>
            <a:ext cx="2931336" cy="1654845"/>
            <a:chOff x="1680979" y="3909306"/>
            <a:chExt cx="2931336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1680979" y="390930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通过定期的内部审核、管理评审以及客户反馈等方式，不断完善质量管理体系，提高产品质量水平。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463317" y="1107618"/>
            <a:ext cx="3394996" cy="490334"/>
            <a:chOff x="7463317" y="1107618"/>
            <a:chExt cx="3394996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463317" y="1107618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组建质量管理团队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695147" y="1460180"/>
            <a:ext cx="2931336" cy="1654845"/>
            <a:chOff x="7695147" y="1460180"/>
            <a:chExt cx="2931336" cy="1654845"/>
          </a:xfrm>
        </p:grpSpPr>
        <p:sp>
          <p:nvSpPr>
            <p:cNvPr id="42" name="TextBox 42"/>
            <p:cNvSpPr txBox="1"/>
            <p:nvPr/>
          </p:nvSpPr>
          <p:spPr>
            <a:xfrm>
              <a:off x="7695147" y="146018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成立专门的质量管理部门，配备专业的质量管理人员，确保质量管理体系的有效实施。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463317" y="3556745"/>
            <a:ext cx="3394996" cy="490334"/>
            <a:chOff x="7463317" y="3556745"/>
            <a:chExt cx="3394996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463317" y="355674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实施质量监控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695147" y="3909306"/>
            <a:ext cx="2931336" cy="1654845"/>
            <a:chOff x="7695147" y="3909306"/>
            <a:chExt cx="2931336" cy="1654845"/>
          </a:xfrm>
        </p:grpSpPr>
        <p:sp>
          <p:nvSpPr>
            <p:cNvPr id="46" name="TextBox 46"/>
            <p:cNvSpPr txBox="1"/>
            <p:nvPr/>
          </p:nvSpPr>
          <p:spPr>
            <a:xfrm>
              <a:off x="7695147" y="390930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建立严格的质量检验制度，对原材料、半成品和成品进行定期或不定期的质量抽查，确保产品质量符合标准。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5802313" y="3635375"/>
            <a:ext cx="0" cy="0"/>
          </a:xfrm>
          <a:prstGeom prst="line">
            <a:avLst/>
          </a:prstGeom>
          <a:ln w="63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3" name="Group 3"/>
          <p:cNvGrpSpPr/>
          <p:nvPr/>
        </p:nvGrpSpPr>
        <p:grpSpPr>
          <a:xfrm>
            <a:off x="411194" y="2085975"/>
            <a:ext cx="2876550" cy="900113"/>
            <a:chOff x="411194" y="2085975"/>
            <a:chExt cx="2876550" cy="900113"/>
          </a:xfrm>
        </p:grpSpPr>
        <p:sp>
          <p:nvSpPr>
            <p:cNvPr id="4" name="AutoShape 4"/>
            <p:cNvSpPr/>
            <p:nvPr/>
          </p:nvSpPr>
          <p:spPr>
            <a:xfrm>
              <a:off x="2954369" y="2085975"/>
              <a:ext cx="333375" cy="334994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800">
                  <a:solidFill>
                    <a:srgbClr val="FFFFFF">
                      <a:alpha val="100000"/>
                    </a:srgbClr>
                  </a:solidFill>
                  <a:latin typeface="Calibri Light"/>
                  <a:ea typeface="Calibri Light"/>
                  <a:cs typeface="Calibri Light"/>
                </a:rPr>
                <a:t>1</a:t>
              </a:r>
              <a:endParaRPr lang="en-US" sz="1100"/>
            </a:p>
          </p:txBody>
        </p:sp>
        <p:sp>
          <p:nvSpPr>
            <p:cNvPr id="5" name="AutoShape 5"/>
            <p:cNvSpPr/>
            <p:nvPr/>
          </p:nvSpPr>
          <p:spPr>
            <a:xfrm>
              <a:off x="411194" y="2400300"/>
              <a:ext cx="2500313" cy="585788"/>
            </a:xfrm>
            <a:prstGeom prst="rect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3332131" y="4551331"/>
            <a:ext cx="333375" cy="333375"/>
            <a:chOff x="3332131" y="4551331"/>
            <a:chExt cx="333375" cy="333375"/>
          </a:xfrm>
        </p:grpSpPr>
        <p:sp>
          <p:nvSpPr>
            <p:cNvPr id="7" name="AutoShape 7"/>
            <p:cNvSpPr/>
            <p:nvPr/>
          </p:nvSpPr>
          <p:spPr>
            <a:xfrm>
              <a:off x="3332131" y="4551331"/>
              <a:ext cx="333375" cy="33337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800">
                  <a:solidFill>
                    <a:srgbClr val="FFFFFF">
                      <a:alpha val="100000"/>
                    </a:srgbClr>
                  </a:solidFill>
                  <a:latin typeface="Calibri Light"/>
                  <a:ea typeface="Calibri Light"/>
                  <a:cs typeface="Calibri Light"/>
                </a:rPr>
                <a:t>4</a:t>
              </a:r>
              <a:endParaRPr lang="en-US" sz="1100"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8688419" y="1750981"/>
            <a:ext cx="333375" cy="334994"/>
            <a:chOff x="8688419" y="1750981"/>
            <a:chExt cx="333375" cy="334994"/>
          </a:xfrm>
        </p:grpSpPr>
        <p:sp>
          <p:nvSpPr>
            <p:cNvPr id="9" name="AutoShape 9"/>
            <p:cNvSpPr/>
            <p:nvPr/>
          </p:nvSpPr>
          <p:spPr>
            <a:xfrm>
              <a:off x="8688419" y="1750981"/>
              <a:ext cx="333375" cy="334994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800">
                  <a:solidFill>
                    <a:srgbClr val="FFFFFF">
                      <a:alpha val="100000"/>
                    </a:srgbClr>
                  </a:solidFill>
                  <a:latin typeface="Calibri Light"/>
                  <a:ea typeface="Calibri Light"/>
                  <a:cs typeface="Calibri Light"/>
                </a:rPr>
                <a:t>2</a:t>
              </a:r>
              <a:endParaRPr lang="en-US" sz="1100"/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8915400" y="4337018"/>
            <a:ext cx="333375" cy="334994"/>
            <a:chOff x="8915400" y="4337018"/>
            <a:chExt cx="333375" cy="334994"/>
          </a:xfrm>
        </p:grpSpPr>
        <p:sp>
          <p:nvSpPr>
            <p:cNvPr id="11" name="AutoShape 11"/>
            <p:cNvSpPr/>
            <p:nvPr/>
          </p:nvSpPr>
          <p:spPr>
            <a:xfrm>
              <a:off x="8915400" y="4337018"/>
              <a:ext cx="333375" cy="334994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800">
                  <a:solidFill>
                    <a:srgbClr val="FFFFFF">
                      <a:alpha val="100000"/>
                    </a:srgbClr>
                  </a:solidFill>
                  <a:latin typeface="Calibri Light"/>
                  <a:ea typeface="Calibri Light"/>
                  <a:cs typeface="Calibri Light"/>
                </a:rPr>
                <a:t>3</a:t>
              </a:r>
              <a:endParaRPr lang="en-US" sz="1100"/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品牌战略规划及推广策略</a:t>
              </a:r>
            </a:p>
          </p:txBody>
        </p:sp>
      </p:grpSp>
      <p:sp>
        <p:nvSpPr>
          <p:cNvPr id="34" name="Freeform 34"/>
          <p:cNvSpPr/>
          <p:nvPr/>
        </p:nvSpPr>
        <p:spPr>
          <a:xfrm>
            <a:off x="5286375" y="2619375"/>
            <a:ext cx="1619250" cy="1619250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5" name="Group 35"/>
          <p:cNvGrpSpPr/>
          <p:nvPr/>
        </p:nvGrpSpPr>
        <p:grpSpPr>
          <a:xfrm>
            <a:off x="358979" y="1463569"/>
            <a:ext cx="2426717" cy="490334"/>
            <a:chOff x="358979" y="1463569"/>
            <a:chExt cx="2426717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358979" y="1463569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品牌定位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8456" y="1876743"/>
            <a:ext cx="2267763" cy="1552257"/>
            <a:chOff x="438456" y="1876743"/>
            <a:chExt cx="2267763" cy="1552257"/>
          </a:xfrm>
        </p:grpSpPr>
        <p:sp>
          <p:nvSpPr>
            <p:cNvPr id="38" name="TextBox 38"/>
            <p:cNvSpPr txBox="1"/>
            <p:nvPr/>
          </p:nvSpPr>
          <p:spPr>
            <a:xfrm>
              <a:off x="438456" y="1876743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根据市场需求和企业特点，明确品牌定位，塑造独特的品牌形象。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9248775" y="1020657"/>
            <a:ext cx="2426717" cy="490334"/>
            <a:chOff x="9248775" y="1020657"/>
            <a:chExt cx="2426717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9248775" y="1020657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品牌传播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9328252" y="1433831"/>
            <a:ext cx="2267763" cy="1552257"/>
            <a:chOff x="9328252" y="1433831"/>
            <a:chExt cx="2267763" cy="1552257"/>
          </a:xfrm>
        </p:grpSpPr>
        <p:sp>
          <p:nvSpPr>
            <p:cNvPr id="42" name="TextBox 42"/>
            <p:cNvSpPr txBox="1"/>
            <p:nvPr/>
          </p:nvSpPr>
          <p:spPr>
            <a:xfrm>
              <a:off x="9328252" y="1433831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通过广告、公关、促销等多种手段，提高品牌知名度和美誉度。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9328252" y="3735303"/>
            <a:ext cx="2426717" cy="490334"/>
            <a:chOff x="9328252" y="3735303"/>
            <a:chExt cx="2426717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9328252" y="3735303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品牌延伸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9407729" y="4148477"/>
            <a:ext cx="2267763" cy="1552257"/>
            <a:chOff x="9407729" y="4148477"/>
            <a:chExt cx="2267763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9407729" y="4148477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利用品牌优势，拓展产品线和服务范围，提高品牌竞争力。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94339" y="4238625"/>
            <a:ext cx="2426717" cy="490334"/>
            <a:chOff x="694339" y="4238625"/>
            <a:chExt cx="2426717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694339" y="4238625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品牌保护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73817" y="4651799"/>
            <a:ext cx="2267763" cy="1552257"/>
            <a:chOff x="773817" y="4651799"/>
            <a:chExt cx="2267763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773817" y="4651799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加强商标注册、维权等工作，保护品牌形象和知识产权。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3652304" y="1008278"/>
            <a:ext cx="4886325" cy="4876800"/>
            <a:chOff x="3652304" y="1008278"/>
            <a:chExt cx="4886325" cy="4876800"/>
          </a:xfrm>
        </p:grpSpPr>
        <p:sp>
          <p:nvSpPr>
            <p:cNvPr id="52" name="Freeform 52"/>
            <p:cNvSpPr/>
            <p:nvPr/>
          </p:nvSpPr>
          <p:spPr>
            <a:xfrm>
              <a:off x="3652304" y="1008278"/>
              <a:ext cx="4886325" cy="4876800"/>
            </a:xfrm>
            <a:custGeom>
              <a:rect l="l" t="t" r="r" b="b"/>
              <a:pathLst>
                <a:path w="3078" h="3072">
                  <a:moveTo>
                    <a:pt x="1464" y="3072"/>
                  </a:moveTo>
                  <a:lnTo>
                    <a:pt x="0" y="1462"/>
                  </a:lnTo>
                  <a:lnTo>
                    <a:pt x="1613" y="0"/>
                  </a:lnTo>
                  <a:lnTo>
                    <a:pt x="3078" y="1605"/>
                  </a:lnTo>
                  <a:lnTo>
                    <a:pt x="1464" y="3072"/>
                  </a:lnTo>
                  <a:close/>
                </a:path>
              </a:pathLst>
            </a:custGeom>
            <a:ln w="12668">
              <a:solidFill>
                <a:srgbClr val="EEEDED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3718979" y="1067015"/>
              <a:ext cx="4751387" cy="4749801"/>
            </a:xfrm>
            <a:custGeom>
              <a:rect l="l" t="t" r="r" b="b"/>
              <a:pathLst>
                <a:path w="2993" h="2992">
                  <a:moveTo>
                    <a:pt x="1385" y="2992"/>
                  </a:moveTo>
                  <a:lnTo>
                    <a:pt x="0" y="1388"/>
                  </a:lnTo>
                  <a:lnTo>
                    <a:pt x="1603" y="0"/>
                  </a:lnTo>
                  <a:lnTo>
                    <a:pt x="2993" y="1605"/>
                  </a:lnTo>
                  <a:lnTo>
                    <a:pt x="1385" y="2992"/>
                  </a:lnTo>
                  <a:close/>
                </a:path>
              </a:pathLst>
            </a:custGeom>
            <a:ln w="12668">
              <a:solidFill>
                <a:srgbClr val="EDECEC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3779304" y="1133690"/>
              <a:ext cx="4632325" cy="4616451"/>
            </a:xfrm>
            <a:custGeom>
              <a:rect l="l" t="t" r="r" b="b"/>
              <a:pathLst>
                <a:path w="2918" h="2908">
                  <a:moveTo>
                    <a:pt x="1310" y="2908"/>
                  </a:moveTo>
                  <a:lnTo>
                    <a:pt x="0" y="1309"/>
                  </a:lnTo>
                  <a:lnTo>
                    <a:pt x="1602" y="0"/>
                  </a:lnTo>
                  <a:lnTo>
                    <a:pt x="2918" y="1600"/>
                  </a:lnTo>
                  <a:lnTo>
                    <a:pt x="1310" y="2908"/>
                  </a:lnTo>
                  <a:close/>
                </a:path>
              </a:pathLst>
            </a:custGeom>
            <a:ln w="12668">
              <a:solidFill>
                <a:srgbClr val="ECECEB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3845979" y="1201953"/>
              <a:ext cx="4498975" cy="4489450"/>
            </a:xfrm>
            <a:custGeom>
              <a:rect l="l" t="t" r="r" b="b"/>
              <a:pathLst>
                <a:path w="2834" h="2828">
                  <a:moveTo>
                    <a:pt x="1236" y="2828"/>
                  </a:moveTo>
                  <a:lnTo>
                    <a:pt x="0" y="1228"/>
                  </a:lnTo>
                  <a:lnTo>
                    <a:pt x="1597" y="0"/>
                  </a:lnTo>
                  <a:lnTo>
                    <a:pt x="2834" y="1594"/>
                  </a:lnTo>
                  <a:lnTo>
                    <a:pt x="1236" y="2828"/>
                  </a:lnTo>
                  <a:close/>
                </a:path>
              </a:pathLst>
            </a:custGeom>
            <a:ln w="12668">
              <a:solidFill>
                <a:srgbClr val="EBEBEA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3912654" y="1260690"/>
              <a:ext cx="4364037" cy="4362451"/>
            </a:xfrm>
            <a:custGeom>
              <a:rect l="l" t="t" r="r" b="b"/>
              <a:pathLst>
                <a:path w="2749" h="2748">
                  <a:moveTo>
                    <a:pt x="1157" y="2748"/>
                  </a:moveTo>
                  <a:lnTo>
                    <a:pt x="0" y="1160"/>
                  </a:lnTo>
                  <a:lnTo>
                    <a:pt x="1592" y="0"/>
                  </a:lnTo>
                  <a:lnTo>
                    <a:pt x="2749" y="1594"/>
                  </a:lnTo>
                  <a:lnTo>
                    <a:pt x="1157" y="2748"/>
                  </a:lnTo>
                  <a:close/>
                </a:path>
              </a:pathLst>
            </a:custGeom>
            <a:ln w="12668">
              <a:solidFill>
                <a:srgbClr val="EAEAEA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3972979" y="1327366"/>
              <a:ext cx="4237037" cy="4229100"/>
            </a:xfrm>
            <a:custGeom>
              <a:rect l="l" t="t" r="r" b="b"/>
              <a:pathLst>
                <a:path w="2669" h="2664">
                  <a:moveTo>
                    <a:pt x="1082" y="2664"/>
                  </a:moveTo>
                  <a:lnTo>
                    <a:pt x="0" y="1081"/>
                  </a:lnTo>
                  <a:lnTo>
                    <a:pt x="1591" y="0"/>
                  </a:lnTo>
                  <a:lnTo>
                    <a:pt x="2669" y="1589"/>
                  </a:lnTo>
                  <a:lnTo>
                    <a:pt x="1082" y="2664"/>
                  </a:lnTo>
                  <a:close/>
                </a:path>
              </a:pathLst>
            </a:custGeom>
            <a:ln w="12668">
              <a:solidFill>
                <a:srgbClr val="E9E9E9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4039654" y="1395628"/>
              <a:ext cx="4110037" cy="4102100"/>
            </a:xfrm>
            <a:custGeom>
              <a:rect l="l" t="t" r="r" b="b"/>
              <a:pathLst>
                <a:path w="2589" h="2584">
                  <a:moveTo>
                    <a:pt x="1003" y="2584"/>
                  </a:moveTo>
                  <a:lnTo>
                    <a:pt x="0" y="1001"/>
                  </a:lnTo>
                  <a:lnTo>
                    <a:pt x="1587" y="0"/>
                  </a:lnTo>
                  <a:lnTo>
                    <a:pt x="2589" y="1583"/>
                  </a:lnTo>
                  <a:lnTo>
                    <a:pt x="1003" y="2584"/>
                  </a:lnTo>
                  <a:close/>
                </a:path>
              </a:pathLst>
            </a:custGeom>
            <a:ln w="12668">
              <a:solidFill>
                <a:srgbClr val="E8E8E8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4106329" y="1462303"/>
              <a:ext cx="3976687" cy="3968750"/>
            </a:xfrm>
            <a:custGeom>
              <a:rect l="l" t="t" r="r" b="b"/>
              <a:pathLst>
                <a:path w="2505" h="2500">
                  <a:moveTo>
                    <a:pt x="924" y="2500"/>
                  </a:moveTo>
                  <a:lnTo>
                    <a:pt x="0" y="921"/>
                  </a:lnTo>
                  <a:lnTo>
                    <a:pt x="1582" y="0"/>
                  </a:lnTo>
                  <a:lnTo>
                    <a:pt x="2505" y="1573"/>
                  </a:lnTo>
                  <a:lnTo>
                    <a:pt x="924" y="2500"/>
                  </a:lnTo>
                  <a:close/>
                </a:path>
              </a:pathLst>
            </a:custGeom>
            <a:ln w="12668">
              <a:solidFill>
                <a:srgbClr val="E8E7E7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Freeform 60"/>
            <p:cNvSpPr/>
            <p:nvPr/>
          </p:nvSpPr>
          <p:spPr>
            <a:xfrm>
              <a:off x="4166654" y="1521041"/>
              <a:ext cx="3849687" cy="3841750"/>
            </a:xfrm>
            <a:custGeom>
              <a:rect l="l" t="t" r="r" b="b"/>
              <a:pathLst>
                <a:path w="2425" h="2420">
                  <a:moveTo>
                    <a:pt x="849" y="2420"/>
                  </a:moveTo>
                  <a:lnTo>
                    <a:pt x="0" y="847"/>
                  </a:lnTo>
                  <a:lnTo>
                    <a:pt x="1576" y="0"/>
                  </a:lnTo>
                  <a:lnTo>
                    <a:pt x="2425" y="1573"/>
                  </a:lnTo>
                  <a:lnTo>
                    <a:pt x="849" y="2420"/>
                  </a:lnTo>
                  <a:close/>
                </a:path>
              </a:pathLst>
            </a:custGeom>
            <a:ln w="12668">
              <a:solidFill>
                <a:srgbClr val="E7E6E6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Freeform 61"/>
            <p:cNvSpPr/>
            <p:nvPr/>
          </p:nvSpPr>
          <p:spPr>
            <a:xfrm>
              <a:off x="4233329" y="1587716"/>
              <a:ext cx="3722687" cy="3716337"/>
            </a:xfrm>
            <a:custGeom>
              <a:rect l="l" t="t" r="r" b="b"/>
              <a:pathLst>
                <a:path w="2345" h="2341">
                  <a:moveTo>
                    <a:pt x="769" y="2341"/>
                  </a:moveTo>
                  <a:lnTo>
                    <a:pt x="0" y="768"/>
                  </a:lnTo>
                  <a:lnTo>
                    <a:pt x="1571" y="0"/>
                  </a:lnTo>
                  <a:lnTo>
                    <a:pt x="2345" y="1568"/>
                  </a:lnTo>
                  <a:lnTo>
                    <a:pt x="769" y="2341"/>
                  </a:lnTo>
                  <a:close/>
                </a:path>
              </a:pathLst>
            </a:custGeom>
            <a:ln w="12668">
              <a:solidFill>
                <a:srgbClr val="E6E5E5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4301591" y="1655978"/>
              <a:ext cx="3587750" cy="3581400"/>
            </a:xfrm>
            <a:custGeom>
              <a:rect l="l" t="t" r="r" b="b"/>
              <a:pathLst>
                <a:path w="2260" h="2256">
                  <a:moveTo>
                    <a:pt x="695" y="2256"/>
                  </a:moveTo>
                  <a:lnTo>
                    <a:pt x="0" y="688"/>
                  </a:lnTo>
                  <a:lnTo>
                    <a:pt x="1565" y="0"/>
                  </a:lnTo>
                  <a:lnTo>
                    <a:pt x="2260" y="1562"/>
                  </a:lnTo>
                  <a:lnTo>
                    <a:pt x="695" y="2256"/>
                  </a:lnTo>
                  <a:close/>
                </a:path>
              </a:pathLst>
            </a:custGeom>
            <a:ln w="12668">
              <a:solidFill>
                <a:srgbClr val="E5E5E5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Freeform 63"/>
            <p:cNvSpPr/>
            <p:nvPr/>
          </p:nvSpPr>
          <p:spPr>
            <a:xfrm>
              <a:off x="4360329" y="1714716"/>
              <a:ext cx="3462337" cy="3454400"/>
            </a:xfrm>
            <a:custGeom>
              <a:rect l="l" t="t" r="r" b="b"/>
              <a:pathLst>
                <a:path w="2181" h="2176">
                  <a:moveTo>
                    <a:pt x="621" y="2176"/>
                  </a:moveTo>
                  <a:lnTo>
                    <a:pt x="0" y="619"/>
                  </a:lnTo>
                  <a:lnTo>
                    <a:pt x="1565" y="0"/>
                  </a:lnTo>
                  <a:lnTo>
                    <a:pt x="2181" y="1562"/>
                  </a:lnTo>
                  <a:lnTo>
                    <a:pt x="621" y="2176"/>
                  </a:lnTo>
                  <a:close/>
                </a:path>
              </a:pathLst>
            </a:custGeom>
            <a:ln w="12668">
              <a:solidFill>
                <a:srgbClr val="E4E4E4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4427004" y="1781391"/>
              <a:ext cx="3335337" cy="3328987"/>
            </a:xfrm>
            <a:custGeom>
              <a:rect l="l" t="t" r="r" b="b"/>
              <a:pathLst>
                <a:path w="2101" h="2097">
                  <a:moveTo>
                    <a:pt x="541" y="2097"/>
                  </a:moveTo>
                  <a:lnTo>
                    <a:pt x="0" y="540"/>
                  </a:lnTo>
                  <a:lnTo>
                    <a:pt x="1560" y="0"/>
                  </a:lnTo>
                  <a:lnTo>
                    <a:pt x="2101" y="1557"/>
                  </a:lnTo>
                  <a:lnTo>
                    <a:pt x="541" y="2097"/>
                  </a:lnTo>
                  <a:close/>
                </a:path>
              </a:pathLst>
            </a:custGeom>
            <a:ln w="12668">
              <a:solidFill>
                <a:srgbClr val="E3E3E3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4495266" y="1849653"/>
              <a:ext cx="3200400" cy="3194050"/>
            </a:xfrm>
            <a:custGeom>
              <a:rect l="l" t="t" r="r" b="b"/>
              <a:pathLst>
                <a:path w="2015" h="2011">
                  <a:moveTo>
                    <a:pt x="461" y="2012"/>
                  </a:moveTo>
                  <a:lnTo>
                    <a:pt x="0" y="460"/>
                  </a:lnTo>
                  <a:lnTo>
                    <a:pt x="1554" y="0"/>
                  </a:lnTo>
                  <a:lnTo>
                    <a:pt x="2016" y="1551"/>
                  </a:lnTo>
                  <a:lnTo>
                    <a:pt x="461" y="2012"/>
                  </a:lnTo>
                  <a:close/>
                </a:path>
              </a:pathLst>
            </a:custGeom>
            <a:ln w="12668">
              <a:solidFill>
                <a:srgbClr val="E2E2E2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Freeform 66"/>
            <p:cNvSpPr/>
            <p:nvPr/>
          </p:nvSpPr>
          <p:spPr>
            <a:xfrm>
              <a:off x="4554004" y="1908391"/>
              <a:ext cx="3073400" cy="3068637"/>
            </a:xfrm>
            <a:custGeom>
              <a:rect l="l" t="t" r="r" b="b"/>
              <a:pathLst>
                <a:path w="1935" h="1933">
                  <a:moveTo>
                    <a:pt x="387" y="1933"/>
                  </a:moveTo>
                  <a:lnTo>
                    <a:pt x="0" y="386"/>
                  </a:lnTo>
                  <a:lnTo>
                    <a:pt x="1554" y="0"/>
                  </a:lnTo>
                  <a:lnTo>
                    <a:pt x="1936" y="1546"/>
                  </a:lnTo>
                  <a:lnTo>
                    <a:pt x="387" y="1933"/>
                  </a:lnTo>
                  <a:close/>
                </a:path>
              </a:pathLst>
            </a:custGeom>
            <a:ln w="12668">
              <a:solidFill>
                <a:srgbClr val="E1E1E1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Freeform 67"/>
            <p:cNvSpPr/>
            <p:nvPr/>
          </p:nvSpPr>
          <p:spPr>
            <a:xfrm>
              <a:off x="4620679" y="1975066"/>
              <a:ext cx="2947987" cy="2933700"/>
            </a:xfrm>
            <a:custGeom>
              <a:rect l="l" t="t" r="r" b="b"/>
              <a:pathLst>
                <a:path w="1857" h="1848">
                  <a:moveTo>
                    <a:pt x="308" y="1848"/>
                  </a:moveTo>
                  <a:lnTo>
                    <a:pt x="0" y="307"/>
                  </a:lnTo>
                  <a:lnTo>
                    <a:pt x="1544" y="0"/>
                  </a:lnTo>
                  <a:lnTo>
                    <a:pt x="1857" y="1541"/>
                  </a:lnTo>
                  <a:lnTo>
                    <a:pt x="308" y="1848"/>
                  </a:lnTo>
                  <a:close/>
                </a:path>
              </a:pathLst>
            </a:custGeom>
            <a:ln w="12668">
              <a:solidFill>
                <a:srgbClr val="E1E0E0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Freeform 68"/>
            <p:cNvSpPr/>
            <p:nvPr/>
          </p:nvSpPr>
          <p:spPr>
            <a:xfrm>
              <a:off x="4688941" y="2041741"/>
              <a:ext cx="2813050" cy="2808287"/>
            </a:xfrm>
            <a:custGeom>
              <a:rect l="l" t="t" r="r" b="b"/>
              <a:pathLst>
                <a:path w="1771" h="1769">
                  <a:moveTo>
                    <a:pt x="228" y="1769"/>
                  </a:moveTo>
                  <a:lnTo>
                    <a:pt x="0" y="228"/>
                  </a:lnTo>
                  <a:lnTo>
                    <a:pt x="1538" y="0"/>
                  </a:lnTo>
                  <a:lnTo>
                    <a:pt x="1772" y="1536"/>
                  </a:lnTo>
                  <a:lnTo>
                    <a:pt x="228" y="1769"/>
                  </a:lnTo>
                  <a:close/>
                </a:path>
              </a:pathLst>
            </a:custGeom>
            <a:ln w="12668">
              <a:solidFill>
                <a:srgbClr val="E0DFE0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Freeform 69"/>
            <p:cNvSpPr/>
            <p:nvPr/>
          </p:nvSpPr>
          <p:spPr>
            <a:xfrm>
              <a:off x="4755616" y="2100478"/>
              <a:ext cx="2678113" cy="2682875"/>
            </a:xfrm>
            <a:custGeom>
              <a:rect l="l" t="t" r="r" b="b"/>
              <a:pathLst>
                <a:path w="1687" h="1690">
                  <a:moveTo>
                    <a:pt x="154" y="1690"/>
                  </a:moveTo>
                  <a:lnTo>
                    <a:pt x="0" y="154"/>
                  </a:lnTo>
                  <a:lnTo>
                    <a:pt x="1534" y="0"/>
                  </a:lnTo>
                  <a:lnTo>
                    <a:pt x="1687" y="1536"/>
                  </a:lnTo>
                  <a:lnTo>
                    <a:pt x="154" y="1690"/>
                  </a:lnTo>
                  <a:close/>
                </a:path>
              </a:pathLst>
            </a:custGeom>
            <a:ln w="12668">
              <a:solidFill>
                <a:srgbClr val="DFDFDF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https://d.book118.com/338051137070006035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111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3">
      <vt:lpstr>Arial</vt:lpstr>
      <vt:lpstr>Calibri</vt:lpstr>
      <vt:lpstr>Microsoft Yahei</vt:lpstr>
      <vt:lpstr>Calibri Light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2024-09-14T08:26:37.634</cp:lastPrinted>
  <dcterms:created xsi:type="dcterms:W3CDTF">2024-09-14T00:26:37Z</dcterms:created>
  <dcterms:modified xsi:type="dcterms:W3CDTF">2024-09-14T00:26:39Z</dcterms:modified>
</cp:coreProperties>
</file>