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E37D33-A7C0-4F96-BCAE-B7A55F2F2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81161-26E2-49A7-A366-3C1B259A1B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86DFA5-67F9-4188-91CC-BFC43B86D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B448CF-D75D-4E68-9B93-B2AF64037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8E6F49-E89A-4885-8C81-1C036F88ED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B78501-3545-421C-9E99-E29B786FEA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704978-F8CF-4856-826C-69DA72FC0C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62AF33-961C-437D-ABA4-C3936982A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20E228-1B91-4786-8F4E-4C7037289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4D209-DE2D-4FFE-9B30-E6F93E452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F0889-6ED8-40ED-95F5-61ACB8508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52101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调强适形放射治疗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调强适形放射治疗的案例分享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调强适形放射治疗简介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调强适形放射治疗（IMRT）是一种先进的放射治疗技术，通过精确调整放射线的强度和形状，实现对肿瘤的高剂量照射，同时减少对周围正常组织的损伤。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高度适形、剂量梯度变化、高剂量区剂量分布均匀、剂量计算准确、减少并发症等。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20世纪80年代，计算机技术和放射物理学的进步为调强适形放射治疗的发展奠定了基础。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20世纪90年代初，调强适形放射治疗开始应用于临床，主要用于治疗头颈部肿瘤和前列腺癌。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初步应用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进入21世纪，随着影像技术和计算机算法的进步，调强适形放射治疗的应用范围逐渐扩大，成为多种肿瘤的首选或辅助治疗方法。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广泛应用</a:t>
            </a:r>
          </a:p>
        </p:txBody>
      </p:sp>
      <p:pic>
        <p:nvPicPr>
          <p:cNvPr id="9" name="Picture 9"/>
          <p:cNvPicPr>
            <a:picLocks noChangeAspect="1"/>
          </p:cNvPicPr>
          <p:nvPr/>
        </p:nvPicPr>
        <p:blipFill>
          <a:blip r:embed="rId2"/>
          <a:srcRect l="10625" r="10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适用于多种肿瘤，如头颈部肿瘤、肺癌、乳腺癌、前列腺癌、直肠癌等。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肿瘤类型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注意事项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既可以作为主要治疗方法单独使用，也可以与其他治疗方法如化疗、手术等结合使用。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在选择调强适形放射治疗时，需要考虑患者的具体情况，如年龄、健康状况、肿瘤的部位和分期等。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调强适形放射治疗原理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调强适形放射治疗（IMRT）是一种先进的放射治疗技术，通过精确调整放射线的强度和方向，实现对肿瘤的精确照射，同时减少对周围正常组织的损伤。</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IMRT利用计算机技术和放射物理学原理，通过计算肿瘤的形状和大小，以及周围正常组织的分布情况，制定出精确的照射计划。</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在实施过程中，IMRT系统能够实时跟踪肿瘤的位置和运动情况，调整放射线的剂量和方向，确保肿瘤得到均匀、高效的照射。</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IMRT能够实现剂量梯度调整，即根据肿瘤形状和大小的不同，在肿瘤内部和周围正常组织之间实现不同的剂量分布。</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IMRT的剂量分布特点还体现在其对剂量均匀性的控制上，能够确保肿瘤内各个部位受到均匀的照射剂量，避免出现剂量“热点”或“冷点”的情况。</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通过剂量梯度调整，IMRT可以在保护周围正常组织的同时，提高肿瘤的照射剂量，从而提高治疗效果和减少并发症的发生。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剂量分布特点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静态照射适用于形状较为规则、体积较小的肿瘤，而动态照射则适用于形状不规则、体积较大的肿瘤。</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在照射过程中，IMRT系统能够根据肿瘤的位置和运动情况实时调整放射线的剂量和方向，确保肿瘤得到精确、高效的照射。</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IMRT通常采用静态照射和动态照射两种方式。静态照射是指放射线从多个方向同时照射肿瘤，动态照射则是指放射线在多个角度进行分段照射。</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照射方式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调强适形放射治疗过程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全面了解患者病情、肿瘤类型、既往治疗情况等，为后续治疗提供依据。</a:t>
            </a:r>
          </a:p>
        </p:txBody>
      </p:sp>
      <p:pic>
        <p:nvPicPr>
          <p:cNvPr id="5" name="Picture 5"/>
          <p:cNvPicPr>
            <a:picLocks noChangeAspect="1"/>
          </p:cNvPicPr>
          <p:nvPr/>
        </p:nvPicPr>
        <p:blipFill>
          <a:blip r:embed="rId2"/>
          <a:srcRect l="16626" r="16626"/>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6" r="1662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病史采集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对患者进行全面的体格检查，包括心肺功能、肝肾功能、血常规等，评估患者的整体状况。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体格检查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通过CT、MRI等影像学检查，获取肿瘤的精确位置、大小及与周围组织的毗邻关系。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影像学检查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根据影像学检查结果，由专业医生勾画出肿瘤和危及器官的精确范围。</a:t>
            </a:r>
          </a:p>
        </p:txBody>
      </p:sp>
      <p:pic>
        <p:nvPicPr>
          <p:cNvPr id="6" name="Picture 6"/>
          <p:cNvPicPr>
            <a:picLocks noChangeAspect="1"/>
          </p:cNvPicPr>
          <p:nvPr/>
        </p:nvPicPr>
        <p:blipFill>
          <a:blip r:embed="rId2"/>
          <a:srcRect l="12000" r="12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靶区勾画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根据肿瘤大小、位置和患者身体状况，计算出合适的照射剂量和照射角度。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照射剂量计算</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00" r="17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对制定的计划进行评估和优化，确保治疗计划的准确性和安全性。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计划评估与优化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计划制定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https://d.book118.com/338052101022006030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2024-09-06T08:31:17.847</cp:lastPrinted>
  <dcterms:created xsi:type="dcterms:W3CDTF">2024-09-06T00:31:17Z</dcterms:created>
  <dcterms:modified xsi:type="dcterms:W3CDTF">2024-09-06T00:31:19Z</dcterms:modified>
</cp:coreProperties>
</file>