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DAQCGU+MS-UIGothic"/>
      <p:regular r:id="rId16"/>
    </p:embeddedFont>
    <p:embeddedFont>
      <p:font typeface="FPNKMO+BAUPRA+MicrosoftYaHei-Bold"/>
      <p:regular r:id="rId17"/>
    </p:embeddedFont>
    <p:embeddedFont>
      <p:font typeface="LUHQPW+UHFODA+ArialMT"/>
      <p:regular r:id="rId18"/>
    </p:embeddedFont>
    <p:embeddedFont>
      <p:font typeface="DPPBQT+SFDGCF+MicrosoftYaHei"/>
      <p:regular r:id="rId19"/>
    </p:embeddedFont>
    <p:embeddedFont>
      <p:font typeface="UPLJFN+SFDGCF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67FBB-ABD0-4F71-B57E-55AD83D0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87978-FB39-464B-848A-F55A0C73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3E1DB-1745-4A98-9EBF-899E7D097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BF483-CA00-414D-A2B3-32782ED0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30E1B-84DF-4081-A337-80E5DA8D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8E2A9-B584-4660-B4A7-A374DB86A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F293E-8F63-41A0-82FF-29689CD9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DB678-95A9-40D8-B159-094B9761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759CF-4DB8-424B-B518-D8141627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CA86-7F5F-40E8-B29C-67159521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08997-DDD2-40D3-851A-BD23DF63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4063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273573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AQCGU+MS-UIGothic"/>
                <a:cs typeface="DAQCGU+MS-UIGothic"/>
              </a:rPr>
              <a:t>高数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连续导</a:t>
            </a:r>
            <a:r>
              <a:rPr sz="3600">
                <a:solidFill>
                  <a:srgbClr val="FFFFFF"/>
                </a:solidFill>
                <a:latin typeface="DAQCGU+MS-UIGothic"/>
                <a:cs typeface="DAQCGU+MS-UIGothic"/>
              </a:rPr>
              <a:t>数微分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DAQCGU+MS-UIGothic"/>
                <a:cs typeface="DAQCGU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DAQCGU+MS-UIGothic"/>
                <a:cs typeface="DAQCGU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3404819" cy="13439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HQPW+UHFODA+ArialMT"/>
                <a:cs typeface="LUHQPW+UHFOD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连续导</a:t>
            </a:r>
            <a:r>
              <a:rPr sz="2400">
                <a:solidFill>
                  <a:srgbClr val="000000"/>
                </a:solidFill>
                <a:latin typeface="DAQCGU+MS-UIGothic"/>
                <a:cs typeface="DAQCGU+MS-UIGothic"/>
              </a:rPr>
              <a:t>数的基本概念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HQPW+UHFODA+ArialMT"/>
                <a:cs typeface="LUHQPW+UHFOD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0000"/>
                </a:solidFill>
                <a:latin typeface="DAQCGU+MS-UIGothic"/>
                <a:cs typeface="DAQCGU+MS-UIGothic"/>
              </a:rPr>
              <a:t>数的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0000"/>
                </a:solidFill>
                <a:latin typeface="DAQCGU+MS-UIGothic"/>
                <a:cs typeface="DAQCGU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44712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HQPW+UHFODA+ArialMT"/>
                <a:cs typeface="LUHQPW+UHFOD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AQCGU+MS-UIGothic"/>
                <a:cs typeface="DAQCGU+MS-UIGothic"/>
              </a:rPr>
              <a:t>微分概念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连续导</a:t>
            </a:r>
            <a:r>
              <a:rPr sz="4500">
                <a:solidFill>
                  <a:srgbClr val="59AE93"/>
                </a:solidFill>
                <a:latin typeface="DAQCGU+MS-UIGothic"/>
                <a:cs typeface="DAQCGU+MS-UIGothic"/>
              </a:rPr>
              <a:t>数的基本概念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连续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连续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如果函数在某点的极限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等于函数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函数在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连续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函数的性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函数在其定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域内是可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的，且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函数在其定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域内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的。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判断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连续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性的方法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利用极限的性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求函数的左右极限来判断函数在某点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是否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AQCGU+MS-UIGothic"/>
                <a:cs typeface="DAQC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数的定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数的定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68670" y="2379198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函数在某点的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数是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点切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的斜率。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692319" cy="1953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数的几何意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50"/>
              </a:lnSpc>
              <a:spcBef>
                <a:spcPts val="996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数的物理意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25770" y="388033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在几何上，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数表示曲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在某点的切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的斜率。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97145" y="534845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在物理上，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数表示函数所描述的物理量随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DAQCGU+MS-UIGothic"/>
                <a:cs typeface="DAQCGU+MS-UIGothic"/>
              </a:rPr>
              <a:t>化率。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数的几何意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数与切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斜率的关系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函数在某点的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数等于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点切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的斜率。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数与函数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图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像的关系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数的符号决定了函数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单调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数大于零表示函数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调递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增，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数小于零表示函数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单调递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数与极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59AE93"/>
                </a:solidFill>
                <a:latin typeface="DAQCGU+MS-UIGothic"/>
                <a:cs typeface="DAQCGU+MS-UIGothic"/>
              </a:rPr>
              <a:t>的关系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函数的极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点一定是其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零的点，但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零的点不一定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是极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59AE93"/>
                </a:solidFill>
                <a:latin typeface="DAQCGU+MS-UIGothic"/>
                <a:cs typeface="DAQCGU+MS-UIGothic"/>
              </a:rPr>
              <a:t>数的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59AE93"/>
                </a:solidFill>
                <a:latin typeface="DAQCGU+MS-UIGothic"/>
                <a:cs typeface="DAQCGU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数的基本公式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19120" y="353979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PBQT+SFDGCF+MicrosoftYaHei"/>
                <a:cs typeface="DPPBQT+SFDGC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50300" y="35232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PBQT+SFDGCF+MicrosoftYaHei"/>
                <a:cs typeface="DPPBQT+SFDGCF+MicrosoftYaHei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07069" y="416813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数函数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>
                <a:solidFill>
                  <a:srgbClr val="59AE93"/>
                </a:solidFill>
                <a:latin typeface="DAQCGU+MS-UIGothic"/>
                <a:cs typeface="DAQCGU+MS-UIGothic"/>
              </a:rPr>
              <a:t>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75914" y="42214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常数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>
                <a:solidFill>
                  <a:srgbClr val="59AE93"/>
                </a:solidFill>
                <a:latin typeface="DAQCGU+MS-UIGothic"/>
                <a:cs typeface="DAQCGU+MS-UIGothic"/>
              </a:rPr>
              <a:t>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32710" y="4552803"/>
            <a:ext cx="1485785" cy="685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于常数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c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</a:p>
          <a:p>
            <a:pPr marL="25018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0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66430" y="4552803"/>
            <a:ext cx="1537771" cy="685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数函数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$ln</a:t>
            </a:r>
          </a:p>
          <a:p>
            <a:pPr marL="11810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x$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99025" y="48313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PBQT+SFDGCF+MicrosoftYaHei"/>
                <a:cs typeface="DPPBQT+SFDGCF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99605" y="484281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PBQT+SFDGCF+MicrosoftYaHei"/>
                <a:cs typeface="DPPBQT+SFDGCF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823210" y="5046833"/>
            <a:ext cx="110466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$f'(x)=0$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59140" y="5045563"/>
            <a:ext cx="129428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$frac{1}{x}$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25645" y="558482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幂</a:t>
            </a: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函数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>
                <a:solidFill>
                  <a:srgbClr val="59AE93"/>
                </a:solidFill>
                <a:latin typeface="DAQCGU+MS-UIGothic"/>
                <a:cs typeface="DAQCGU+MS-UIGothic"/>
              </a:rPr>
              <a:t>数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537325" y="55848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AQCGU+MS-UIGothic"/>
                <a:cs typeface="DAQCGU+MS-UIGothic"/>
              </a:rPr>
              <a:t>指数函数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1550">
                <a:solidFill>
                  <a:srgbClr val="59AE93"/>
                </a:solidFill>
                <a:latin typeface="DAQCGU+MS-UIGothic"/>
                <a:cs typeface="DAQCGU+MS-UIGothic"/>
              </a:rPr>
              <a:t>数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280534" y="5911067"/>
            <a:ext cx="1749143" cy="9322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幂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函数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$x^n$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</a:t>
            </a:r>
          </a:p>
          <a:p>
            <a:pPr marL="10286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$nx^{n-</a:t>
            </a:r>
          </a:p>
          <a:p>
            <a:pPr marL="560069" marR="0">
              <a:lnSpc>
                <a:spcPts val="1406"/>
              </a:lnSpc>
              <a:spcBef>
                <a:spcPts val="58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1}$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472554" y="5911067"/>
            <a:ext cx="1566741" cy="9322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9544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于指数函数</a:t>
            </a:r>
          </a:p>
          <a:p>
            <a:pPr marL="0" marR="0">
              <a:lnSpc>
                <a:spcPts val="1406"/>
              </a:lnSpc>
              <a:spcBef>
                <a:spcPts val="58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$a^x$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</a:p>
          <a:p>
            <a:pPr marL="168909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$a^x ln a$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数的运算法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94989" y="19843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AQCGU+MS-UIGothic"/>
                <a:cs typeface="DAQCGU+MS-UIGothic"/>
              </a:rPr>
              <a:t>加法法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2934" y="19843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AQCGU+MS-UIGothic"/>
                <a:cs typeface="DAQCGU+MS-UIGothic"/>
              </a:rPr>
              <a:t>减法法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31200" y="19843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AQCGU+MS-UIGothic"/>
                <a:cs typeface="DAQCGU+MS-UIGothic"/>
              </a:rPr>
              <a:t>乘法法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31110" y="2833223"/>
            <a:ext cx="2051272" cy="1014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214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于两个函数的和，其</a:t>
            </a:r>
          </a:p>
          <a:p>
            <a:pPr marL="6921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两个函数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数的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和，即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$(f+g)'=f'+g'$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04459" y="2833223"/>
            <a:ext cx="1997963" cy="1302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859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于两个函数的差，其</a:t>
            </a:r>
          </a:p>
          <a:p>
            <a:pPr marL="2285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被减函数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数减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去减函数的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数，即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$(f</a:t>
            </a:r>
          </a:p>
          <a:p>
            <a:pPr marL="372744" marR="0">
              <a:lnSpc>
                <a:spcPts val="1406"/>
              </a:lnSpc>
              <a:spcBef>
                <a:spcPts val="80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-g)'=f'-g'$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50809" y="2833223"/>
            <a:ext cx="2102606" cy="15901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于两个函数的乘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两个函数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的乘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加上被乘函数的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数乘以减函数的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数，</a:t>
            </a:r>
          </a:p>
          <a:p>
            <a:pPr marL="167004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即</a:t>
            </a:r>
            <a:r>
              <a:rPr sz="1350">
                <a:solidFill>
                  <a:srgbClr val="000404"/>
                </a:solidFill>
                <a:latin typeface="DPPBQT+SFDGCF+MicrosoftYaHei"/>
                <a:cs typeface="DPPBQT+SFDGCF+MicrosoftYaHei"/>
              </a:rPr>
              <a:t>$(fg)'=f'g+fg'$</a:t>
            </a:r>
            <a:r>
              <a:rPr sz="1350">
                <a:solidFill>
                  <a:srgbClr val="000404"/>
                </a:solidFill>
                <a:latin typeface="DAQCGU+MS-UIGothic"/>
                <a:cs typeface="DAQCG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复合函数的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59AE93"/>
                </a:solidFill>
                <a:latin typeface="DAQCGU+MS-UIGothic"/>
                <a:cs typeface="DAQCGU+MS-UIGothic"/>
              </a:rPr>
              <a:t>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链</a:t>
            </a:r>
            <a:r>
              <a:rPr sz="2000" spc="25">
                <a:solidFill>
                  <a:srgbClr val="59AE93"/>
                </a:solidFill>
                <a:latin typeface="DAQCGU+MS-UIGothic"/>
                <a:cs typeface="DAQCGU+MS-UIGothic"/>
              </a:rPr>
              <a:t>式法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23859" y="2518783"/>
            <a:ext cx="321295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于复合函数</a:t>
            </a:r>
            <a:r>
              <a:rPr sz="1500">
                <a:solidFill>
                  <a:srgbClr val="000000"/>
                </a:solidFill>
                <a:latin typeface="DPPBQT+SFDGCF+MicrosoftYaHei"/>
                <a:cs typeface="DPPBQT+SFDGCF+MicrosoftYaHei"/>
              </a:rPr>
              <a:t>$f(g(x))$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PPBQT+SFDGCF+MicrosoftYaHei"/>
                <a:cs typeface="DPPBQT+SFDGCF+MicrosoftYaHei"/>
              </a:rPr>
              <a:t>$f'(g(x)) cdot g'(x)$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59AE93"/>
                </a:solidFill>
                <a:latin typeface="DAQCGU+MS-UIGothic"/>
                <a:cs typeface="DAQCGU+MS-UIGothic"/>
              </a:rPr>
              <a:t>式函数求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于一个方程确定的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式函数，可以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方程两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来求解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函数的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AQCGU+MS-UIGothic"/>
                <a:cs typeface="DAQCGU+MS-UIGothic"/>
              </a:rPr>
              <a:t>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PNKMO+BAUPRA+MicrosoftYaHei-Bold"/>
                <a:cs typeface="FPNKMO+BAUPR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59AE93"/>
                </a:solidFill>
                <a:latin typeface="DAQCGU+MS-UIGothic"/>
                <a:cs typeface="DAQCGU+MS-UIGothic"/>
              </a:rPr>
              <a:t>数的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59AE93"/>
                </a:solidFill>
                <a:latin typeface="DAQCGU+MS-UIGothic"/>
                <a:cs typeface="DAQCGU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https://d.book118.com/338054063054006036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DAQCGU+MS-UIGothic</vt:lpstr>
      <vt:lpstr>SimSun</vt:lpstr>
      <vt:lpstr>FPNKMO+BAUPRA+MicrosoftYaHei-Bold</vt:lpstr>
      <vt:lpstr>LUHQPW+UHFODA+ArialMT</vt:lpstr>
      <vt:lpstr>Times New Roman</vt:lpstr>
      <vt:lpstr>DPPBQT+SFDGCF+MicrosoftYaHei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2024-09-15T16:37:59.344</cp:lastPrinted>
  <dcterms:created xsi:type="dcterms:W3CDTF">2024-09-15T08:37:59Z</dcterms:created>
  <dcterms:modified xsi:type="dcterms:W3CDTF">2024-09-15T08:38:00Z</dcterms:modified>
</cp:coreProperties>
</file>