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3" r:id="rId2"/>
    <p:sldMasterId id="2147483740" r:id="rId3"/>
    <p:sldMasterId id="2147483755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4.svg" /><Relationship Id="rId3" Type="http://schemas.openxmlformats.org/officeDocument/2006/relationships/image" Target="../media/image15.png" /><Relationship Id="rId4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image" Target="../media/image17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8.png" /><Relationship Id="rId6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19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19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21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4.svg" /><Relationship Id="rId3" Type="http://schemas.openxmlformats.org/officeDocument/2006/relationships/image" Target="../media/image22.png" /><Relationship Id="rId4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image" Target="../media/image17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23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19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7BBB8-C264-4E93-AC91-6A1F2FFD5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1E644-75B1-4C71-9552-E91FE9B6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7137D-ECC9-4468-9F7E-19A276D66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4BF2F-56B6-4901-96C8-F5936892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ECA85-C98D-423A-ADC7-A1A1D39EC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FE7D9-1DDE-41A9-893C-968A62389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731B2-C8D0-4B5C-B0D2-862680534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C1FC4-4745-4333-B4D6-B9711967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9A7AD-08D3-4C34-9394-C80309865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201CB-E52F-455D-952A-9B525D25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2179A-B1BF-4696-A77A-F1304A80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5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/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  <p:pic>
        <p:nvPicPr>
          <p:cNvPr id="4" name="图片 3" descr="彩色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46050" y="123190"/>
            <a:ext cx="1303020" cy="38798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/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/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/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/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/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/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/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/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/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/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/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/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/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6397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/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76397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/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/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/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/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/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/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/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/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330" y="1429385"/>
            <a:ext cx="10968355" cy="381635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单击此处编辑副标题</a:t>
            </a:r>
            <a:endParaRPr lang="en-US" altLang="zh-CN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94405"/>
            <a:ext cx="10800000" cy="792000"/>
          </a:xfrm>
        </p:spPr>
        <p:txBody>
          <a:bodyPr/>
          <a:lstStyle>
            <a:lvl1pPr algn="ctr">
              <a:defRPr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slideLayout" Target="../slideLayouts/slideLayout37.xml" /><Relationship Id="rId15" Type="http://schemas.openxmlformats.org/officeDocument/2006/relationships/slideLayout" Target="../slideLayouts/slideLayout38.xml" /><Relationship Id="rId16" Type="http://schemas.openxmlformats.org/officeDocument/2006/relationships/slideLayout" Target="../slideLayouts/slideLayout39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20.png" /><Relationship Id="rId19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10" Type="http://schemas.openxmlformats.org/officeDocument/2006/relationships/slideLayout" Target="../slideLayouts/slideLayout49.xml" /><Relationship Id="rId11" Type="http://schemas.openxmlformats.org/officeDocument/2006/relationships/slideLayout" Target="../slideLayouts/slideLayout50.xml" /><Relationship Id="rId12" Type="http://schemas.openxmlformats.org/officeDocument/2006/relationships/slideLayout" Target="../slideLayouts/slideLayout51.xml" /><Relationship Id="rId13" Type="http://schemas.openxmlformats.org/officeDocument/2006/relationships/slideLayout" Target="../slideLayouts/slideLayout52.xml" /><Relationship Id="rId14" Type="http://schemas.openxmlformats.org/officeDocument/2006/relationships/slideLayout" Target="../slideLayouts/slideLayout53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4.xml" /><Relationship Id="rId2" Type="http://schemas.openxmlformats.org/officeDocument/2006/relationships/slideLayout" Target="../slideLayouts/slideLayout41.xml" /><Relationship Id="rId3" Type="http://schemas.openxmlformats.org/officeDocument/2006/relationships/slideLayout" Target="../slideLayouts/slideLayout42.xml" /><Relationship Id="rId4" Type="http://schemas.openxmlformats.org/officeDocument/2006/relationships/slideLayout" Target="../slideLayouts/slideLayout43.xml" /><Relationship Id="rId5" Type="http://schemas.openxmlformats.org/officeDocument/2006/relationships/slideLayout" Target="../slideLayouts/slideLayout44.xml" /><Relationship Id="rId6" Type="http://schemas.openxmlformats.org/officeDocument/2006/relationships/slideLayout" Target="../slideLayouts/slideLayout45.xml" /><Relationship Id="rId7" Type="http://schemas.openxmlformats.org/officeDocument/2006/relationships/slideLayout" Target="../slideLayouts/slideLayout46.xml" /><Relationship Id="rId8" Type="http://schemas.openxmlformats.org/officeDocument/2006/relationships/slideLayout" Target="../slideLayouts/slideLayout47.xml" /><Relationship Id="rId9" Type="http://schemas.openxmlformats.org/officeDocument/2006/relationships/slideLayout" Target="../slideLayouts/slideLayout4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8.png" /><Relationship Id="rId3" Type="http://schemas.openxmlformats.org/officeDocument/2006/relationships/image" Target="../media/image29.jpeg" /><Relationship Id="rId4" Type="http://schemas.openxmlformats.org/officeDocument/2006/relationships/image" Target="../media/image25.png" /><Relationship Id="rId5" Type="http://schemas.openxmlformats.org/officeDocument/2006/relationships/image" Target="../media/image2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3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8.png" /><Relationship Id="rId3" Type="http://schemas.openxmlformats.org/officeDocument/2006/relationships/image" Target="../media/image31.png" /><Relationship Id="rId4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32.png" /><Relationship Id="rId3" Type="http://schemas.openxmlformats.org/officeDocument/2006/relationships/image" Target="../media/image15.png" /><Relationship Id="rId4" Type="http://schemas.openxmlformats.org/officeDocument/2006/relationships/image" Target="../media/image3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31.png" /><Relationship Id="rId3" Type="http://schemas.openxmlformats.org/officeDocument/2006/relationships/tags" Target="../tags/tag11.xml" /><Relationship Id="rId4" Type="http://schemas.openxmlformats.org/officeDocument/2006/relationships/image" Target="../media/image32.png" /><Relationship Id="rId5" Type="http://schemas.openxmlformats.org/officeDocument/2006/relationships/image" Target="../media/image15.png" /><Relationship Id="rId6" Type="http://schemas.openxmlformats.org/officeDocument/2006/relationships/image" Target="../media/image3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3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8.png" /><Relationship Id="rId3" Type="http://schemas.openxmlformats.org/officeDocument/2006/relationships/image" Target="../media/image32.png" /><Relationship Id="rId4" Type="http://schemas.openxmlformats.org/officeDocument/2006/relationships/image" Target="../media/image15.png" /><Relationship Id="rId5" Type="http://schemas.openxmlformats.org/officeDocument/2006/relationships/image" Target="../media/image33.png" /><Relationship Id="rId6" Type="http://schemas.openxmlformats.org/officeDocument/2006/relationships/image" Target="../media/image31.png" /><Relationship Id="rId7" Type="http://schemas.openxmlformats.org/officeDocument/2006/relationships/tags" Target="../tags/tag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4113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241415" y="3663315"/>
            <a:ext cx="57219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小学数学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四年级（下）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苏教版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84625" y="2004060"/>
            <a:ext cx="767080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第</a:t>
            </a:r>
            <a:r>
              <a:rPr lang="en-US" altLang="zh-CN" sz="4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1</a:t>
            </a:r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charset="-122"/>
                <a:ea typeface="黑体" panose="02010609060101010101" charset="-122"/>
              </a:rPr>
              <a:t>课时 加法运算定律</a:t>
            </a:r>
            <a:endParaRPr lang="zh-CN" altLang="en-US" sz="4800" b="1">
              <a:solidFill>
                <a:schemeClr val="tx1">
                  <a:lumMod val="85000"/>
                  <a:lumOff val="15000"/>
                </a:schemeClr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4" name="图片 -2147482619" descr="752753ca3ca70d7022776ef7f1169a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93" y="1379855"/>
            <a:ext cx="3408045" cy="40982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"/>
          <p:cNvSpPr txBox="1"/>
          <p:nvPr/>
        </p:nvSpPr>
        <p:spPr>
          <a:xfrm>
            <a:off x="4374059" y="2984261"/>
            <a:ext cx="7170241" cy="650875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sz="2800"/>
              <a:t>会用符号、字母表示运算律。</a:t>
            </a:r>
            <a:endParaRPr sz="2800"/>
          </a:p>
        </p:txBody>
      </p:sp>
      <p:sp>
        <p:nvSpPr>
          <p:cNvPr id="4" name="矩形 3"/>
          <p:cNvSpPr/>
          <p:nvPr/>
        </p:nvSpPr>
        <p:spPr>
          <a:xfrm>
            <a:off x="4374059" y="1141750"/>
            <a:ext cx="7170241" cy="1770380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经历加法交换律和结合律的探索过程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理解并掌握加法交换律和结合律</a:t>
            </a:r>
            <a:r>
              <a:rPr lang="zh-CN" altLang="en-US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会正确地进行简便计算。</a:t>
            </a:r>
            <a:endParaRPr lang="zh-CN" altLang="zh-CN" sz="2800" b="1">
              <a:solidFill>
                <a:schemeClr val="dk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TextBox 6"/>
          <p:cNvSpPr txBox="1"/>
          <p:nvPr/>
        </p:nvSpPr>
        <p:spPr>
          <a:xfrm>
            <a:off x="4374059" y="4448323"/>
            <a:ext cx="7255966" cy="650875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sz="2800"/>
              <a:t>初步感知运算律的价值</a:t>
            </a:r>
            <a:r>
              <a:rPr lang="zh-CN" sz="2800"/>
              <a:t>，</a:t>
            </a:r>
            <a:r>
              <a:rPr sz="2800"/>
              <a:t>发展应用意识。</a:t>
            </a:r>
            <a:endParaRPr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626237" y="1778831"/>
            <a:ext cx="7689463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在探索中理解不同运算间的相等关系，发现规律，概括规律。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626236" y="3472815"/>
            <a:ext cx="7689463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概括加法运算律，尝试用字母表示。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626238" y="4656635"/>
            <a:ext cx="7689462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初步发展符号感，培养归纳、推理能力，逐步提高抽象思维水平，培养思维的灵活性，培养初步的逻辑思维能力。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68023" y="1509963"/>
            <a:ext cx="10757201" cy="11245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022985">
              <a:lnSpc>
                <a:spcPct val="120000"/>
              </a:lnSpc>
              <a:buFont typeface="Arial" pitchFamily="34" charset="0"/>
            </a:pPr>
            <a:r>
              <a: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四年级的同学正在操场上开展体育活动。你从图中获得了哪些数学信息？你能提出哪些用加法计算的问题？</a:t>
            </a:r>
            <a:endParaRPr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1961893" y="4966970"/>
            <a:ext cx="76327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29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个男生打排球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27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个女生打排球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13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个女生跳绳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692015" y="3039110"/>
            <a:ext cx="2011045" cy="160147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962150" y="3038475"/>
            <a:ext cx="1636395" cy="18415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9635" y="2634615"/>
            <a:ext cx="2552700" cy="22453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88449" y="2407444"/>
            <a:ext cx="1867185" cy="2043811"/>
          </a:xfrm>
          <a:prstGeom prst="rect">
            <a:avLst/>
          </a:prstGeom>
        </p:spPr>
      </p:pic>
      <p:sp>
        <p:nvSpPr>
          <p:cNvPr id="23" name="矩形 22"/>
          <p:cNvSpPr/>
          <p:nvPr/>
        </p:nvSpPr>
        <p:spPr>
          <a:xfrm>
            <a:off x="1368425" y="1244600"/>
            <a:ext cx="269938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打排球</a:t>
            </a:r>
            <a:r>
              <a:rPr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的有多少人？</a:t>
            </a:r>
            <a:endParaRPr sz="2400" b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27" name="横卷形 22"/>
          <p:cNvSpPr/>
          <p:nvPr/>
        </p:nvSpPr>
        <p:spPr>
          <a:xfrm>
            <a:off x="2055495" y="5408930"/>
            <a:ext cx="8190230" cy="944245"/>
          </a:xfrm>
          <a:prstGeom prst="horizontalScroll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  <a:sym typeface="+mn-lt"/>
              </a:rPr>
              <a:t>知识点小结：解题的关键是要根据所提的问题，选择相关的已知条件。</a:t>
            </a:r>
            <a:endParaRPr lang="zh-CN" altLang="en-US" sz="20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  <a:sym typeface="+mn-lt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055495" y="2362200"/>
            <a:ext cx="7968615" cy="190627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030A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　</a:t>
            </a:r>
            <a:endParaRPr lang="zh-CN" altLang="en-US" sz="2400" b="1">
              <a:solidFill>
                <a:srgbClr val="7030A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TextBox 15"/>
          <p:cNvSpPr txBox="1">
            <a:spLocks noChangeArrowheads="1"/>
          </p:cNvSpPr>
          <p:nvPr/>
        </p:nvSpPr>
        <p:spPr bwMode="auto">
          <a:xfrm>
            <a:off x="2055238" y="4766945"/>
            <a:ext cx="76327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29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个男生打排球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27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个女生打排球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 13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个女生跳绳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520" y="2440940"/>
            <a:ext cx="1697355" cy="177419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020945" y="2648585"/>
            <a:ext cx="1857375" cy="156654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382520" y="2648585"/>
            <a:ext cx="1546225" cy="15716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15" grpId="0"/>
      <p:bldP spid="4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835" y="1918970"/>
            <a:ext cx="8667750" cy="4939030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707390" y="3761105"/>
            <a:ext cx="2921635" cy="4413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29+</a:t>
            </a:r>
            <a:r>
              <a:rPr lang="en-US" altLang="zh-CN" sz="2800" b="1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27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=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56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（人）  </a:t>
            </a:r>
            <a:endParaRPr lang="zh-CN" altLang="en-US" sz="2800"/>
          </a:p>
        </p:txBody>
      </p:sp>
      <p:sp>
        <p:nvSpPr>
          <p:cNvPr id="6" name="矩形 5"/>
          <p:cNvSpPr/>
          <p:nvPr/>
        </p:nvSpPr>
        <p:spPr>
          <a:xfrm>
            <a:off x="1026160" y="2393315"/>
            <a:ext cx="6687185" cy="120078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有2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9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个男生打排球，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27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个女生打排球。</a:t>
            </a:r>
            <a:endParaRPr lang="zh-CN" altLang="en-US" sz="32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algn="l"/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打排球的有多少人？</a:t>
            </a:r>
            <a:endParaRPr lang="zh-CN" altLang="en-US" sz="3200" b="1"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 flipV="1">
            <a:off x="8388985" y="357505"/>
            <a:ext cx="2815590" cy="1348740"/>
            <a:chOff x="2470597" y="4340480"/>
            <a:chExt cx="1891947" cy="604988"/>
          </a:xfrm>
        </p:grpSpPr>
        <p:sp>
          <p:nvSpPr>
            <p:cNvPr id="9" name="圆角矩形标注 46"/>
            <p:cNvSpPr/>
            <p:nvPr/>
          </p:nvSpPr>
          <p:spPr bwMode="auto">
            <a:xfrm>
              <a:off x="2470597" y="4340480"/>
              <a:ext cx="1891947" cy="604988"/>
            </a:xfrm>
            <a:prstGeom prst="wedgeRoundRectCallout">
              <a:avLst>
                <a:gd name="adj1" fmla="val 42884"/>
                <a:gd name="adj2" fmla="val -68365"/>
                <a:gd name="adj3" fmla="val 16667"/>
              </a:avLst>
            </a:prstGeom>
            <a:ln w="19050">
              <a:headEnd type="none" w="med" len="med"/>
              <a:tailEnd type="none" w="med" len="med"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  <a:defRPr/>
              </a:pPr>
              <a:endParaRPr lang="zh-CN" altLang="en-US" sz="2400" b="1">
                <a:solidFill>
                  <a:schemeClr val="tx1"/>
                </a:solidFill>
                <a:ea typeface="楷体" panose="02010609060101010101" pitchFamily="49" charset="-122"/>
                <a:sym typeface="+mn-lt"/>
              </a:endParaRPr>
            </a:p>
          </p:txBody>
        </p:sp>
        <p:sp>
          <p:nvSpPr>
            <p:cNvPr id="10" name="TextBox 6"/>
            <p:cNvSpPr txBox="1">
              <a:spLocks noChangeArrowheads="1"/>
            </p:cNvSpPr>
            <p:nvPr/>
          </p:nvSpPr>
          <p:spPr bwMode="auto">
            <a:xfrm flipV="1">
              <a:off x="2489798" y="4373329"/>
              <a:ext cx="1853544" cy="413579"/>
            </a:xfrm>
            <a:prstGeom prst="rect">
              <a:avLst/>
            </a:prstGeom>
            <a:noFill/>
            <a:ln w="9525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1" hangingPunct="1">
                <a:buFont typeface="Arial" pitchFamily="34" charset="0"/>
                <a:buNone/>
              </a:pPr>
              <a:r>
                <a:rPr lang="zh-CN" altLang="en-US" b="1">
                  <a:solidFill>
                    <a:srgbClr val="000000"/>
                  </a:solidFill>
                  <a:latin typeface="+mn-lt"/>
                  <a:ea typeface="楷体" panose="02010609060101010101" pitchFamily="49" charset="-122"/>
                  <a:sym typeface="+mn-lt"/>
                </a:rPr>
                <a:t>把打排球的男生和女生人数合在一起，就是打排球的总人数。</a:t>
              </a:r>
              <a:endParaRPr lang="zh-CN" altLang="en-US" b="1">
                <a:solidFill>
                  <a:srgbClr val="000000"/>
                </a:solidFill>
                <a:latin typeface="+mn-lt"/>
                <a:ea typeface="楷体" panose="02010609060101010101" pitchFamily="49" charset="-122"/>
                <a:sym typeface="+mn-lt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3538855" y="3761105"/>
            <a:ext cx="3027045" cy="4413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</a:t>
            </a:r>
            <a:r>
              <a:rPr lang="en-US" altLang="zh-CN" sz="2800" b="1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27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+29=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56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（人）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54455" y="124523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打排球</a:t>
            </a:r>
            <a:r>
              <a:rPr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和</a:t>
            </a:r>
            <a:r>
              <a:rPr lang="zh-CN"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跳绳</a:t>
            </a:r>
            <a:r>
              <a:rPr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的一共有多少人？</a:t>
            </a:r>
            <a:endParaRPr lang="zh-CN" altLang="en-US" sz="2400" b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824095" y="2473325"/>
            <a:ext cx="1857375" cy="156654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889125" y="2468245"/>
            <a:ext cx="1546225" cy="157162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5110" y="2272665"/>
            <a:ext cx="1697355" cy="197485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1688465" y="4247515"/>
            <a:ext cx="77552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29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个男生打排球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27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个女生打排球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   13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个女生跳绳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91335" y="5151755"/>
            <a:ext cx="792226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宋体" panose="02010600030101010101" pitchFamily="2" charset="-122"/>
                <a:sym typeface="+mn-lt"/>
              </a:rPr>
              <a:t>知识点小结：解题的关键是要根据所提的问题，选择相关的已知条件。</a:t>
            </a:r>
            <a:endParaRPr lang="zh-CN" altLang="en-US" sz="20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宋体" panose="02010600030101010101" pitchFamily="2" charset="-122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63345" y="1261745"/>
            <a:ext cx="925639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有2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9</a:t>
            </a:r>
            <a:r>
              <a:rPr 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个男生打排球，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27</a:t>
            </a:r>
            <a:r>
              <a:rPr 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个女生打排球，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13</a:t>
            </a:r>
            <a:r>
              <a:rPr 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个女生跳绳。</a:t>
            </a:r>
            <a:r>
              <a:rPr 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打排球和跳绳的一共有多少人？</a:t>
            </a:r>
            <a:endParaRPr lang="zh-CN" sz="2800" b="1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  <a:p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1157605" y="4262755"/>
            <a:ext cx="5846446" cy="2022475"/>
            <a:chOff x="2611" y="2940"/>
            <a:chExt cx="9207" cy="3185"/>
          </a:xfrm>
        </p:grpSpPr>
        <p:grpSp>
          <p:nvGrpSpPr>
            <p:cNvPr id="22" name="组合 21"/>
            <p:cNvGrpSpPr/>
            <p:nvPr/>
          </p:nvGrpSpPr>
          <p:grpSpPr>
            <a:xfrm>
              <a:off x="5903" y="2940"/>
              <a:ext cx="5915" cy="1003"/>
              <a:chOff x="3101811" y="1031076"/>
              <a:chExt cx="3755875" cy="636906"/>
            </a:xfrm>
          </p:grpSpPr>
          <p:sp>
            <p:nvSpPr>
              <p:cNvPr id="24" name="AutoShape 27"/>
              <p:cNvSpPr>
                <a:spLocks noChangeArrowheads="1"/>
              </p:cNvSpPr>
              <p:nvPr/>
            </p:nvSpPr>
            <p:spPr bwMode="auto">
              <a:xfrm flipH="1">
                <a:off x="3101811" y="1031076"/>
                <a:ext cx="3755874" cy="636906"/>
              </a:xfrm>
              <a:prstGeom prst="wedgeRoundRectCallout">
                <a:avLst>
                  <a:gd name="adj1" fmla="val 68867"/>
                  <a:gd name="adj2" fmla="val 53888"/>
                  <a:gd name="adj3" fmla="val 16667"/>
                </a:avLst>
              </a:prstGeom>
              <a:solidFill>
                <a:srgbClr val="FFFFFF"/>
              </a:solidFill>
              <a:ln w="19050">
                <a:solidFill>
                  <a:srgbClr val="ED0075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algn="just" eaLnBrk="1" latinLnBrk="1" hangingPunct="1">
                  <a:buFont typeface="Arial" pitchFamily="34" charset="0"/>
                  <a:buNone/>
                </a:pPr>
                <a:endParaRPr lang="en-US" altLang="zh-CN" sz="2400" b="1">
                  <a:latin typeface="+mn-lt"/>
                  <a:ea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25" name="Rectangle 2"/>
              <p:cNvSpPr>
                <a:spLocks noChangeArrowheads="1"/>
              </p:cNvSpPr>
              <p:nvPr/>
            </p:nvSpPr>
            <p:spPr bwMode="auto">
              <a:xfrm>
                <a:off x="3232616" y="1137756"/>
                <a:ext cx="3625070" cy="4324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zh-CN" altLang="en-US" sz="2400" b="1"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  <a:sym typeface="+mn-lt"/>
                  </a:rPr>
                  <a:t>先算出打排球的有多少人。</a:t>
                </a:r>
                <a:endParaRPr lang="zh-CN" altLang="en-US" sz="24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lt"/>
                </a:endParaRPr>
              </a:p>
            </p:txBody>
          </p:sp>
        </p:grpSp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11" y="3035"/>
              <a:ext cx="2782" cy="3090"/>
            </a:xfrm>
            <a:prstGeom prst="rect">
              <a:avLst/>
            </a:prstGeom>
          </p:spPr>
        </p:pic>
      </p:grpSp>
      <p:grpSp>
        <p:nvGrpSpPr>
          <p:cNvPr id="17" name="组合 16"/>
          <p:cNvGrpSpPr/>
          <p:nvPr/>
        </p:nvGrpSpPr>
        <p:grpSpPr>
          <a:xfrm>
            <a:off x="4080167" y="4547852"/>
            <a:ext cx="6717683" cy="1737359"/>
            <a:chOff x="4314690" y="3403891"/>
            <a:chExt cx="6717683" cy="1737359"/>
          </a:xfrm>
        </p:grpSpPr>
        <p:grpSp>
          <p:nvGrpSpPr>
            <p:cNvPr id="18" name="组合 17"/>
            <p:cNvGrpSpPr/>
            <p:nvPr/>
          </p:nvGrpSpPr>
          <p:grpSpPr>
            <a:xfrm flipV="1">
              <a:off x="4314690" y="4219219"/>
              <a:ext cx="4425315" cy="594995"/>
              <a:chOff x="183960" y="3627520"/>
              <a:chExt cx="2973607" cy="267646"/>
            </a:xfrm>
          </p:grpSpPr>
          <p:sp>
            <p:nvSpPr>
              <p:cNvPr id="19" name="圆角矩形标注 46"/>
              <p:cNvSpPr/>
              <p:nvPr/>
            </p:nvSpPr>
            <p:spPr bwMode="auto">
              <a:xfrm>
                <a:off x="183960" y="3627520"/>
                <a:ext cx="2973607" cy="267646"/>
              </a:xfrm>
              <a:prstGeom prst="wedgeRoundRectCallout">
                <a:avLst>
                  <a:gd name="adj1" fmla="val 63697"/>
                  <a:gd name="adj2" fmla="val 63015"/>
                  <a:gd name="adj3" fmla="val 16667"/>
                </a:avLst>
              </a:prstGeom>
              <a:ln w="19050">
                <a:headEnd type="none" w="med" len="med"/>
                <a:tailEnd type="none" w="med" len="med"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400" b="1">
                  <a:solidFill>
                    <a:schemeClr val="tx1"/>
                  </a:solidFill>
                  <a:ea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3" name="TextBox 6"/>
              <p:cNvSpPr txBox="1">
                <a:spLocks noChangeArrowheads="1"/>
              </p:cNvSpPr>
              <p:nvPr/>
            </p:nvSpPr>
            <p:spPr bwMode="auto">
              <a:xfrm flipV="1">
                <a:off x="266315" y="3711210"/>
                <a:ext cx="2819145" cy="13781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1" hangingPunct="1">
                  <a:buFont typeface="Arial" pitchFamily="34" charset="0"/>
                  <a:buNone/>
                </a:pPr>
                <a:r>
                  <a:rPr lang="zh-CN" altLang="en-US" sz="2400" b="1">
                    <a:solidFill>
                      <a:srgbClr val="000000"/>
                    </a:solidFill>
                    <a:latin typeface="+mn-lt"/>
                    <a:ea typeface="楷体" panose="02010609060101010101" pitchFamily="49" charset="-122"/>
                    <a:sym typeface="+mn-lt"/>
                  </a:rPr>
                  <a:t>也可以先算出女生有多少人。</a:t>
                </a:r>
                <a:endParaRPr lang="zh-CN" altLang="en-US" sz="2400" b="1">
                  <a:solidFill>
                    <a:srgbClr val="000000"/>
                  </a:solidFill>
                  <a:latin typeface="+mn-lt"/>
                  <a:ea typeface="楷体" panose="02010609060101010101" pitchFamily="49" charset="-122"/>
                  <a:sym typeface="+mn-lt"/>
                </a:endParaRPr>
              </a:p>
            </p:txBody>
          </p:sp>
        </p:grpSp>
        <p:pic>
          <p:nvPicPr>
            <p:cNvPr id="21" name="图片 2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9295014" y="3403891"/>
              <a:ext cx="1737359" cy="1737359"/>
            </a:xfrm>
            <a:prstGeom prst="rect">
              <a:avLst/>
            </a:prstGeom>
          </p:spPr>
        </p:pic>
      </p:grpSp>
      <p:sp>
        <p:nvSpPr>
          <p:cNvPr id="16" name="文本框 15"/>
          <p:cNvSpPr txBox="1"/>
          <p:nvPr/>
        </p:nvSpPr>
        <p:spPr>
          <a:xfrm>
            <a:off x="5131435" y="2367915"/>
            <a:ext cx="199707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  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9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+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(27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+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13)</a:t>
            </a:r>
            <a:endParaRPr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lt"/>
            </a:endParaRPr>
          </a:p>
          <a:p>
            <a:pPr fontAlgn="auto">
              <a:lnSpc>
                <a:spcPct val="150000"/>
              </a:lnSpc>
            </a:pP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=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29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+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40</a:t>
            </a:r>
            <a:endParaRPr 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lt"/>
            </a:endParaRPr>
          </a:p>
          <a:p>
            <a:pPr fontAlgn="auto">
              <a:lnSpc>
                <a:spcPct val="150000"/>
              </a:lnSpc>
            </a:pP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= 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69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（人）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81810" y="2468880"/>
            <a:ext cx="2421255" cy="16522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(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9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+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27)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+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13</a:t>
            </a:r>
            <a:endParaRPr 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lt"/>
            </a:endParaRPr>
          </a:p>
          <a:p>
            <a:pPr fontAlgn="auto">
              <a:lnSpc>
                <a:spcPct val="150000"/>
              </a:lnSpc>
            </a:pP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= 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56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+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13</a:t>
            </a:r>
            <a:endParaRPr 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lt"/>
            </a:endParaRPr>
          </a:p>
          <a:p>
            <a:pPr fontAlgn="auto">
              <a:lnSpc>
                <a:spcPct val="150000"/>
              </a:lnSpc>
            </a:pP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= </a:t>
            </a:r>
            <a:r>
              <a:rPr 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69</a:t>
            </a:r>
            <a:r>
              <a:rPr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rPr>
              <a:t>（人）</a:t>
            </a:r>
            <a:endParaRPr lang="en-US" altLang="zh-CN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155806" y="3571043"/>
            <a:ext cx="247840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加法交换律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104900" y="1402715"/>
            <a:ext cx="10343515" cy="11061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1022985">
              <a:lnSpc>
                <a:spcPct val="120000"/>
              </a:lnSpc>
              <a:buFont typeface="Arial" pitchFamily="34" charset="0"/>
            </a:pPr>
            <a:r>
              <a:rPr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你从图中获得了哪些数学信息？你能提出哪些用加法计算的问题？</a:t>
            </a:r>
            <a:endParaRPr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553845" y="2764790"/>
            <a:ext cx="6606540" cy="1553210"/>
            <a:chOff x="3825" y="4871"/>
            <a:chExt cx="10404" cy="2460"/>
          </a:xfrm>
        </p:grpSpPr>
        <p:pic>
          <p:nvPicPr>
            <p:cNvPr id="4" name="Picture 16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825" y="5062"/>
              <a:ext cx="2298" cy="2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17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133" y="5099"/>
              <a:ext cx="1674" cy="21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18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402" y="4871"/>
              <a:ext cx="1827" cy="2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" name="文本框 6"/>
          <p:cNvSpPr txBox="1"/>
          <p:nvPr/>
        </p:nvSpPr>
        <p:spPr>
          <a:xfrm>
            <a:off x="1428115" y="4428490"/>
            <a:ext cx="78886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28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个男生跳绳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17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个女生跳绳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 23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个女生踢毽子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386840" y="1438275"/>
            <a:ext cx="900493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跳绳的有多少人？</a:t>
            </a:r>
            <a:endParaRPr sz="2400" b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8389280" y="2083406"/>
            <a:ext cx="3388375" cy="3481715"/>
            <a:chOff x="7717658" y="1884325"/>
            <a:chExt cx="3388375" cy="3481715"/>
          </a:xfrm>
        </p:grpSpPr>
        <p:grpSp>
          <p:nvGrpSpPr>
            <p:cNvPr id="18" name="组合 17"/>
            <p:cNvGrpSpPr/>
            <p:nvPr/>
          </p:nvGrpSpPr>
          <p:grpSpPr>
            <a:xfrm flipV="1">
              <a:off x="7717658" y="1884325"/>
              <a:ext cx="2815591" cy="1344930"/>
              <a:chOff x="2470597" y="4340480"/>
              <a:chExt cx="1891947" cy="604988"/>
            </a:xfrm>
          </p:grpSpPr>
          <p:sp>
            <p:nvSpPr>
              <p:cNvPr id="19" name="圆角矩形标注 46"/>
              <p:cNvSpPr/>
              <p:nvPr/>
            </p:nvSpPr>
            <p:spPr bwMode="auto">
              <a:xfrm>
                <a:off x="2470597" y="4340480"/>
                <a:ext cx="1891947" cy="604988"/>
              </a:xfrm>
              <a:prstGeom prst="wedgeRoundRectCallout">
                <a:avLst>
                  <a:gd name="adj1" fmla="val 42884"/>
                  <a:gd name="adj2" fmla="val -68365"/>
                  <a:gd name="adj3" fmla="val 16667"/>
                </a:avLst>
              </a:prstGeom>
              <a:ln w="19050">
                <a:headEnd type="none" w="med" len="med"/>
                <a:tailEnd type="none" w="med" len="med"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400" b="1">
                  <a:solidFill>
                    <a:schemeClr val="tx1"/>
                  </a:solidFill>
                  <a:ea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20" name="TextBox 6"/>
              <p:cNvSpPr txBox="1">
                <a:spLocks noChangeArrowheads="1"/>
              </p:cNvSpPr>
              <p:nvPr/>
            </p:nvSpPr>
            <p:spPr bwMode="auto">
              <a:xfrm flipV="1">
                <a:off x="2489798" y="4373329"/>
                <a:ext cx="1853544" cy="539291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1" hangingPunct="1">
                  <a:buFont typeface="Arial" pitchFamily="34" charset="0"/>
                  <a:buNone/>
                </a:pPr>
                <a:r>
                  <a:rPr lang="zh-CN" altLang="en-US" sz="2400" b="1">
                    <a:solidFill>
                      <a:srgbClr val="000000"/>
                    </a:solidFill>
                    <a:latin typeface="+mn-lt"/>
                    <a:ea typeface="楷体" panose="02010609060101010101" pitchFamily="49" charset="-122"/>
                    <a:sym typeface="+mn-lt"/>
                  </a:rPr>
                  <a:t>把跳绳的男生和女生人数合在一起，就是跳绳的总人数。</a:t>
                </a:r>
                <a:endParaRPr lang="zh-CN" altLang="en-US" sz="2400" b="1">
                  <a:solidFill>
                    <a:srgbClr val="000000"/>
                  </a:solidFill>
                  <a:latin typeface="+mn-lt"/>
                  <a:ea typeface="楷体" panose="02010609060101010101" pitchFamily="49" charset="-122"/>
                  <a:sym typeface="+mn-lt"/>
                </a:endParaRPr>
              </a:p>
            </p:txBody>
          </p:sp>
        </p:grpSp>
        <p:pic>
          <p:nvPicPr>
            <p:cNvPr id="21" name="图片 2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 flipH="1">
              <a:off x="9368674" y="3628681"/>
              <a:ext cx="1737359" cy="1737359"/>
            </a:xfrm>
            <a:prstGeom prst="rect">
              <a:avLst/>
            </a:prstGeom>
          </p:spPr>
        </p:pic>
      </p:grpSp>
      <p:grpSp>
        <p:nvGrpSpPr>
          <p:cNvPr id="2" name="组合 1"/>
          <p:cNvGrpSpPr/>
          <p:nvPr/>
        </p:nvGrpSpPr>
        <p:grpSpPr>
          <a:xfrm>
            <a:off x="1553845" y="2764790"/>
            <a:ext cx="6606540" cy="1562100"/>
            <a:chOff x="3825" y="4871"/>
            <a:chExt cx="10404" cy="2460"/>
          </a:xfrm>
        </p:grpSpPr>
        <p:pic>
          <p:nvPicPr>
            <p:cNvPr id="4" name="Picture 16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825" y="5062"/>
              <a:ext cx="2298" cy="2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17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133" y="5099"/>
              <a:ext cx="1674" cy="21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18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402" y="4871"/>
              <a:ext cx="1827" cy="2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" name="文本框 6"/>
          <p:cNvSpPr txBox="1"/>
          <p:nvPr/>
        </p:nvSpPr>
        <p:spPr>
          <a:xfrm>
            <a:off x="1772920" y="5370830"/>
            <a:ext cx="2516505" cy="4597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28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en-US" altLang="zh-CN" sz="24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17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=45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（人）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TextBox 15"/>
          <p:cNvSpPr txBox="1">
            <a:spLocks noChangeArrowheads="1"/>
          </p:cNvSpPr>
          <p:nvPr/>
        </p:nvSpPr>
        <p:spPr bwMode="auto">
          <a:xfrm>
            <a:off x="1117343" y="4466590"/>
            <a:ext cx="76327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28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个男生跳绳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17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个女生跳绳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23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个女生踢毽子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108575" y="5370830"/>
            <a:ext cx="2486025" cy="45910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17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28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=45（人）</a:t>
            </a:r>
            <a:endParaRPr lang="en-US" altLang="zh-CN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7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1289685" y="1543685"/>
            <a:ext cx="6045200" cy="456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buClrTx/>
              <a:buSzTx/>
              <a:buFont typeface="Arial" pitchFamily="34" charset="0"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两道算式的得数相同，可以写成等式：</a:t>
            </a:r>
            <a:endParaRPr lang="zh-CN" altLang="en-US" sz="2400" b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3423920" y="2439035"/>
            <a:ext cx="33820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28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en-US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17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17</a:t>
            </a:r>
            <a:r>
              <a:rPr lang="en-US" altLang="zh-CN"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+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28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2898775" y="3291205"/>
            <a:ext cx="33820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△</a:t>
            </a:r>
            <a:r>
              <a:rPr lang="en-US" altLang="zh-CN" sz="28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+ </a:t>
            </a:r>
            <a:r>
              <a:rPr lang="zh-CN" altLang="en-US" sz="2800" b="1">
                <a:solidFill>
                  <a:schemeClr val="tx2">
                    <a:lumMod val="60000"/>
                    <a:lumOff val="4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○</a:t>
            </a:r>
            <a:r>
              <a:rPr lang="en-US" altLang="zh-CN" sz="2800" b="1">
                <a:solidFill>
                  <a:schemeClr val="tx2">
                    <a:lumMod val="60000"/>
                    <a:lumOff val="4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=</a:t>
            </a:r>
            <a:r>
              <a:rPr lang="zh-CN" altLang="en-US" sz="2800" b="1">
                <a:solidFill>
                  <a:schemeClr val="tx2">
                    <a:lumMod val="60000"/>
                    <a:lumOff val="4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○</a:t>
            </a:r>
            <a:r>
              <a:rPr lang="en-US" altLang="zh-CN" sz="2800" b="1">
                <a:solidFill>
                  <a:schemeClr val="tx2">
                    <a:lumMod val="60000"/>
                    <a:lumOff val="4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+ </a:t>
            </a:r>
            <a:r>
              <a:rPr lang="zh-CN" altLang="en-US" sz="2800" b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△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2727960" y="4091940"/>
            <a:ext cx="39916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8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甲数+乙数=乙数+甲数</a:t>
            </a:r>
            <a:endParaRPr sz="28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1991026" y="5073154"/>
            <a:ext cx="5198745" cy="755015"/>
            <a:chOff x="1941194" y="3617080"/>
            <a:chExt cx="5089382" cy="754870"/>
          </a:xfrm>
        </p:grpSpPr>
        <p:sp>
          <p:nvSpPr>
            <p:cNvPr id="20" name="Freeform 20481"/>
            <p:cNvSpPr>
              <a:spLocks noEditPoints="1"/>
            </p:cNvSpPr>
            <p:nvPr/>
          </p:nvSpPr>
          <p:spPr bwMode="auto">
            <a:xfrm>
              <a:off x="1941194" y="3617080"/>
              <a:ext cx="5089382" cy="754870"/>
            </a:xfrm>
            <a:custGeom>
              <a:gdLst>
                <a:gd name="T0" fmla="*/ 147 w 214"/>
                <a:gd name="T1" fmla="*/ 180 h 202"/>
                <a:gd name="T2" fmla="*/ 173 w 214"/>
                <a:gd name="T3" fmla="*/ 164 h 202"/>
                <a:gd name="T4" fmla="*/ 180 w 214"/>
                <a:gd name="T5" fmla="*/ 166 h 202"/>
                <a:gd name="T6" fmla="*/ 189 w 214"/>
                <a:gd name="T7" fmla="*/ 166 h 202"/>
                <a:gd name="T8" fmla="*/ 188 w 214"/>
                <a:gd name="T9" fmla="*/ 160 h 202"/>
                <a:gd name="T10" fmla="*/ 191 w 214"/>
                <a:gd name="T11" fmla="*/ 148 h 202"/>
                <a:gd name="T12" fmla="*/ 210 w 214"/>
                <a:gd name="T13" fmla="*/ 127 h 202"/>
                <a:gd name="T14" fmla="*/ 214 w 214"/>
                <a:gd name="T15" fmla="*/ 116 h 202"/>
                <a:gd name="T16" fmla="*/ 195 w 214"/>
                <a:gd name="T17" fmla="*/ 111 h 202"/>
                <a:gd name="T18" fmla="*/ 193 w 214"/>
                <a:gd name="T19" fmla="*/ 106 h 202"/>
                <a:gd name="T20" fmla="*/ 188 w 214"/>
                <a:gd name="T21" fmla="*/ 98 h 202"/>
                <a:gd name="T22" fmla="*/ 178 w 214"/>
                <a:gd name="T23" fmla="*/ 82 h 202"/>
                <a:gd name="T24" fmla="*/ 173 w 214"/>
                <a:gd name="T25" fmla="*/ 76 h 202"/>
                <a:gd name="T26" fmla="*/ 165 w 214"/>
                <a:gd name="T27" fmla="*/ 64 h 202"/>
                <a:gd name="T28" fmla="*/ 168 w 214"/>
                <a:gd name="T29" fmla="*/ 46 h 202"/>
                <a:gd name="T30" fmla="*/ 151 w 214"/>
                <a:gd name="T31" fmla="*/ 41 h 202"/>
                <a:gd name="T32" fmla="*/ 133 w 214"/>
                <a:gd name="T33" fmla="*/ 37 h 202"/>
                <a:gd name="T34" fmla="*/ 141 w 214"/>
                <a:gd name="T35" fmla="*/ 28 h 202"/>
                <a:gd name="T36" fmla="*/ 137 w 214"/>
                <a:gd name="T37" fmla="*/ 16 h 202"/>
                <a:gd name="T38" fmla="*/ 132 w 214"/>
                <a:gd name="T39" fmla="*/ 17 h 202"/>
                <a:gd name="T40" fmla="*/ 97 w 214"/>
                <a:gd name="T41" fmla="*/ 17 h 202"/>
                <a:gd name="T42" fmla="*/ 76 w 214"/>
                <a:gd name="T43" fmla="*/ 5 h 202"/>
                <a:gd name="T44" fmla="*/ 62 w 214"/>
                <a:gd name="T45" fmla="*/ 14 h 202"/>
                <a:gd name="T46" fmla="*/ 53 w 214"/>
                <a:gd name="T47" fmla="*/ 27 h 202"/>
                <a:gd name="T48" fmla="*/ 35 w 214"/>
                <a:gd name="T49" fmla="*/ 62 h 202"/>
                <a:gd name="T50" fmla="*/ 32 w 214"/>
                <a:gd name="T51" fmla="*/ 62 h 202"/>
                <a:gd name="T52" fmla="*/ 25 w 214"/>
                <a:gd name="T53" fmla="*/ 67 h 202"/>
                <a:gd name="T54" fmla="*/ 20 w 214"/>
                <a:gd name="T55" fmla="*/ 76 h 202"/>
                <a:gd name="T56" fmla="*/ 23 w 214"/>
                <a:gd name="T57" fmla="*/ 86 h 202"/>
                <a:gd name="T58" fmla="*/ 24 w 214"/>
                <a:gd name="T59" fmla="*/ 91 h 202"/>
                <a:gd name="T60" fmla="*/ 15 w 214"/>
                <a:gd name="T61" fmla="*/ 114 h 202"/>
                <a:gd name="T62" fmla="*/ 11 w 214"/>
                <a:gd name="T63" fmla="*/ 105 h 202"/>
                <a:gd name="T64" fmla="*/ 0 w 214"/>
                <a:gd name="T65" fmla="*/ 113 h 202"/>
                <a:gd name="T66" fmla="*/ 27 w 214"/>
                <a:gd name="T67" fmla="*/ 121 h 202"/>
                <a:gd name="T68" fmla="*/ 29 w 214"/>
                <a:gd name="T69" fmla="*/ 138 h 202"/>
                <a:gd name="T70" fmla="*/ 47 w 214"/>
                <a:gd name="T71" fmla="*/ 155 h 202"/>
                <a:gd name="T72" fmla="*/ 73 w 214"/>
                <a:gd name="T73" fmla="*/ 168 h 202"/>
                <a:gd name="T74" fmla="*/ 70 w 214"/>
                <a:gd name="T75" fmla="*/ 172 h 202"/>
                <a:gd name="T76" fmla="*/ 74 w 214"/>
                <a:gd name="T77" fmla="*/ 189 h 202"/>
                <a:gd name="T78" fmla="*/ 73 w 214"/>
                <a:gd name="T79" fmla="*/ 196 h 202"/>
                <a:gd name="T80" fmla="*/ 92 w 214"/>
                <a:gd name="T81" fmla="*/ 171 h 202"/>
                <a:gd name="T82" fmla="*/ 99 w 214"/>
                <a:gd name="T83" fmla="*/ 177 h 202"/>
                <a:gd name="T84" fmla="*/ 106 w 214"/>
                <a:gd name="T85" fmla="*/ 176 h 202"/>
                <a:gd name="T86" fmla="*/ 90 w 214"/>
                <a:gd name="T87" fmla="*/ 188 h 202"/>
                <a:gd name="T88" fmla="*/ 98 w 214"/>
                <a:gd name="T89" fmla="*/ 188 h 202"/>
                <a:gd name="T90" fmla="*/ 100 w 214"/>
                <a:gd name="T91" fmla="*/ 192 h 202"/>
                <a:gd name="T92" fmla="*/ 99 w 214"/>
                <a:gd name="T93" fmla="*/ 202 h 202"/>
                <a:gd name="T94" fmla="*/ 118 w 214"/>
                <a:gd name="T95" fmla="*/ 180 h 202"/>
                <a:gd name="T96" fmla="*/ 138 w 214"/>
                <a:gd name="T97" fmla="*/ 182 h 202"/>
                <a:gd name="T98" fmla="*/ 141 w 214"/>
                <a:gd name="T99" fmla="*/ 187 h 202"/>
                <a:gd name="T100" fmla="*/ 201 w 214"/>
                <a:gd name="T101" fmla="*/ 123 h 202"/>
                <a:gd name="T102" fmla="*/ 200 w 214"/>
                <a:gd name="T103" fmla="*/ 125 h 202"/>
                <a:gd name="T104" fmla="*/ 185 w 214"/>
                <a:gd name="T105" fmla="*/ 153 h 202"/>
                <a:gd name="T106" fmla="*/ 185 w 214"/>
                <a:gd name="T107" fmla="*/ 153 h 202"/>
                <a:gd name="T108" fmla="*/ 180 w 214"/>
                <a:gd name="T109" fmla="*/ 111 h 202"/>
                <a:gd name="T110" fmla="*/ 174 w 214"/>
                <a:gd name="T111" fmla="*/ 103 h 202"/>
                <a:gd name="T112" fmla="*/ 111 w 214"/>
                <a:gd name="T113" fmla="*/ 189 h 2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14" h="201">
                  <a:moveTo>
                    <a:pt x="153" y="189"/>
                  </a:moveTo>
                  <a:cubicBezTo>
                    <a:pt x="153" y="185"/>
                    <a:pt x="153" y="185"/>
                    <a:pt x="153" y="185"/>
                  </a:cubicBezTo>
                  <a:cubicBezTo>
                    <a:pt x="151" y="183"/>
                    <a:pt x="150" y="180"/>
                    <a:pt x="147" y="180"/>
                  </a:cubicBezTo>
                  <a:cubicBezTo>
                    <a:pt x="149" y="177"/>
                    <a:pt x="155" y="179"/>
                    <a:pt x="153" y="173"/>
                  </a:cubicBezTo>
                  <a:cubicBezTo>
                    <a:pt x="157" y="168"/>
                    <a:pt x="159" y="176"/>
                    <a:pt x="163" y="175"/>
                  </a:cubicBezTo>
                  <a:cubicBezTo>
                    <a:pt x="164" y="169"/>
                    <a:pt x="171" y="170"/>
                    <a:pt x="173" y="164"/>
                  </a:cubicBezTo>
                  <a:cubicBezTo>
                    <a:pt x="175" y="167"/>
                    <a:pt x="175" y="167"/>
                    <a:pt x="175" y="167"/>
                  </a:cubicBezTo>
                  <a:cubicBezTo>
                    <a:pt x="179" y="157"/>
                    <a:pt x="179" y="157"/>
                    <a:pt x="179" y="157"/>
                  </a:cubicBezTo>
                  <a:cubicBezTo>
                    <a:pt x="185" y="159"/>
                    <a:pt x="176" y="163"/>
                    <a:pt x="180" y="166"/>
                  </a:cubicBezTo>
                  <a:cubicBezTo>
                    <a:pt x="185" y="164"/>
                    <a:pt x="183" y="171"/>
                    <a:pt x="187" y="170"/>
                  </a:cubicBezTo>
                  <a:cubicBezTo>
                    <a:pt x="188" y="169"/>
                    <a:pt x="188" y="169"/>
                    <a:pt x="189" y="169"/>
                  </a:cubicBezTo>
                  <a:cubicBezTo>
                    <a:pt x="189" y="166"/>
                    <a:pt x="189" y="166"/>
                    <a:pt x="189" y="166"/>
                  </a:cubicBezTo>
                  <a:cubicBezTo>
                    <a:pt x="189" y="165"/>
                    <a:pt x="190" y="164"/>
                    <a:pt x="192" y="165"/>
                  </a:cubicBezTo>
                  <a:cubicBezTo>
                    <a:pt x="192" y="161"/>
                    <a:pt x="192" y="161"/>
                    <a:pt x="192" y="161"/>
                  </a:cubicBezTo>
                  <a:cubicBezTo>
                    <a:pt x="190" y="161"/>
                    <a:pt x="189" y="162"/>
                    <a:pt x="188" y="160"/>
                  </a:cubicBezTo>
                  <a:cubicBezTo>
                    <a:pt x="189" y="159"/>
                    <a:pt x="190" y="159"/>
                    <a:pt x="191" y="159"/>
                  </a:cubicBezTo>
                  <a:cubicBezTo>
                    <a:pt x="193" y="156"/>
                    <a:pt x="191" y="152"/>
                    <a:pt x="189" y="149"/>
                  </a:cubicBezTo>
                  <a:cubicBezTo>
                    <a:pt x="190" y="148"/>
                    <a:pt x="190" y="148"/>
                    <a:pt x="191" y="148"/>
                  </a:cubicBezTo>
                  <a:cubicBezTo>
                    <a:pt x="191" y="147"/>
                    <a:pt x="191" y="146"/>
                    <a:pt x="192" y="145"/>
                  </a:cubicBezTo>
                  <a:cubicBezTo>
                    <a:pt x="201" y="153"/>
                    <a:pt x="194" y="135"/>
                    <a:pt x="203" y="139"/>
                  </a:cubicBezTo>
                  <a:cubicBezTo>
                    <a:pt x="206" y="135"/>
                    <a:pt x="209" y="132"/>
                    <a:pt x="210" y="127"/>
                  </a:cubicBezTo>
                  <a:cubicBezTo>
                    <a:pt x="208" y="125"/>
                    <a:pt x="208" y="125"/>
                    <a:pt x="208" y="125"/>
                  </a:cubicBezTo>
                  <a:cubicBezTo>
                    <a:pt x="209" y="124"/>
                    <a:pt x="212" y="125"/>
                    <a:pt x="214" y="124"/>
                  </a:cubicBezTo>
                  <a:cubicBezTo>
                    <a:pt x="214" y="116"/>
                    <a:pt x="214" y="116"/>
                    <a:pt x="214" y="116"/>
                  </a:cubicBezTo>
                  <a:cubicBezTo>
                    <a:pt x="211" y="113"/>
                    <a:pt x="207" y="110"/>
                    <a:pt x="203" y="110"/>
                  </a:cubicBezTo>
                  <a:cubicBezTo>
                    <a:pt x="202" y="114"/>
                    <a:pt x="202" y="114"/>
                    <a:pt x="202" y="114"/>
                  </a:cubicBezTo>
                  <a:cubicBezTo>
                    <a:pt x="199" y="113"/>
                    <a:pt x="199" y="110"/>
                    <a:pt x="195" y="111"/>
                  </a:cubicBezTo>
                  <a:cubicBezTo>
                    <a:pt x="193" y="110"/>
                    <a:pt x="193" y="114"/>
                    <a:pt x="192" y="115"/>
                  </a:cubicBezTo>
                  <a:cubicBezTo>
                    <a:pt x="186" y="113"/>
                    <a:pt x="192" y="109"/>
                    <a:pt x="192" y="105"/>
                  </a:cubicBezTo>
                  <a:cubicBezTo>
                    <a:pt x="193" y="106"/>
                    <a:pt x="193" y="106"/>
                    <a:pt x="193" y="106"/>
                  </a:cubicBezTo>
                  <a:cubicBezTo>
                    <a:pt x="196" y="107"/>
                    <a:pt x="198" y="104"/>
                    <a:pt x="197" y="101"/>
                  </a:cubicBezTo>
                  <a:cubicBezTo>
                    <a:pt x="193" y="100"/>
                    <a:pt x="193" y="104"/>
                    <a:pt x="191" y="106"/>
                  </a:cubicBezTo>
                  <a:cubicBezTo>
                    <a:pt x="186" y="106"/>
                    <a:pt x="188" y="101"/>
                    <a:pt x="188" y="98"/>
                  </a:cubicBezTo>
                  <a:cubicBezTo>
                    <a:pt x="187" y="95"/>
                    <a:pt x="183" y="91"/>
                    <a:pt x="180" y="90"/>
                  </a:cubicBezTo>
                  <a:cubicBezTo>
                    <a:pt x="181" y="89"/>
                    <a:pt x="181" y="88"/>
                    <a:pt x="182" y="88"/>
                  </a:cubicBezTo>
                  <a:cubicBezTo>
                    <a:pt x="184" y="83"/>
                    <a:pt x="179" y="86"/>
                    <a:pt x="178" y="82"/>
                  </a:cubicBezTo>
                  <a:cubicBezTo>
                    <a:pt x="179" y="81"/>
                    <a:pt x="179" y="81"/>
                    <a:pt x="179" y="81"/>
                  </a:cubicBezTo>
                  <a:cubicBezTo>
                    <a:pt x="176" y="83"/>
                    <a:pt x="174" y="78"/>
                    <a:pt x="174" y="75"/>
                  </a:cubicBezTo>
                  <a:cubicBezTo>
                    <a:pt x="173" y="75"/>
                    <a:pt x="173" y="76"/>
                    <a:pt x="173" y="76"/>
                  </a:cubicBezTo>
                  <a:cubicBezTo>
                    <a:pt x="170" y="71"/>
                    <a:pt x="168" y="65"/>
                    <a:pt x="161" y="65"/>
                  </a:cubicBezTo>
                  <a:cubicBezTo>
                    <a:pt x="161" y="64"/>
                    <a:pt x="162" y="64"/>
                    <a:pt x="162" y="63"/>
                  </a:cubicBezTo>
                  <a:cubicBezTo>
                    <a:pt x="163" y="64"/>
                    <a:pt x="164" y="64"/>
                    <a:pt x="165" y="64"/>
                  </a:cubicBezTo>
                  <a:cubicBezTo>
                    <a:pt x="165" y="62"/>
                    <a:pt x="165" y="62"/>
                    <a:pt x="165" y="62"/>
                  </a:cubicBezTo>
                  <a:cubicBezTo>
                    <a:pt x="162" y="62"/>
                    <a:pt x="161" y="59"/>
                    <a:pt x="162" y="56"/>
                  </a:cubicBezTo>
                  <a:cubicBezTo>
                    <a:pt x="165" y="53"/>
                    <a:pt x="166" y="50"/>
                    <a:pt x="168" y="46"/>
                  </a:cubicBezTo>
                  <a:cubicBezTo>
                    <a:pt x="168" y="42"/>
                    <a:pt x="168" y="38"/>
                    <a:pt x="166" y="35"/>
                  </a:cubicBezTo>
                  <a:cubicBezTo>
                    <a:pt x="163" y="33"/>
                    <a:pt x="161" y="36"/>
                    <a:pt x="159" y="38"/>
                  </a:cubicBezTo>
                  <a:cubicBezTo>
                    <a:pt x="159" y="46"/>
                    <a:pt x="155" y="38"/>
                    <a:pt x="151" y="41"/>
                  </a:cubicBezTo>
                  <a:cubicBezTo>
                    <a:pt x="149" y="49"/>
                    <a:pt x="143" y="44"/>
                    <a:pt x="138" y="49"/>
                  </a:cubicBezTo>
                  <a:cubicBezTo>
                    <a:pt x="137" y="44"/>
                    <a:pt x="132" y="47"/>
                    <a:pt x="129" y="45"/>
                  </a:cubicBezTo>
                  <a:cubicBezTo>
                    <a:pt x="130" y="41"/>
                    <a:pt x="134" y="41"/>
                    <a:pt x="133" y="37"/>
                  </a:cubicBezTo>
                  <a:cubicBezTo>
                    <a:pt x="135" y="36"/>
                    <a:pt x="137" y="36"/>
                    <a:pt x="138" y="38"/>
                  </a:cubicBezTo>
                  <a:cubicBezTo>
                    <a:pt x="139" y="37"/>
                    <a:pt x="141" y="38"/>
                    <a:pt x="142" y="37"/>
                  </a:cubicBezTo>
                  <a:cubicBezTo>
                    <a:pt x="143" y="34"/>
                    <a:pt x="146" y="29"/>
                    <a:pt x="141" y="28"/>
                  </a:cubicBezTo>
                  <a:cubicBezTo>
                    <a:pt x="136" y="28"/>
                    <a:pt x="138" y="22"/>
                    <a:pt x="135" y="21"/>
                  </a:cubicBezTo>
                  <a:cubicBezTo>
                    <a:pt x="138" y="21"/>
                    <a:pt x="140" y="19"/>
                    <a:pt x="139" y="16"/>
                  </a:cubicBezTo>
                  <a:cubicBezTo>
                    <a:pt x="137" y="16"/>
                    <a:pt x="137" y="16"/>
                    <a:pt x="137" y="16"/>
                  </a:cubicBezTo>
                  <a:cubicBezTo>
                    <a:pt x="135" y="17"/>
                    <a:pt x="137" y="19"/>
                    <a:pt x="135" y="20"/>
                  </a:cubicBezTo>
                  <a:cubicBezTo>
                    <a:pt x="133" y="21"/>
                    <a:pt x="132" y="19"/>
                    <a:pt x="131" y="18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3" y="14"/>
                    <a:pt x="131" y="12"/>
                    <a:pt x="128" y="10"/>
                  </a:cubicBezTo>
                  <a:cubicBezTo>
                    <a:pt x="120" y="8"/>
                    <a:pt x="124" y="19"/>
                    <a:pt x="119" y="21"/>
                  </a:cubicBezTo>
                  <a:cubicBezTo>
                    <a:pt x="111" y="20"/>
                    <a:pt x="102" y="25"/>
                    <a:pt x="97" y="17"/>
                  </a:cubicBezTo>
                  <a:cubicBezTo>
                    <a:pt x="94" y="13"/>
                    <a:pt x="86" y="21"/>
                    <a:pt x="88" y="14"/>
                  </a:cubicBezTo>
                  <a:cubicBezTo>
                    <a:pt x="86" y="4"/>
                    <a:pt x="78" y="12"/>
                    <a:pt x="73" y="7"/>
                  </a:cubicBezTo>
                  <a:cubicBezTo>
                    <a:pt x="76" y="5"/>
                    <a:pt x="76" y="5"/>
                    <a:pt x="76" y="5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69" y="3"/>
                    <a:pt x="72" y="12"/>
                    <a:pt x="69" y="17"/>
                  </a:cubicBezTo>
                  <a:cubicBezTo>
                    <a:pt x="66" y="16"/>
                    <a:pt x="65" y="13"/>
                    <a:pt x="62" y="14"/>
                  </a:cubicBezTo>
                  <a:cubicBezTo>
                    <a:pt x="61" y="16"/>
                    <a:pt x="62" y="18"/>
                    <a:pt x="61" y="19"/>
                  </a:cubicBezTo>
                  <a:cubicBezTo>
                    <a:pt x="59" y="15"/>
                    <a:pt x="59" y="15"/>
                    <a:pt x="59" y="15"/>
                  </a:cubicBezTo>
                  <a:cubicBezTo>
                    <a:pt x="60" y="21"/>
                    <a:pt x="51" y="21"/>
                    <a:pt x="53" y="27"/>
                  </a:cubicBezTo>
                  <a:cubicBezTo>
                    <a:pt x="41" y="31"/>
                    <a:pt x="59" y="38"/>
                    <a:pt x="46" y="41"/>
                  </a:cubicBezTo>
                  <a:cubicBezTo>
                    <a:pt x="37" y="39"/>
                    <a:pt x="44" y="52"/>
                    <a:pt x="37" y="54"/>
                  </a:cubicBezTo>
                  <a:cubicBezTo>
                    <a:pt x="43" y="56"/>
                    <a:pt x="36" y="59"/>
                    <a:pt x="35" y="62"/>
                  </a:cubicBezTo>
                  <a:cubicBezTo>
                    <a:pt x="31" y="60"/>
                    <a:pt x="31" y="60"/>
                    <a:pt x="31" y="60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32" y="62"/>
                    <a:pt x="32" y="62"/>
                    <a:pt x="32" y="62"/>
                  </a:cubicBezTo>
                  <a:cubicBezTo>
                    <a:pt x="34" y="63"/>
                    <a:pt x="33" y="65"/>
                    <a:pt x="33" y="66"/>
                  </a:cubicBezTo>
                  <a:cubicBezTo>
                    <a:pt x="31" y="65"/>
                    <a:pt x="28" y="67"/>
                    <a:pt x="25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5" y="68"/>
                    <a:pt x="23" y="68"/>
                    <a:pt x="23" y="69"/>
                  </a:cubicBezTo>
                  <a:cubicBezTo>
                    <a:pt x="25" y="72"/>
                    <a:pt x="28" y="76"/>
                    <a:pt x="23" y="77"/>
                  </a:cubicBezTo>
                  <a:cubicBezTo>
                    <a:pt x="22" y="78"/>
                    <a:pt x="21" y="76"/>
                    <a:pt x="20" y="76"/>
                  </a:cubicBezTo>
                  <a:cubicBezTo>
                    <a:pt x="20" y="78"/>
                    <a:pt x="20" y="78"/>
                    <a:pt x="20" y="78"/>
                  </a:cubicBezTo>
                  <a:cubicBezTo>
                    <a:pt x="25" y="78"/>
                    <a:pt x="20" y="84"/>
                    <a:pt x="25" y="84"/>
                  </a:cubicBezTo>
                  <a:cubicBezTo>
                    <a:pt x="23" y="86"/>
                    <a:pt x="23" y="86"/>
                    <a:pt x="23" y="86"/>
                  </a:cubicBezTo>
                  <a:cubicBezTo>
                    <a:pt x="25" y="88"/>
                    <a:pt x="25" y="88"/>
                    <a:pt x="25" y="88"/>
                  </a:cubicBezTo>
                  <a:cubicBezTo>
                    <a:pt x="24" y="89"/>
                    <a:pt x="23" y="89"/>
                    <a:pt x="23" y="91"/>
                  </a:cubicBezTo>
                  <a:cubicBezTo>
                    <a:pt x="24" y="91"/>
                    <a:pt x="24" y="91"/>
                    <a:pt x="24" y="91"/>
                  </a:cubicBezTo>
                  <a:cubicBezTo>
                    <a:pt x="28" y="96"/>
                    <a:pt x="20" y="97"/>
                    <a:pt x="19" y="101"/>
                  </a:cubicBezTo>
                  <a:cubicBezTo>
                    <a:pt x="21" y="103"/>
                    <a:pt x="21" y="105"/>
                    <a:pt x="24" y="105"/>
                  </a:cubicBezTo>
                  <a:cubicBezTo>
                    <a:pt x="24" y="111"/>
                    <a:pt x="15" y="108"/>
                    <a:pt x="15" y="114"/>
                  </a:cubicBezTo>
                  <a:cubicBezTo>
                    <a:pt x="15" y="114"/>
                    <a:pt x="14" y="113"/>
                    <a:pt x="14" y="112"/>
                  </a:cubicBezTo>
                  <a:cubicBezTo>
                    <a:pt x="13" y="112"/>
                    <a:pt x="11" y="113"/>
                    <a:pt x="10" y="112"/>
                  </a:cubicBezTo>
                  <a:cubicBezTo>
                    <a:pt x="13" y="109"/>
                    <a:pt x="8" y="107"/>
                    <a:pt x="11" y="105"/>
                  </a:cubicBezTo>
                  <a:cubicBezTo>
                    <a:pt x="13" y="105"/>
                    <a:pt x="13" y="105"/>
                    <a:pt x="13" y="105"/>
                  </a:cubicBezTo>
                  <a:cubicBezTo>
                    <a:pt x="13" y="103"/>
                    <a:pt x="13" y="103"/>
                    <a:pt x="13" y="103"/>
                  </a:cubicBezTo>
                  <a:cubicBezTo>
                    <a:pt x="9" y="107"/>
                    <a:pt x="2" y="108"/>
                    <a:pt x="0" y="113"/>
                  </a:cubicBezTo>
                  <a:cubicBezTo>
                    <a:pt x="4" y="113"/>
                    <a:pt x="10" y="113"/>
                    <a:pt x="14" y="113"/>
                  </a:cubicBezTo>
                  <a:cubicBezTo>
                    <a:pt x="15" y="119"/>
                    <a:pt x="15" y="119"/>
                    <a:pt x="15" y="119"/>
                  </a:cubicBezTo>
                  <a:cubicBezTo>
                    <a:pt x="18" y="123"/>
                    <a:pt x="24" y="121"/>
                    <a:pt x="27" y="121"/>
                  </a:cubicBezTo>
                  <a:cubicBezTo>
                    <a:pt x="26" y="124"/>
                    <a:pt x="33" y="126"/>
                    <a:pt x="28" y="129"/>
                  </a:cubicBezTo>
                  <a:cubicBezTo>
                    <a:pt x="28" y="128"/>
                    <a:pt x="26" y="129"/>
                    <a:pt x="25" y="128"/>
                  </a:cubicBezTo>
                  <a:cubicBezTo>
                    <a:pt x="24" y="134"/>
                    <a:pt x="33" y="131"/>
                    <a:pt x="29" y="138"/>
                  </a:cubicBezTo>
                  <a:cubicBezTo>
                    <a:pt x="18" y="136"/>
                    <a:pt x="31" y="146"/>
                    <a:pt x="26" y="148"/>
                  </a:cubicBezTo>
                  <a:cubicBezTo>
                    <a:pt x="34" y="148"/>
                    <a:pt x="39" y="143"/>
                    <a:pt x="47" y="145"/>
                  </a:cubicBezTo>
                  <a:cubicBezTo>
                    <a:pt x="47" y="155"/>
                    <a:pt x="47" y="155"/>
                    <a:pt x="47" y="155"/>
                  </a:cubicBezTo>
                  <a:cubicBezTo>
                    <a:pt x="50" y="162"/>
                    <a:pt x="55" y="152"/>
                    <a:pt x="60" y="155"/>
                  </a:cubicBezTo>
                  <a:cubicBezTo>
                    <a:pt x="57" y="160"/>
                    <a:pt x="64" y="163"/>
                    <a:pt x="69" y="162"/>
                  </a:cubicBezTo>
                  <a:cubicBezTo>
                    <a:pt x="69" y="165"/>
                    <a:pt x="75" y="163"/>
                    <a:pt x="73" y="168"/>
                  </a:cubicBezTo>
                  <a:cubicBezTo>
                    <a:pt x="76" y="168"/>
                    <a:pt x="80" y="168"/>
                    <a:pt x="81" y="172"/>
                  </a:cubicBezTo>
                  <a:cubicBezTo>
                    <a:pt x="78" y="173"/>
                    <a:pt x="77" y="173"/>
                    <a:pt x="75" y="175"/>
                  </a:cubicBezTo>
                  <a:cubicBezTo>
                    <a:pt x="75" y="173"/>
                    <a:pt x="73" y="171"/>
                    <a:pt x="70" y="172"/>
                  </a:cubicBezTo>
                  <a:cubicBezTo>
                    <a:pt x="69" y="171"/>
                    <a:pt x="68" y="173"/>
                    <a:pt x="68" y="174"/>
                  </a:cubicBezTo>
                  <a:cubicBezTo>
                    <a:pt x="69" y="177"/>
                    <a:pt x="70" y="177"/>
                    <a:pt x="73" y="177"/>
                  </a:cubicBezTo>
                  <a:cubicBezTo>
                    <a:pt x="74" y="189"/>
                    <a:pt x="74" y="189"/>
                    <a:pt x="74" y="189"/>
                  </a:cubicBezTo>
                  <a:cubicBezTo>
                    <a:pt x="78" y="197"/>
                    <a:pt x="68" y="190"/>
                    <a:pt x="70" y="197"/>
                  </a:cubicBezTo>
                  <a:cubicBezTo>
                    <a:pt x="73" y="197"/>
                    <a:pt x="73" y="197"/>
                    <a:pt x="73" y="197"/>
                  </a:cubicBezTo>
                  <a:cubicBezTo>
                    <a:pt x="73" y="196"/>
                    <a:pt x="73" y="196"/>
                    <a:pt x="73" y="196"/>
                  </a:cubicBezTo>
                  <a:cubicBezTo>
                    <a:pt x="73" y="192"/>
                    <a:pt x="78" y="194"/>
                    <a:pt x="81" y="194"/>
                  </a:cubicBezTo>
                  <a:cubicBezTo>
                    <a:pt x="82" y="174"/>
                    <a:pt x="82" y="174"/>
                    <a:pt x="82" y="174"/>
                  </a:cubicBezTo>
                  <a:cubicBezTo>
                    <a:pt x="85" y="176"/>
                    <a:pt x="89" y="172"/>
                    <a:pt x="92" y="171"/>
                  </a:cubicBezTo>
                  <a:cubicBezTo>
                    <a:pt x="91" y="172"/>
                    <a:pt x="94" y="178"/>
                    <a:pt x="90" y="177"/>
                  </a:cubicBezTo>
                  <a:cubicBezTo>
                    <a:pt x="89" y="182"/>
                    <a:pt x="89" y="182"/>
                    <a:pt x="89" y="182"/>
                  </a:cubicBezTo>
                  <a:cubicBezTo>
                    <a:pt x="96" y="183"/>
                    <a:pt x="92" y="174"/>
                    <a:pt x="99" y="177"/>
                  </a:cubicBezTo>
                  <a:cubicBezTo>
                    <a:pt x="99" y="175"/>
                    <a:pt x="99" y="175"/>
                    <a:pt x="99" y="175"/>
                  </a:cubicBezTo>
                  <a:cubicBezTo>
                    <a:pt x="100" y="173"/>
                    <a:pt x="102" y="173"/>
                    <a:pt x="104" y="173"/>
                  </a:cubicBezTo>
                  <a:cubicBezTo>
                    <a:pt x="104" y="174"/>
                    <a:pt x="106" y="175"/>
                    <a:pt x="106" y="176"/>
                  </a:cubicBezTo>
                  <a:cubicBezTo>
                    <a:pt x="104" y="180"/>
                    <a:pt x="97" y="179"/>
                    <a:pt x="98" y="185"/>
                  </a:cubicBezTo>
                  <a:cubicBezTo>
                    <a:pt x="96" y="186"/>
                    <a:pt x="95" y="183"/>
                    <a:pt x="94" y="182"/>
                  </a:cubicBezTo>
                  <a:cubicBezTo>
                    <a:pt x="91" y="183"/>
                    <a:pt x="87" y="185"/>
                    <a:pt x="90" y="188"/>
                  </a:cubicBezTo>
                  <a:cubicBezTo>
                    <a:pt x="93" y="189"/>
                    <a:pt x="94" y="187"/>
                    <a:pt x="96" y="185"/>
                  </a:cubicBezTo>
                  <a:cubicBezTo>
                    <a:pt x="97" y="186"/>
                    <a:pt x="96" y="187"/>
                    <a:pt x="96" y="188"/>
                  </a:cubicBezTo>
                  <a:cubicBezTo>
                    <a:pt x="98" y="188"/>
                    <a:pt x="98" y="188"/>
                    <a:pt x="98" y="188"/>
                  </a:cubicBezTo>
                  <a:cubicBezTo>
                    <a:pt x="98" y="187"/>
                    <a:pt x="98" y="185"/>
                    <a:pt x="99" y="184"/>
                  </a:cubicBezTo>
                  <a:cubicBezTo>
                    <a:pt x="101" y="186"/>
                    <a:pt x="98" y="190"/>
                    <a:pt x="102" y="190"/>
                  </a:cubicBezTo>
                  <a:cubicBezTo>
                    <a:pt x="100" y="192"/>
                    <a:pt x="100" y="192"/>
                    <a:pt x="100" y="192"/>
                  </a:cubicBezTo>
                  <a:cubicBezTo>
                    <a:pt x="101" y="192"/>
                    <a:pt x="101" y="193"/>
                    <a:pt x="102" y="193"/>
                  </a:cubicBezTo>
                  <a:cubicBezTo>
                    <a:pt x="98" y="196"/>
                    <a:pt x="98" y="196"/>
                    <a:pt x="98" y="196"/>
                  </a:cubicBezTo>
                  <a:cubicBezTo>
                    <a:pt x="96" y="198"/>
                    <a:pt x="99" y="200"/>
                    <a:pt x="99" y="202"/>
                  </a:cubicBezTo>
                  <a:cubicBezTo>
                    <a:pt x="101" y="202"/>
                    <a:pt x="101" y="201"/>
                    <a:pt x="103" y="200"/>
                  </a:cubicBezTo>
                  <a:cubicBezTo>
                    <a:pt x="102" y="190"/>
                    <a:pt x="114" y="202"/>
                    <a:pt x="111" y="191"/>
                  </a:cubicBezTo>
                  <a:cubicBezTo>
                    <a:pt x="117" y="190"/>
                    <a:pt x="115" y="183"/>
                    <a:pt x="118" y="180"/>
                  </a:cubicBezTo>
                  <a:cubicBezTo>
                    <a:pt x="122" y="180"/>
                    <a:pt x="128" y="181"/>
                    <a:pt x="132" y="184"/>
                  </a:cubicBezTo>
                  <a:cubicBezTo>
                    <a:pt x="132" y="187"/>
                    <a:pt x="135" y="183"/>
                    <a:pt x="137" y="185"/>
                  </a:cubicBezTo>
                  <a:cubicBezTo>
                    <a:pt x="138" y="182"/>
                    <a:pt x="138" y="182"/>
                    <a:pt x="138" y="182"/>
                  </a:cubicBezTo>
                  <a:cubicBezTo>
                    <a:pt x="140" y="180"/>
                    <a:pt x="142" y="182"/>
                    <a:pt x="144" y="184"/>
                  </a:cubicBezTo>
                  <a:cubicBezTo>
                    <a:pt x="143" y="185"/>
                    <a:pt x="142" y="184"/>
                    <a:pt x="141" y="185"/>
                  </a:cubicBezTo>
                  <a:cubicBezTo>
                    <a:pt x="141" y="187"/>
                    <a:pt x="141" y="187"/>
                    <a:pt x="141" y="187"/>
                  </a:cubicBezTo>
                  <a:cubicBezTo>
                    <a:pt x="147" y="183"/>
                    <a:pt x="147" y="194"/>
                    <a:pt x="153" y="189"/>
                  </a:cubicBezTo>
                  <a:close/>
                  <a:moveTo>
                    <a:pt x="194" y="122"/>
                  </a:moveTo>
                  <a:cubicBezTo>
                    <a:pt x="196" y="123"/>
                    <a:pt x="198" y="126"/>
                    <a:pt x="201" y="123"/>
                  </a:cubicBezTo>
                  <a:cubicBezTo>
                    <a:pt x="202" y="120"/>
                    <a:pt x="202" y="120"/>
                    <a:pt x="202" y="120"/>
                  </a:cubicBezTo>
                  <a:cubicBezTo>
                    <a:pt x="206" y="122"/>
                    <a:pt x="206" y="122"/>
                    <a:pt x="206" y="122"/>
                  </a:cubicBezTo>
                  <a:cubicBezTo>
                    <a:pt x="207" y="127"/>
                    <a:pt x="203" y="123"/>
                    <a:pt x="200" y="125"/>
                  </a:cubicBezTo>
                  <a:cubicBezTo>
                    <a:pt x="198" y="127"/>
                    <a:pt x="196" y="124"/>
                    <a:pt x="194" y="124"/>
                  </a:cubicBezTo>
                  <a:lnTo>
                    <a:pt x="194" y="122"/>
                  </a:lnTo>
                  <a:close/>
                  <a:moveTo>
                    <a:pt x="185" y="153"/>
                  </a:moveTo>
                  <a:cubicBezTo>
                    <a:pt x="184" y="157"/>
                    <a:pt x="188" y="161"/>
                    <a:pt x="188" y="165"/>
                  </a:cubicBezTo>
                  <a:cubicBezTo>
                    <a:pt x="185" y="163"/>
                    <a:pt x="186" y="157"/>
                    <a:pt x="182" y="155"/>
                  </a:cubicBezTo>
                  <a:lnTo>
                    <a:pt x="185" y="153"/>
                  </a:lnTo>
                  <a:close/>
                  <a:moveTo>
                    <a:pt x="174" y="103"/>
                  </a:moveTo>
                  <a:cubicBezTo>
                    <a:pt x="177" y="105"/>
                    <a:pt x="179" y="106"/>
                    <a:pt x="181" y="108"/>
                  </a:cubicBezTo>
                  <a:cubicBezTo>
                    <a:pt x="180" y="111"/>
                    <a:pt x="180" y="111"/>
                    <a:pt x="180" y="111"/>
                  </a:cubicBezTo>
                  <a:cubicBezTo>
                    <a:pt x="180" y="111"/>
                    <a:pt x="178" y="111"/>
                    <a:pt x="178" y="112"/>
                  </a:cubicBezTo>
                  <a:cubicBezTo>
                    <a:pt x="175" y="113"/>
                    <a:pt x="176" y="107"/>
                    <a:pt x="174" y="105"/>
                  </a:cubicBezTo>
                  <a:lnTo>
                    <a:pt x="174" y="103"/>
                  </a:lnTo>
                  <a:close/>
                  <a:moveTo>
                    <a:pt x="105" y="186"/>
                  </a:moveTo>
                  <a:cubicBezTo>
                    <a:pt x="108" y="184"/>
                    <a:pt x="103" y="182"/>
                    <a:pt x="108" y="182"/>
                  </a:cubicBezTo>
                  <a:cubicBezTo>
                    <a:pt x="110" y="184"/>
                    <a:pt x="109" y="187"/>
                    <a:pt x="111" y="189"/>
                  </a:cubicBezTo>
                  <a:cubicBezTo>
                    <a:pt x="108" y="189"/>
                    <a:pt x="107" y="188"/>
                    <a:pt x="105" y="186"/>
                  </a:cubicBez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sym typeface="+mn-lt"/>
              </a:endParaRPr>
            </a:p>
          </p:txBody>
        </p:sp>
        <p:sp>
          <p:nvSpPr>
            <p:cNvPr id="21" name="文本框 20"/>
            <p:cNvSpPr txBox="1"/>
            <p:nvPr/>
          </p:nvSpPr>
          <p:spPr>
            <a:xfrm>
              <a:off x="2375263" y="3746686"/>
              <a:ext cx="4488255" cy="460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24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ea"/>
                </a:rPr>
                <a:t>加法交换律：</a:t>
              </a:r>
              <a:r>
                <a:rPr lang="zh-CN" altLang="en-US" sz="24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lt"/>
                </a:rPr>
                <a:t>a + b = b + a</a:t>
              </a:r>
              <a:endPara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lt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7317206" y="3288846"/>
            <a:ext cx="3706498" cy="3005756"/>
            <a:chOff x="10388" y="2864"/>
            <a:chExt cx="5592" cy="4245"/>
          </a:xfrm>
        </p:grpSpPr>
        <p:grpSp>
          <p:nvGrpSpPr>
            <p:cNvPr id="23" name="组合 22"/>
            <p:cNvGrpSpPr/>
            <p:nvPr/>
          </p:nvGrpSpPr>
          <p:grpSpPr>
            <a:xfrm>
              <a:off x="10388" y="2864"/>
              <a:ext cx="5592" cy="1611"/>
              <a:chOff x="846135" y="3959682"/>
              <a:chExt cx="2299476" cy="373179"/>
            </a:xfrm>
          </p:grpSpPr>
          <p:sp>
            <p:nvSpPr>
              <p:cNvPr id="24" name="圆角矩形标注 66"/>
              <p:cNvSpPr/>
              <p:nvPr/>
            </p:nvSpPr>
            <p:spPr bwMode="auto">
              <a:xfrm>
                <a:off x="846135" y="3959682"/>
                <a:ext cx="2299476" cy="373179"/>
              </a:xfrm>
              <a:prstGeom prst="wedgeRoundRectCallout">
                <a:avLst>
                  <a:gd name="adj1" fmla="val -3552"/>
                  <a:gd name="adj2" fmla="val 68178"/>
                  <a:gd name="adj3" fmla="val 16667"/>
                </a:avLst>
              </a:prstGeom>
              <a:ln w="19050">
                <a:headEnd type="none" w="med" len="med"/>
                <a:tailEnd type="none" w="med" len="med"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400" b="1">
                  <a:solidFill>
                    <a:schemeClr val="tx1"/>
                  </a:solidFill>
                  <a:ea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27" name="TextBox 6"/>
              <p:cNvSpPr txBox="1">
                <a:spLocks noChangeArrowheads="1"/>
              </p:cNvSpPr>
              <p:nvPr/>
            </p:nvSpPr>
            <p:spPr bwMode="auto">
              <a:xfrm>
                <a:off x="943835" y="4014537"/>
                <a:ext cx="2109593" cy="1931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1" hangingPunct="1">
                  <a:buClrTx/>
                  <a:buSzTx/>
                  <a:buFont typeface="Arial" pitchFamily="34" charset="0"/>
                  <a:buNone/>
                </a:pPr>
                <a:r>
                  <a:rPr lang="zh-CN" altLang="en-US" sz="2400" b="1">
                    <a:latin typeface="华文楷体" panose="02010600040101010101" pitchFamily="2" charset="-122"/>
                    <a:ea typeface="华文楷体" panose="02010600040101010101" pitchFamily="2" charset="-122"/>
                    <a:cs typeface="华文楷体" panose="02010600040101010101" pitchFamily="2" charset="-122"/>
                    <a:sym typeface="+mn-lt"/>
                  </a:rPr>
                  <a:t>两个数相加，交换加数的位置，它们的和不变。</a:t>
                </a:r>
                <a:endParaRPr lang="zh-CN" altLang="en-US" sz="2400" b="1">
                  <a:latin typeface="华文楷体" panose="02010600040101010101" pitchFamily="2" charset="-122"/>
                  <a:ea typeface="华文楷体" panose="02010600040101010101" pitchFamily="2" charset="-122"/>
                  <a:cs typeface="华文楷体" panose="02010600040101010101" pitchFamily="2" charset="-122"/>
                  <a:sym typeface="+mn-lt"/>
                </a:endParaRPr>
              </a:p>
            </p:txBody>
          </p:sp>
        </p:grpSp>
        <p:pic>
          <p:nvPicPr>
            <p:cNvPr id="28" name="图片 2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364" r="11364"/>
            <a:stretch>
              <a:fillRect/>
            </a:stretch>
          </p:blipFill>
          <p:spPr>
            <a:xfrm>
              <a:off x="14089" y="4474"/>
              <a:ext cx="1891" cy="2635"/>
            </a:xfrm>
            <a:prstGeom prst="rect">
              <a:avLst/>
            </a:prstGeom>
            <a:ln w="19050">
              <a:headEnd type="none" w="med" len="med"/>
              <a:tailEnd type="none" w="med" len="med"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18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155806" y="3571043"/>
            <a:ext cx="247840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加法结合律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/>
        </p:nvGrpSpPr>
        <p:grpSpPr>
          <a:xfrm>
            <a:off x="1157605" y="4262755"/>
            <a:ext cx="5846446" cy="2022475"/>
            <a:chOff x="2611" y="2940"/>
            <a:chExt cx="9207" cy="3185"/>
          </a:xfrm>
        </p:grpSpPr>
        <p:grpSp>
          <p:nvGrpSpPr>
            <p:cNvPr id="22" name="组合 21"/>
            <p:cNvGrpSpPr/>
            <p:nvPr/>
          </p:nvGrpSpPr>
          <p:grpSpPr>
            <a:xfrm>
              <a:off x="5903" y="2940"/>
              <a:ext cx="5915" cy="1003"/>
              <a:chOff x="3101811" y="1031076"/>
              <a:chExt cx="3755875" cy="636906"/>
            </a:xfrm>
          </p:grpSpPr>
          <p:sp>
            <p:nvSpPr>
              <p:cNvPr id="24" name="AutoShape 27"/>
              <p:cNvSpPr>
                <a:spLocks noChangeArrowheads="1"/>
              </p:cNvSpPr>
              <p:nvPr/>
            </p:nvSpPr>
            <p:spPr bwMode="auto">
              <a:xfrm flipH="1">
                <a:off x="3101811" y="1031076"/>
                <a:ext cx="3755874" cy="636906"/>
              </a:xfrm>
              <a:prstGeom prst="wedgeRoundRectCallout">
                <a:avLst>
                  <a:gd name="adj1" fmla="val 68867"/>
                  <a:gd name="adj2" fmla="val 53888"/>
                  <a:gd name="adj3" fmla="val 16667"/>
                </a:avLst>
              </a:prstGeom>
              <a:solidFill>
                <a:srgbClr val="FFFFFF"/>
              </a:solidFill>
              <a:ln w="19050">
                <a:solidFill>
                  <a:srgbClr val="ED0075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Gulim" panose="020b0600000101010101" pitchFamily="34" charset="-127"/>
                    <a:ea typeface="Gulim" panose="020b0600000101010101" pitchFamily="34" charset="-127"/>
                    <a:cs typeface="+mn-cs"/>
                  </a:defRPr>
                </a:lvl9pPr>
              </a:lstStyle>
              <a:p>
                <a:pPr algn="just" eaLnBrk="1" latinLnBrk="1" hangingPunct="1">
                  <a:buFont typeface="Arial" pitchFamily="34" charset="0"/>
                  <a:buNone/>
                </a:pPr>
                <a:endParaRPr lang="en-US" altLang="zh-CN" sz="2400" b="1">
                  <a:latin typeface="+mn-lt"/>
                  <a:ea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25" name="Rectangle 2"/>
              <p:cNvSpPr>
                <a:spLocks noChangeArrowheads="1"/>
              </p:cNvSpPr>
              <p:nvPr/>
            </p:nvSpPr>
            <p:spPr bwMode="auto">
              <a:xfrm>
                <a:off x="3232616" y="1137756"/>
                <a:ext cx="3625070" cy="4324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</a:pPr>
                <a:r>
                  <a:rPr lang="zh-CN" altLang="en-US" sz="2400" b="1"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anose="02020603050405020304" pitchFamily="18" charset="0"/>
                    <a:sym typeface="+mn-lt"/>
                  </a:rPr>
                  <a:t>先算出跳绳的有多少人。</a:t>
                </a:r>
                <a:endParaRPr lang="zh-CN" altLang="en-US" sz="2400" b="1"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  <a:sym typeface="+mn-lt"/>
                </a:endParaRPr>
              </a:p>
            </p:txBody>
          </p:sp>
        </p:grpSp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11" y="3035"/>
              <a:ext cx="2782" cy="3090"/>
            </a:xfrm>
            <a:prstGeom prst="rect">
              <a:avLst/>
            </a:prstGeom>
          </p:spPr>
        </p:pic>
      </p:grpSp>
      <p:sp>
        <p:nvSpPr>
          <p:cNvPr id="3" name="矩形 2"/>
          <p:cNvSpPr/>
          <p:nvPr/>
        </p:nvSpPr>
        <p:spPr>
          <a:xfrm>
            <a:off x="1527175" y="1163955"/>
            <a:ext cx="886460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sz="2400" b="1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lt"/>
              </a:rPr>
              <a:t>跳绳和踢毽子的一共有多少人？</a:t>
            </a:r>
            <a:endParaRPr sz="2400" b="1"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828925" y="1759585"/>
            <a:ext cx="6606540" cy="1562100"/>
            <a:chOff x="3825" y="4871"/>
            <a:chExt cx="10404" cy="2460"/>
          </a:xfrm>
        </p:grpSpPr>
        <p:pic>
          <p:nvPicPr>
            <p:cNvPr id="4" name="Picture 16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825" y="5062"/>
              <a:ext cx="2298" cy="22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17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133" y="5099"/>
              <a:ext cx="1674" cy="21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18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2402" y="4871"/>
              <a:ext cx="1827" cy="2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" name="TextBox 15"/>
          <p:cNvSpPr txBox="1">
            <a:spLocks noChangeArrowheads="1"/>
          </p:cNvSpPr>
          <p:nvPr/>
        </p:nvSpPr>
        <p:spPr bwMode="auto">
          <a:xfrm>
            <a:off x="2392423" y="3461385"/>
            <a:ext cx="76327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28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个男生跳绳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17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个女生跳绳 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 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23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个女生踢毽子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4080167" y="4547852"/>
            <a:ext cx="6717683" cy="1737359"/>
            <a:chOff x="4314690" y="3403891"/>
            <a:chExt cx="6717683" cy="1737359"/>
          </a:xfrm>
        </p:grpSpPr>
        <p:grpSp>
          <p:nvGrpSpPr>
            <p:cNvPr id="18" name="组合 17"/>
            <p:cNvGrpSpPr/>
            <p:nvPr/>
          </p:nvGrpSpPr>
          <p:grpSpPr>
            <a:xfrm flipV="1">
              <a:off x="4314690" y="4219219"/>
              <a:ext cx="4425315" cy="594995"/>
              <a:chOff x="183960" y="3627520"/>
              <a:chExt cx="2973607" cy="267646"/>
            </a:xfrm>
          </p:grpSpPr>
          <p:sp>
            <p:nvSpPr>
              <p:cNvPr id="19" name="圆角矩形标注 46"/>
              <p:cNvSpPr/>
              <p:nvPr/>
            </p:nvSpPr>
            <p:spPr bwMode="auto">
              <a:xfrm>
                <a:off x="183960" y="3627520"/>
                <a:ext cx="2973607" cy="267646"/>
              </a:xfrm>
              <a:prstGeom prst="wedgeRoundRectCallout">
                <a:avLst>
                  <a:gd name="adj1" fmla="val 63697"/>
                  <a:gd name="adj2" fmla="val 63015"/>
                  <a:gd name="adj3" fmla="val 16667"/>
                </a:avLst>
              </a:prstGeom>
              <a:ln w="19050">
                <a:headEnd type="none" w="med" len="med"/>
                <a:tailEnd type="none" w="med" len="med"/>
              </a:ln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思源黑体 CN Bold"/>
                    <a:ea typeface="+mn-ea"/>
                    <a:cs typeface="+mn-cs"/>
                  </a:defRPr>
                </a:lvl9pPr>
              </a:lstStyle>
              <a:p>
                <a:pPr eaLnBrk="1" hangingPunct="1">
                  <a:buFont typeface="Arial" pitchFamily="34" charset="0"/>
                  <a:buNone/>
                  <a:defRPr/>
                </a:pPr>
                <a:endParaRPr lang="zh-CN" altLang="en-US" sz="2400" b="1">
                  <a:solidFill>
                    <a:schemeClr val="tx1"/>
                  </a:solidFill>
                  <a:ea typeface="楷体" panose="02010609060101010101" pitchFamily="49" charset="-122"/>
                  <a:sym typeface="+mn-lt"/>
                </a:endParaRPr>
              </a:p>
            </p:txBody>
          </p:sp>
          <p:sp>
            <p:nvSpPr>
              <p:cNvPr id="9" name="TextBox 6"/>
              <p:cNvSpPr txBox="1">
                <a:spLocks noChangeArrowheads="1"/>
              </p:cNvSpPr>
              <p:nvPr/>
            </p:nvSpPr>
            <p:spPr bwMode="auto">
              <a:xfrm flipV="1">
                <a:off x="266315" y="3711210"/>
                <a:ext cx="2819145" cy="13781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just" eaLnBrk="1" hangingPunct="1">
                  <a:buFont typeface="Arial" pitchFamily="34" charset="0"/>
                  <a:buNone/>
                </a:pPr>
                <a:r>
                  <a:rPr lang="zh-CN" altLang="en-US" sz="2400" b="1">
                    <a:solidFill>
                      <a:srgbClr val="000000"/>
                    </a:solidFill>
                    <a:latin typeface="+mn-lt"/>
                    <a:ea typeface="楷体" panose="02010609060101010101" pitchFamily="49" charset="-122"/>
                    <a:sym typeface="+mn-lt"/>
                  </a:rPr>
                  <a:t>也可以先算出女生有多少人。</a:t>
                </a:r>
                <a:endParaRPr lang="zh-CN" altLang="en-US" sz="2400" b="1">
                  <a:solidFill>
                    <a:srgbClr val="000000"/>
                  </a:solidFill>
                  <a:latin typeface="+mn-lt"/>
                  <a:ea typeface="楷体" panose="02010609060101010101" pitchFamily="49" charset="-122"/>
                  <a:sym typeface="+mn-lt"/>
                </a:endParaRPr>
              </a:p>
            </p:txBody>
          </p:sp>
        </p:grpSp>
        <p:pic>
          <p:nvPicPr>
            <p:cNvPr id="21" name="图片 2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flipH="1">
              <a:off x="9295014" y="3403891"/>
              <a:ext cx="1737359" cy="173735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https://d.book118.com/338054113072006047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UNIT_PLACING_PICTURE_USER_VIEWPORT" val="{&quot;height&quot;:2735.99842519685,&quot;width&quot;:2735.9984251968503}"/>
</p:tagLst>
</file>

<file path=ppt/tags/tag11.xml><?xml version="1.0" encoding="utf-8"?>
<p:tagLst xmlns:p="http://schemas.openxmlformats.org/presentationml/2006/main">
  <p:tag name="KSO_WM_UNIT_PLACING_PICTURE_USER_VIEWPORT" val="{&quot;height&quot;:2735.99842519685,&quot;width&quot;:2735.9984251968503}"/>
</p:tagLst>
</file>

<file path=ppt/tags/tag12.xml><?xml version="1.0" encoding="utf-8"?>
<p:tagLst xmlns:p="http://schemas.openxmlformats.org/presentationml/2006/main">
  <p:tag name="KSO_WM_UNIT_PLACING_PICTURE_USER_VIEWPORT" val="{&quot;height&quot;:2735.99842519685,&quot;width&quot;:2735.9984251968503}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5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1">
      <vt:lpstr>Arial</vt:lpstr>
      <vt:lpstr>Calibri</vt:lpstr>
      <vt:lpstr>宋体</vt:lpstr>
      <vt:lpstr>思源黑体 CN Bold</vt:lpstr>
      <vt:lpstr>Oswald</vt:lpstr>
      <vt:lpstr>等线</vt:lpstr>
      <vt:lpstr>Aharoni</vt:lpstr>
      <vt:lpstr>Monotype Corsiva</vt:lpstr>
      <vt:lpstr>思源黑体 CN Light</vt:lpstr>
      <vt:lpstr>楷体</vt:lpstr>
      <vt:lpstr>Times New Roman</vt:lpstr>
      <vt:lpstr>黑体</vt:lpstr>
      <vt:lpstr>华文楷体</vt:lpstr>
      <vt:lpstr>Gulim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2024-09-28T22:11:31.230</cp:lastPrinted>
  <dcterms:created xsi:type="dcterms:W3CDTF">2024-09-28T14:11:31Z</dcterms:created>
  <dcterms:modified xsi:type="dcterms:W3CDTF">2024-09-28T14:11:35Z</dcterms:modified>
</cp:coreProperties>
</file>