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5143500"/>
  <p:notesSz cx="6858000" cy="9144000"/>
  <p:embeddedFontLst>
    <p:embeddedFont>
      <p:font typeface="华文隶书" panose="02010800040101010101" pitchFamily="2" charset="-122"/>
      <p:regular r:id="rId18"/>
    </p:embeddedFont>
    <p:embeddedFont>
      <p:font typeface="华文新魏" panose="02010800040101010101" pitchFamily="2" charset="-122"/>
      <p:regular r:id="rId19"/>
    </p:embeddedFont>
    <p:embeddedFont>
      <p:font typeface="微软雅黑" panose="020B0503020204020204" charset="-122"/>
      <p:regular r:id="rId20"/>
    </p:embeddedFont>
    <p:embeddedFont>
      <p:font typeface="楷体" panose="02010609060101010101" pitchFamily="1" charset="-122"/>
      <p:regular r:id="rId21"/>
    </p:embeddedFont>
    <p:embeddedFont>
      <p:font typeface="华文仿宋" panose="02010600040101010101" charset="-122"/>
      <p:regular r:id="rId22"/>
    </p:embeddedFont>
    <p:embeddedFont>
      <p:font typeface="等线 Light" panose="02010600030101010101" charset="-122"/>
      <p:regular r:id="rId23"/>
    </p:embeddedFont>
    <p:embeddedFont>
      <p:font typeface="等线" panose="02010600030101010101" charset="-122"/>
      <p:regular r:id="rId24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font" Target="fonts/font6.fntdata" /><Relationship Id="rId24" Type="http://schemas.openxmlformats.org/officeDocument/2006/relationships/font" Target="fonts/font7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AF1CA4-18B9-4B6A-805D-F450B84522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4F9D6F-4149-4E5C-82FF-5E0DF093AD79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1pPr>
    <a:lvl2pPr marL="3429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2pPr>
    <a:lvl3pPr marL="6858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3pPr>
    <a:lvl4pPr marL="10287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4pPr>
    <a:lvl5pPr marL="13716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5pPr>
    <a:lvl6pPr marL="17145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6pPr>
    <a:lvl7pPr marL="20574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7pPr>
    <a:lvl8pPr marL="24003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8pPr>
    <a:lvl9pPr marL="2743200" algn="l" defTabSz="685800" rtl="0" eaLnBrk="1" latinLnBrk="0" hangingPunct="1">
      <a:defRPr sz="9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4F9D6F-4149-4E5C-82FF-5E0DF093AD79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image" Target="../media/image3.png" /><Relationship Id="rId3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C600A-24D1-477F-8C87-703E50E4B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E39D3-A32B-4DE9-A8F1-0050D66D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35F42-9013-4C56-90B8-2BA181DE0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E8283-7F4D-472A-B945-C484CAB14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8E4EE7-CE0B-4873-A962-E94A67B1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27E99-F903-4B88-9DBE-B495A033C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6C8DE6-24E0-4D44-B8D4-7183D2C8C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4F9E9-47ED-40A2-BECB-7DB39FA57A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5C13AE-A9FA-43FF-A4AE-CE29D8FD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9CDD9-408E-4EBE-92B0-F4F52D92C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EFBA9-B131-4EDF-AC50-77E1AF26A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4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3" b="2244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825" y="109537"/>
            <a:ext cx="1733550" cy="428625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3" b="2244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7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23887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628650" y="1369218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4629150" y="1369218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40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 smtClean="0"/>
              <a:t>单击图标添加图片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100"/>
            </a:lvl2pPr>
            <a:lvl3pPr marL="685800" indent="0">
              <a:buNone/>
              <a:defRPr sz="900"/>
            </a:lvl3pPr>
            <a:lvl4pPr marL="1028700" indent="0">
              <a:buNone/>
              <a:defRPr sz="800"/>
            </a:lvl4pPr>
            <a:lvl5pPr marL="1371600" indent="0">
              <a:buNone/>
              <a:defRPr sz="800"/>
            </a:lvl5pPr>
            <a:lvl6pPr marL="1714500" indent="0">
              <a:buNone/>
              <a:defRPr sz="800"/>
            </a:lvl6pPr>
            <a:lvl7pPr marL="2057400" indent="0">
              <a:buNone/>
              <a:defRPr sz="800"/>
            </a:lvl7pPr>
            <a:lvl8pPr marL="2400300" indent="0">
              <a:buNone/>
              <a:defRPr sz="800"/>
            </a:lvl8pPr>
            <a:lvl9pPr marL="2743200" indent="0">
              <a:buNone/>
              <a:defRPr sz="800"/>
            </a:lvl9pPr>
          </a:lstStyle>
          <a:p>
            <a:pPr lvl="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43675" y="273843"/>
            <a:ext cx="1971675" cy="4358879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628650" y="273843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 preserve="1">
  <p:cSld name="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3" b="2244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矩形 7"/>
          <p:cNvSpPr/>
          <p:nvPr/>
        </p:nvSpPr>
        <p:spPr>
          <a:xfrm>
            <a:off x="275395" y="234615"/>
            <a:ext cx="8662736" cy="4656222"/>
          </a:xfrm>
          <a:prstGeom prst="rect">
            <a:avLst/>
          </a:prstGeom>
          <a:solidFill>
            <a:schemeClr val="bg1">
              <a:lumMod val="9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260604" y="-1741571"/>
            <a:ext cx="4656222" cy="866273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3" b="2244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矩形 10"/>
          <p:cNvSpPr/>
          <p:nvPr userDrawn="1"/>
        </p:nvSpPr>
        <p:spPr>
          <a:xfrm>
            <a:off x="275395" y="234615"/>
            <a:ext cx="8662736" cy="4656222"/>
          </a:xfrm>
          <a:prstGeom prst="rect">
            <a:avLst/>
          </a:prstGeom>
          <a:solidFill>
            <a:schemeClr val="bg1">
              <a:lumMod val="9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2" name="图片 11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260604" y="-1741571"/>
            <a:ext cx="4656222" cy="8662737"/>
          </a:xfrm>
          <a:prstGeom prst="rect">
            <a:avLst/>
          </a:prstGeom>
        </p:spPr>
      </p:pic>
      <p:sp>
        <p:nvSpPr>
          <p:cNvPr id="13" name="标题 1"/>
          <p:cNvSpPr>
            <a:spLocks noGrp="1"/>
          </p:cNvSpPr>
          <p:nvPr>
            <p:ph type="title" idx="32"/>
          </p:nvPr>
        </p:nvSpPr>
        <p:spPr>
          <a:xfrm>
            <a:off x="628650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4" name="文本占位符 2"/>
          <p:cNvSpPr>
            <a:spLocks noGrp="1"/>
          </p:cNvSpPr>
          <p:nvPr>
            <p:ph type="body" idx="21" hasCustomPrompt="1"/>
          </p:nvPr>
        </p:nvSpPr>
        <p:spPr>
          <a:xfrm>
            <a:off x="628650" y="1369218"/>
            <a:ext cx="78867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5" name="日期占位符 3"/>
          <p:cNvSpPr>
            <a:spLocks noGrp="1"/>
          </p:cNvSpPr>
          <p:nvPr>
            <p:ph type="dt" sz="half" idx="20"/>
          </p:nvPr>
        </p:nvSpPr>
        <p:spPr>
          <a:xfrm>
            <a:off x="628650" y="4767263"/>
            <a:ext cx="2057400" cy="273844"/>
          </a:xfrm>
        </p:spPr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6" name="页脚占位符 4"/>
          <p:cNvSpPr>
            <a:spLocks noGrp="1"/>
          </p:cNvSpPr>
          <p:nvPr>
            <p:ph type="ftr" sz="quarter" idx="31"/>
          </p:nvPr>
        </p:nvSpPr>
        <p:spPr>
          <a:xfrm>
            <a:off x="3028950" y="4767263"/>
            <a:ext cx="3086100" cy="273844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7" name="灯片编号占位符 5"/>
          <p:cNvSpPr>
            <a:spLocks noGrp="1"/>
          </p:cNvSpPr>
          <p:nvPr>
            <p:ph type="sldNum" sz="quarter" idx="22"/>
          </p:nvPr>
        </p:nvSpPr>
        <p:spPr>
          <a:xfrm>
            <a:off x="6457950" y="4767263"/>
            <a:ext cx="2057400" cy="273844"/>
          </a:xfrm>
        </p:spPr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1_标题和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3" b="2244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矩形 7"/>
          <p:cNvSpPr/>
          <p:nvPr userDrawn="1"/>
        </p:nvSpPr>
        <p:spPr>
          <a:xfrm>
            <a:off x="275395" y="234615"/>
            <a:ext cx="8662736" cy="4656222"/>
          </a:xfrm>
          <a:prstGeom prst="rect">
            <a:avLst/>
          </a:prstGeom>
          <a:solidFill>
            <a:schemeClr val="bg1">
              <a:lumMod val="95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9" name="图片 8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2260604" y="-1741571"/>
            <a:ext cx="4656222" cy="866273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 userDrawn="1"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 userDrawn="1">
            <p:ph type="body" idx="1" hasCustomPrompt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 userDrawn="1">
            <p:ph type="dt" sz="half" idx="10"/>
          </p:nvPr>
        </p:nvSpPr>
        <p:spPr/>
        <p:txBody>
          <a:bodyPr/>
          <a:lstStyle/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 userDrawn="1"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 userDrawn="1">
            <p:ph type="sldNum" sz="quarter" idx="12"/>
          </p:nvPr>
        </p:nvSpPr>
        <p:spPr/>
        <p:txBody>
          <a:bodyPr/>
          <a:lstStyle/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613" b="2244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>
            <a:solidFill>
              <a:schemeClr val="tx1">
                <a:lumMod val="50000"/>
                <a:lumOff val="50000"/>
              </a:schemeClr>
            </a:solidFill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69218"/>
            <a:ext cx="7886700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l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23C7B86-3501-4F8F-AE07-4380BF69B59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ct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68580" tIns="34290" rIns="68580" bIns="34290" rtlCol="0" anchor="ctr"/>
          <a:lstStyle>
            <a:defPPr>
              <a:defRPr lang="zh-CN"/>
            </a:defPPr>
            <a:lvl1pPr marL="0" algn="r" defTabSz="685800" rtl="0" eaLnBrk="1" latinLnBrk="0" hangingPunct="1">
              <a:defRPr sz="9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BFCF87-3B4A-4DBA-B36D-5F41C875F9F6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561420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413970" y="1287218"/>
            <a:ext cx="4367830" cy="1177245"/>
          </a:xfrm>
          <a:prstGeom prst="rect">
            <a:avLst/>
          </a:prstGeom>
        </p:spPr>
        <p:txBody>
          <a:bodyPr vert="horz"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dist"/>
            <a:r>
              <a:rPr lang="zh-CN" altLang="en-US" sz="7200">
                <a:solidFill>
                  <a:srgbClr val="A80000"/>
                </a:solidFill>
                <a:latin typeface="华文隶书" panose="02010800040101010101" pitchFamily="2" charset="-122"/>
                <a:ea typeface="华文隶书" panose="02010800040101010101" pitchFamily="2" charset="-122"/>
              </a:rPr>
              <a:t>苏州园林</a:t>
            </a:r>
            <a:endParaRPr lang="zh-CN" altLang="en-US" sz="7200">
              <a:solidFill>
                <a:srgbClr val="A80000"/>
              </a:solidFill>
              <a:latin typeface="华文隶书" panose="02010800040101010101" pitchFamily="2" charset="-122"/>
              <a:ea typeface="华文隶书" panose="02010800040101010101" pitchFamily="2" charset="-122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3974969" y="2480318"/>
            <a:ext cx="1215717" cy="500137"/>
          </a:xfrm>
          <a:prstGeom prst="rect">
            <a:avLst/>
          </a:prstGeom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tx1">
                    <a:lumMod val="75000"/>
                    <a:lumOff val="25000"/>
                  </a:schemeClr>
                </a:solidFill>
                <a:latin typeface="华文新魏" panose="02010800040101010101" pitchFamily="2" charset="-122"/>
                <a:ea typeface="华文新魏" panose="02010800040101010101" pitchFamily="2" charset="-122"/>
              </a:rPr>
              <a:t>叶圣陶</a:t>
            </a:r>
            <a:endParaRPr lang="zh-CN" altLang="en-US" sz="2800">
              <a:solidFill>
                <a:schemeClr val="tx1">
                  <a:lumMod val="75000"/>
                  <a:lumOff val="25000"/>
                </a:schemeClr>
              </a:solidFill>
              <a:latin typeface="华文新魏" panose="02010800040101010101" pitchFamily="2" charset="-122"/>
              <a:ea typeface="华文新魏" panose="0201080004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634351" y="600686"/>
            <a:ext cx="2017594" cy="1264385"/>
            <a:chOff x="4752584" y="44068"/>
            <a:chExt cx="2690125" cy="1685847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2584" y="44068"/>
              <a:ext cx="2690125" cy="1685847"/>
            </a:xfrm>
            <a:prstGeom prst="rect">
              <a:avLst/>
            </a:prstGeom>
          </p:spPr>
        </p:pic>
        <p:sp>
          <p:nvSpPr>
            <p:cNvPr id="3" name="矩形 2"/>
            <p:cNvSpPr/>
            <p:nvPr/>
          </p:nvSpPr>
          <p:spPr>
            <a:xfrm>
              <a:off x="5172531" y="337015"/>
              <a:ext cx="1839806" cy="53170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</a:rPr>
                <a:t>学习目标</a:t>
              </a:r>
              <a:endParaRPr lang="zh-CN" altLang="en-US" sz="2000" b="1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092835" y="1645285"/>
            <a:ext cx="7395845" cy="2099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220000"/>
              </a:lnSpc>
              <a:buFont typeface="Arial" pitchFamily="34" charset="0"/>
              <a:buNone/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1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.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整体感知内容，概括苏州园林的特征，分析本文的结构特点。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20000"/>
              </a:lnSpc>
              <a:buFont typeface="Arial" pitchFamily="34" charset="0"/>
              <a:buNone/>
            </a:pP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掌握本文运用的说明方法，品味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说明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文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语言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的多样性。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20000"/>
              </a:lnSpc>
              <a:buFont typeface="Arial" pitchFamily="34" charset="0"/>
              <a:buNone/>
            </a:pP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领略中国园林的建筑美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，培养艺术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鉴赏力。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452574" y="485009"/>
            <a:ext cx="2017594" cy="1264385"/>
            <a:chOff x="4752584" y="55085"/>
            <a:chExt cx="2690125" cy="1685847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2584" y="55085"/>
              <a:ext cx="2690125" cy="1685847"/>
            </a:xfrm>
            <a:prstGeom prst="rect">
              <a:avLst/>
            </a:prstGeom>
          </p:spPr>
        </p:pic>
        <p:sp>
          <p:nvSpPr>
            <p:cNvPr id="3" name="矩形 2"/>
            <p:cNvSpPr/>
            <p:nvPr/>
          </p:nvSpPr>
          <p:spPr>
            <a:xfrm>
              <a:off x="5223331" y="349725"/>
              <a:ext cx="1776306" cy="53170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</a:rPr>
                <a:t>作者简介</a:t>
              </a:r>
              <a:endParaRPr lang="zh-CN" altLang="en-US" sz="2000" b="1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8742" y="1427375"/>
            <a:ext cx="2552910" cy="2969895"/>
          </a:xfrm>
          <a:prstGeom prst="rect">
            <a:avLst/>
          </a:prstGeom>
        </p:spPr>
      </p:pic>
      <p:sp>
        <p:nvSpPr>
          <p:cNvPr id="8" name="TextBox 4"/>
          <p:cNvSpPr txBox="1">
            <a:spLocks noChangeArrowheads="1"/>
          </p:cNvSpPr>
          <p:nvPr/>
        </p:nvSpPr>
        <p:spPr bwMode="auto">
          <a:xfrm>
            <a:off x="885027" y="1458176"/>
            <a:ext cx="4606529" cy="2977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45720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叶圣陶</a:t>
            </a:r>
            <a:r>
              <a:rPr lang="en-US" altLang="zh-CN" sz="1800">
                <a:latin typeface="楷体" panose="02010609060101010101" pitchFamily="49" charset="-122"/>
                <a:ea typeface="楷体" panose="02010609060101010101" pitchFamily="49" charset="-122"/>
              </a:rPr>
              <a:t>(1894—1988)</a:t>
            </a:r>
            <a:r>
              <a:rPr lang="zh-CN" altLang="en-US" sz="1800">
                <a:latin typeface="楷体" panose="02010609060101010101" pitchFamily="49" charset="-122"/>
                <a:ea typeface="楷体" panose="02010609060101010101" pitchFamily="49" charset="-122"/>
              </a:rPr>
              <a:t>，原名叶绍钧，字圣陶，江苏苏州人，</a:t>
            </a:r>
            <a:r>
              <a:rPr lang="zh-CN" altLang="en-US" sz="1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作家、</a:t>
            </a:r>
            <a:r>
              <a:rPr lang="zh-CN" altLang="en-US" sz="18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教育家</a:t>
            </a:r>
            <a:r>
              <a:rPr lang="zh-CN" altLang="en-US" sz="1800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zh-CN" altLang="en-US" sz="1800">
                <a:latin typeface="楷体" panose="02010609060101010101" pitchFamily="49" charset="-122"/>
                <a:ea typeface="楷体" panose="02010609060101010101" pitchFamily="49" charset="-122"/>
              </a:rPr>
              <a:t>有“优秀的语言艺术家”之称，对语文教学的改革和教材的建设有重大贡献。</a:t>
            </a:r>
            <a:endParaRPr lang="zh-CN" altLang="en-US" sz="180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indent="457200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1800"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代表作品</a:t>
            </a:r>
            <a:r>
              <a:rPr lang="zh-CN" altLang="en-US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有长篇小说</a:t>
            </a:r>
            <a:r>
              <a:rPr lang="en-US" altLang="zh-CN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《</a:t>
            </a:r>
            <a:r>
              <a:rPr lang="zh-CN" altLang="en-US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倪焕之</a:t>
            </a:r>
            <a:r>
              <a:rPr lang="en-US" altLang="zh-CN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》</a:t>
            </a:r>
            <a:r>
              <a:rPr lang="zh-CN" altLang="en-US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，短篇小说</a:t>
            </a:r>
            <a:r>
              <a:rPr lang="en-US" altLang="zh-CN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《</a:t>
            </a:r>
            <a:r>
              <a:rPr lang="zh-CN" altLang="en-US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多收了三五斗</a:t>
            </a:r>
            <a:r>
              <a:rPr lang="en-US" altLang="zh-CN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》</a:t>
            </a:r>
            <a:r>
              <a:rPr lang="zh-CN" altLang="en-US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，童话有</a:t>
            </a:r>
            <a:r>
              <a:rPr lang="en-US" altLang="zh-CN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《</a:t>
            </a:r>
            <a:r>
              <a:rPr lang="zh-CN" altLang="en-US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稻草人</a:t>
            </a:r>
            <a:r>
              <a:rPr lang="en-US" altLang="zh-CN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》《</a:t>
            </a:r>
            <a:r>
              <a:rPr lang="zh-CN" altLang="en-US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古代英雄的石像</a:t>
            </a:r>
            <a:r>
              <a:rPr lang="en-US" altLang="zh-CN" sz="1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》</a:t>
            </a:r>
            <a:r>
              <a:rPr lang="zh-CN" altLang="en-US" sz="18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宋体" panose="02010600030101010101" pitchFamily="2" charset="-122"/>
              </a:rPr>
              <a:t>等。</a:t>
            </a:r>
            <a:endParaRPr lang="en-US" altLang="zh-CN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452574" y="485008"/>
            <a:ext cx="2017594" cy="1264385"/>
            <a:chOff x="4752584" y="55084"/>
            <a:chExt cx="2690125" cy="1685847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2584" y="55084"/>
              <a:ext cx="2690125" cy="1685847"/>
            </a:xfrm>
            <a:prstGeom prst="rect">
              <a:avLst/>
            </a:prstGeom>
          </p:spPr>
        </p:pic>
        <p:sp>
          <p:nvSpPr>
            <p:cNvPr id="3" name="矩形 2"/>
            <p:cNvSpPr/>
            <p:nvPr/>
          </p:nvSpPr>
          <p:spPr>
            <a:xfrm>
              <a:off x="5231507" y="364527"/>
              <a:ext cx="1732280" cy="53348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000" b="1">
                  <a:latin typeface="微软雅黑" panose="020b0503020204020204" charset="-122"/>
                  <a:ea typeface="微软雅黑" panose="020b0503020204020204" charset="-122"/>
                </a:rPr>
                <a:t>背景资料</a:t>
              </a:r>
              <a:endParaRPr lang="zh-CN" altLang="en-US" sz="2000" b="1"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sp>
        <p:nvSpPr>
          <p:cNvPr id="9" name="矩形 1"/>
          <p:cNvSpPr>
            <a:spLocks noChangeArrowheads="1"/>
          </p:cNvSpPr>
          <p:nvPr/>
        </p:nvSpPr>
        <p:spPr bwMode="auto">
          <a:xfrm>
            <a:off x="758190" y="1289685"/>
            <a:ext cx="7521575" cy="283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本文选自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百科知识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》1979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年第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4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期。略有删节。原题为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拙政诸园寄深眷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谈苏州园林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1979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年初，香港一家出版社打算出一本介绍苏州园林的摄影集，便邀请叶圣陶写一篇序文，叶圣陶欣然允诺。后因故摄影集未出版，序文被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《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百科知识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》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所用，题为“拙政诸园寄深眷</a:t>
            </a:r>
            <a:r>
              <a:rPr lang="en-US" altLang="zh-CN" sz="2000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谈苏州园林”，这正是叶圣陶对苏州园林眷恋深情的自然流露和生动描写。</a:t>
            </a:r>
            <a:endParaRPr lang="zh-CN" altLang="en-US" sz="20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4903470" y="2929890"/>
            <a:ext cx="2276475" cy="14192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矩形 20"/>
          <p:cNvSpPr/>
          <p:nvPr/>
        </p:nvSpPr>
        <p:spPr>
          <a:xfrm>
            <a:off x="1933575" y="2978785"/>
            <a:ext cx="2276475" cy="14192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矩形 19"/>
          <p:cNvSpPr/>
          <p:nvPr/>
        </p:nvSpPr>
        <p:spPr>
          <a:xfrm>
            <a:off x="4903470" y="1196975"/>
            <a:ext cx="2276475" cy="14192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矩形 2"/>
          <p:cNvSpPr/>
          <p:nvPr/>
        </p:nvSpPr>
        <p:spPr>
          <a:xfrm>
            <a:off x="1932305" y="1198880"/>
            <a:ext cx="2276475" cy="14192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标题 97281"/>
          <p:cNvSpPr>
            <a:spLocks noGrp="1" noChangeArrowheads="1"/>
          </p:cNvSpPr>
          <p:nvPr>
            <p:ph type="title"/>
          </p:nvPr>
        </p:nvSpPr>
        <p:spPr>
          <a:xfrm>
            <a:off x="3523615" y="582295"/>
            <a:ext cx="2079625" cy="363220"/>
          </a:xfrm>
        </p:spPr>
        <p:txBody>
          <a:bodyPr>
            <a:noAutofit/>
          </a:bodyPr>
          <a:lstStyle/>
          <a:p>
            <a:pPr algn="dist"/>
            <a:r>
              <a:rPr lang="zh-CN" altLang="en-US" sz="2000" b="1">
                <a:solidFill>
                  <a:srgbClr val="0D0D0D"/>
                </a:solidFill>
                <a:latin typeface="微软雅黑" panose="020b0503020204020204" charset="-122"/>
                <a:ea typeface="微软雅黑" panose="020b0503020204020204" charset="-122"/>
              </a:rPr>
              <a:t>苏州四大园林</a:t>
            </a:r>
            <a:endParaRPr lang="zh-CN" altLang="en-US" sz="2000" b="1">
              <a:solidFill>
                <a:srgbClr val="0D0D0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1932940" y="1196975"/>
            <a:ext cx="2400935" cy="1477010"/>
            <a:chOff x="3045" y="1885"/>
            <a:chExt cx="3781" cy="2326"/>
          </a:xfrm>
        </p:grpSpPr>
        <p:pic>
          <p:nvPicPr>
            <p:cNvPr id="10" name="图片 97290" descr="CLT004"/>
            <p:cNvPicPr>
              <a:picLocks noChangeAspect="1" noChangeArrowheads="1"/>
            </p:cNvPicPr>
            <p:nvPr/>
          </p:nvPicPr>
          <p:blipFill>
            <a:blip r:embed="rId3">
              <a:lum contrast="28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3045" y="1885"/>
              <a:ext cx="2985" cy="2238"/>
            </a:xfrm>
            <a:prstGeom prst="rect">
              <a:avLst/>
            </a:prstGeom>
            <a:noFill/>
            <a:ln w="9525">
              <a:noFill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文本框 1"/>
            <p:cNvSpPr txBox="1">
              <a:spLocks noChangeArrowheads="1"/>
            </p:cNvSpPr>
            <p:nvPr/>
          </p:nvSpPr>
          <p:spPr bwMode="auto">
            <a:xfrm>
              <a:off x="6030" y="1885"/>
              <a:ext cx="796" cy="232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zh-CN" altLang="en-US" sz="1800">
                  <a:solidFill>
                    <a:schemeClr val="bg2">
                      <a:lumMod val="10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宋代沧浪亭</a:t>
              </a:r>
              <a:endPara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4" name="组合 3"/>
          <p:cNvGrpSpPr/>
          <p:nvPr/>
        </p:nvGrpSpPr>
        <p:grpSpPr>
          <a:xfrm>
            <a:off x="4903750" y="1196830"/>
            <a:ext cx="2400823" cy="1479080"/>
            <a:chOff x="6598446" y="1595772"/>
            <a:chExt cx="3201097" cy="1972107"/>
          </a:xfrm>
        </p:grpSpPr>
        <p:pic>
          <p:nvPicPr>
            <p:cNvPr id="11" name="图片 97292" descr="wmg.jpg (16264 bytes)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889" r="6291"/>
            <a:stretch>
              <a:fillRect/>
            </a:stretch>
          </p:blipFill>
          <p:spPr bwMode="auto">
            <a:xfrm>
              <a:off x="6598446" y="1595772"/>
              <a:ext cx="2547052" cy="1895083"/>
            </a:xfrm>
            <a:prstGeom prst="rect">
              <a:avLst/>
            </a:prstGeom>
            <a:noFill/>
            <a:ln w="9525">
              <a:solidFill>
                <a:srgbClr val="000000">
                  <a:alpha val="0"/>
                </a:srgbClr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文本框 2"/>
            <p:cNvSpPr txBox="1">
              <a:spLocks noChangeArrowheads="1"/>
            </p:cNvSpPr>
            <p:nvPr/>
          </p:nvSpPr>
          <p:spPr bwMode="auto">
            <a:xfrm>
              <a:off x="9145188" y="1598108"/>
              <a:ext cx="654355" cy="19697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zh-CN" altLang="en-US" sz="1800">
                  <a:solidFill>
                    <a:schemeClr val="bg2">
                      <a:lumMod val="10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元代狮子林</a:t>
              </a:r>
              <a:endPara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4903169" y="2929765"/>
            <a:ext cx="2227442" cy="1421312"/>
            <a:chOff x="6537558" y="3906353"/>
            <a:chExt cx="2969923" cy="1895083"/>
          </a:xfrm>
        </p:grpSpPr>
        <p:pic>
          <p:nvPicPr>
            <p:cNvPr id="13" name="图片 97296" descr="ly_xbsz_tu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6537558" y="3906353"/>
              <a:ext cx="2505271" cy="1895083"/>
            </a:xfrm>
            <a:prstGeom prst="rect">
              <a:avLst/>
            </a:prstGeom>
            <a:noFill/>
            <a:ln w="9525">
              <a:solidFill>
                <a:srgbClr val="000000">
                  <a:alpha val="0"/>
                </a:srgbClr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文本框 5"/>
            <p:cNvSpPr txBox="1">
              <a:spLocks noChangeArrowheads="1"/>
            </p:cNvSpPr>
            <p:nvPr/>
          </p:nvSpPr>
          <p:spPr bwMode="auto">
            <a:xfrm>
              <a:off x="9042829" y="4069064"/>
              <a:ext cx="464652" cy="160043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zh-CN" altLang="en-US" sz="1800">
                  <a:solidFill>
                    <a:schemeClr val="bg2">
                      <a:lumMod val="10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清代留园</a:t>
              </a:r>
              <a:endPara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1933654" y="2978184"/>
            <a:ext cx="2300894" cy="1477328"/>
            <a:chOff x="2578205" y="3970913"/>
            <a:chExt cx="3067859" cy="1969771"/>
          </a:xfrm>
        </p:grpSpPr>
        <p:pic>
          <p:nvPicPr>
            <p:cNvPr id="12" name="图片 97294" descr="zz2"/>
            <p:cNvPicPr>
              <a:picLocks noChangeAspect="1" noChangeArrowheads="1"/>
            </p:cNvPicPr>
            <p:nvPr/>
          </p:nvPicPr>
          <p:blipFill>
            <a:blip r:embed="rId6">
              <a:lum contrast="2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578205" y="3970913"/>
              <a:ext cx="2525388" cy="1893537"/>
            </a:xfrm>
            <a:prstGeom prst="rect">
              <a:avLst/>
            </a:prstGeom>
            <a:noFill/>
            <a:ln w="9525">
              <a:solidFill>
                <a:srgbClr val="000000">
                  <a:alpha val="0"/>
                </a:srgbClr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文本框 6"/>
            <p:cNvSpPr txBox="1">
              <a:spLocks noChangeArrowheads="1"/>
            </p:cNvSpPr>
            <p:nvPr/>
          </p:nvSpPr>
          <p:spPr bwMode="auto">
            <a:xfrm>
              <a:off x="5083055" y="3970913"/>
              <a:ext cx="563009" cy="196977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  <a:buFont typeface="Arial" pitchFamily="34" charset="0"/>
                <a:buNone/>
              </a:pPr>
              <a:r>
                <a:rPr lang="zh-CN" altLang="en-US" sz="1800">
                  <a:solidFill>
                    <a:schemeClr val="bg2">
                      <a:lumMod val="10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明代拙政园</a:t>
              </a:r>
              <a:endPara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1" grpId="0"/>
      <p:bldP spid="20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" name="组合 6"/>
          <p:cNvGrpSpPr/>
          <p:nvPr/>
        </p:nvGrpSpPr>
        <p:grpSpPr>
          <a:xfrm>
            <a:off x="611766" y="522642"/>
            <a:ext cx="2017594" cy="1264385"/>
            <a:chOff x="4752584" y="55085"/>
            <a:chExt cx="2690125" cy="1685847"/>
          </a:xfrm>
        </p:grpSpPr>
        <p:pic>
          <p:nvPicPr>
            <p:cNvPr id="5" name="图片 4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2584" y="55085"/>
              <a:ext cx="2690125" cy="1685847"/>
            </a:xfrm>
            <a:prstGeom prst="rect">
              <a:avLst/>
            </a:prstGeom>
          </p:spPr>
        </p:pic>
        <p:sp>
          <p:nvSpPr>
            <p:cNvPr id="3" name="矩形 2"/>
            <p:cNvSpPr/>
            <p:nvPr/>
          </p:nvSpPr>
          <p:spPr>
            <a:xfrm>
              <a:off x="5185231" y="367505"/>
              <a:ext cx="1776306" cy="53170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000" b="1">
                  <a:solidFill>
                    <a:srgbClr val="0D0D0D"/>
                  </a:solidFill>
                  <a:latin typeface="微软雅黑" panose="020b0503020204020204" charset="-122"/>
                  <a:ea typeface="微软雅黑" panose="020b0503020204020204" charset="-122"/>
                  <a:cs typeface="+mj-cs"/>
                </a:rPr>
                <a:t>检查预习</a:t>
              </a:r>
              <a:endParaRPr lang="zh-CN" altLang="en-US" sz="2000" b="1">
                <a:solidFill>
                  <a:srgbClr val="0D0D0D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endParaRPr>
            </a:p>
          </p:txBody>
        </p:sp>
      </p:grpSp>
      <p:sp>
        <p:nvSpPr>
          <p:cNvPr id="6" name="矩形 22"/>
          <p:cNvSpPr>
            <a:spLocks noChangeArrowheads="1"/>
          </p:cNvSpPr>
          <p:nvPr/>
        </p:nvSpPr>
        <p:spPr bwMode="auto">
          <a:xfrm>
            <a:off x="1206500" y="1783472"/>
            <a:ext cx="7171690" cy="2492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50000"/>
              </a:lnSpc>
              <a:spcBef>
                <a:spcPts val="900"/>
              </a:spcBef>
            </a:pPr>
            <a:r>
              <a:rPr lang="zh-CN" altLang="en-US" sz="2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轩榭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       ）  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池</a:t>
            </a:r>
            <a:r>
              <a:rPr lang="zh-CN" altLang="en-US" sz="2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沼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     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   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丘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壑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</a:t>
            </a:r>
            <a:endParaRPr lang="zh-CN" altLang="en-US" sz="20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250000"/>
              </a:lnSpc>
              <a:spcBef>
                <a:spcPts val="900"/>
              </a:spcBef>
            </a:pP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嶙峋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      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  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庸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俗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     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 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镂</a:t>
            </a:r>
            <a:r>
              <a:rPr lang="zh-CN" altLang="en-US" sz="2000" smtClean="0">
                <a:latin typeface="楷体" panose="02010609060101010101" pitchFamily="49" charset="-122"/>
                <a:ea typeface="楷体" panose="02010609060101010101" pitchFamily="49" charset="-122"/>
              </a:rPr>
              <a:t>空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       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   </a:t>
            </a:r>
            <a:r>
              <a:rPr lang="zh-CN" altLang="en-US" sz="20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蔷</a:t>
            </a:r>
            <a:r>
              <a:rPr lang="zh-CN" altLang="en-US" sz="2000">
                <a:latin typeface="楷体" panose="02010609060101010101" pitchFamily="49" charset="-122"/>
                <a:ea typeface="楷体" panose="02010609060101010101" pitchFamily="49" charset="-122"/>
              </a:rPr>
              <a:t>薇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（       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）  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廊  </a:t>
            </a:r>
            <a:r>
              <a:rPr lang="zh-CN" altLang="en-US" sz="20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        ）  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 </a:t>
            </a:r>
            <a:r>
              <a:rPr lang="zh-CN" altLang="en-US" sz="200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斟酌</a:t>
            </a:r>
            <a:r>
              <a:rPr lang="zh-CN" altLang="en-US" sz="2000" smtClean="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（          ）</a:t>
            </a:r>
            <a:endParaRPr lang="zh-CN" altLang="en-US" sz="20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8" name="矩形 6"/>
          <p:cNvSpPr>
            <a:spLocks noChangeArrowheads="1"/>
          </p:cNvSpPr>
          <p:nvPr/>
        </p:nvSpPr>
        <p:spPr bwMode="auto">
          <a:xfrm>
            <a:off x="2029933" y="2048794"/>
            <a:ext cx="1102995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xuān  xiè</a:t>
            </a:r>
            <a:endParaRPr lang="en-US" altLang="zh-CN" sz="1800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矩形 12"/>
          <p:cNvSpPr>
            <a:spLocks noChangeArrowheads="1"/>
          </p:cNvSpPr>
          <p:nvPr/>
        </p:nvSpPr>
        <p:spPr bwMode="auto">
          <a:xfrm>
            <a:off x="4525529" y="2037936"/>
            <a:ext cx="662305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zhǎo</a:t>
            </a:r>
            <a:endParaRPr lang="en-US" altLang="zh-CN" sz="1800" err="1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1" name="矩形 14"/>
          <p:cNvSpPr>
            <a:spLocks noChangeArrowheads="1"/>
          </p:cNvSpPr>
          <p:nvPr/>
        </p:nvSpPr>
        <p:spPr bwMode="auto">
          <a:xfrm>
            <a:off x="7173854" y="2048794"/>
            <a:ext cx="407670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hè</a:t>
            </a:r>
            <a:endParaRPr lang="en-US" altLang="zh-CN" sz="1800" err="1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矩形 19"/>
          <p:cNvSpPr>
            <a:spLocks noChangeArrowheads="1"/>
          </p:cNvSpPr>
          <p:nvPr/>
        </p:nvSpPr>
        <p:spPr bwMode="auto">
          <a:xfrm>
            <a:off x="2144233" y="2900901"/>
            <a:ext cx="865505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lín xún</a:t>
            </a:r>
            <a:endParaRPr lang="en-US" altLang="zh-CN" sz="1800" err="1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5" name="矩形 20"/>
          <p:cNvSpPr>
            <a:spLocks noChangeArrowheads="1"/>
          </p:cNvSpPr>
          <p:nvPr/>
        </p:nvSpPr>
        <p:spPr bwMode="auto">
          <a:xfrm>
            <a:off x="4525529" y="2913830"/>
            <a:ext cx="690880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yōnɡ</a:t>
            </a:r>
            <a:endParaRPr lang="en-US" altLang="zh-CN" sz="1800" err="1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6" name="矩形 21"/>
          <p:cNvSpPr>
            <a:spLocks noChangeArrowheads="1"/>
          </p:cNvSpPr>
          <p:nvPr/>
        </p:nvSpPr>
        <p:spPr bwMode="auto">
          <a:xfrm>
            <a:off x="7164329" y="2921036"/>
            <a:ext cx="484505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lòu</a:t>
            </a:r>
            <a:endParaRPr lang="en-US" altLang="zh-CN" sz="1800">
              <a:solidFill>
                <a:srgbClr val="0303BD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矩形 22"/>
          <p:cNvSpPr>
            <a:spLocks noChangeArrowheads="1"/>
          </p:cNvSpPr>
          <p:nvPr/>
        </p:nvSpPr>
        <p:spPr bwMode="auto">
          <a:xfrm>
            <a:off x="2166458" y="3687257"/>
            <a:ext cx="757555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qiánɡ</a:t>
            </a:r>
            <a:endParaRPr lang="en-US" altLang="zh-CN" sz="1800" err="1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9" name="矩形 28"/>
          <p:cNvSpPr>
            <a:spLocks noChangeArrowheads="1"/>
          </p:cNvSpPr>
          <p:nvPr/>
        </p:nvSpPr>
        <p:spPr bwMode="auto">
          <a:xfrm>
            <a:off x="4591367" y="3689982"/>
            <a:ext cx="611505" cy="483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lánɡ</a:t>
            </a:r>
            <a:endParaRPr lang="en-US" altLang="zh-CN" sz="1800" err="1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0" name="矩形 29"/>
          <p:cNvSpPr>
            <a:spLocks noChangeArrowheads="1"/>
          </p:cNvSpPr>
          <p:nvPr/>
        </p:nvSpPr>
        <p:spPr bwMode="auto">
          <a:xfrm>
            <a:off x="6716895" y="3662044"/>
            <a:ext cx="1382430" cy="4847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1800" err="1" smtClean="0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zhēn  </a:t>
            </a:r>
            <a:r>
              <a:rPr lang="en-US" altLang="zh-CN" sz="1800" err="1">
                <a:solidFill>
                  <a:srgbClr val="0303BD"/>
                </a:solidFill>
                <a:latin typeface="微软雅黑" panose="020b0503020204020204" charset="-122"/>
                <a:ea typeface="微软雅黑" panose="020b0503020204020204" charset="-122"/>
              </a:rPr>
              <a:t>zhuó</a:t>
            </a:r>
            <a:endParaRPr lang="en-US" altLang="zh-CN" sz="1800">
              <a:solidFill>
                <a:srgbClr val="0303BD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1" name="文本框 30"/>
          <p:cNvSpPr txBox="1">
            <a:spLocks noChangeArrowheads="1"/>
          </p:cNvSpPr>
          <p:nvPr/>
        </p:nvSpPr>
        <p:spPr bwMode="auto">
          <a:xfrm>
            <a:off x="1206186" y="1254517"/>
            <a:ext cx="1501378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900"/>
              </a:spcBef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读准字音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0" grpId="0"/>
      <p:bldP spid="11" grpId="0"/>
      <p:bldP spid="14" grpId="0"/>
      <p:bldP spid="15" grpId="0"/>
      <p:bldP spid="16" grpId="0"/>
      <p:bldP spid="17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文本框 3"/>
          <p:cNvSpPr txBox="1">
            <a:spLocks noChangeArrowheads="1"/>
          </p:cNvSpPr>
          <p:nvPr/>
        </p:nvSpPr>
        <p:spPr bwMode="auto">
          <a:xfrm>
            <a:off x="1018539" y="994323"/>
            <a:ext cx="1628775" cy="36599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4000"/>
              </a:lnSpc>
            </a:pPr>
            <a:r>
              <a:rPr lang="zh-CN" altLang="en-US" sz="1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因地制宜：</a:t>
            </a: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1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轩榭：</a:t>
            </a: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1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重峦叠嶂：</a:t>
            </a: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</a:pPr>
            <a:r>
              <a:rPr lang="zh-CN" altLang="en-US" sz="1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俯仰生姿：</a:t>
            </a: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镂空：</a:t>
            </a: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嶙峋：</a:t>
            </a: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  <a:p>
            <a:pPr>
              <a:lnSpc>
                <a:spcPts val="4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rgbClr val="C0000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别具匠心：</a:t>
            </a: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  <a:sym typeface="+mn-ea"/>
            </a:endParaRPr>
          </a:p>
        </p:txBody>
      </p:sp>
      <p:sp>
        <p:nvSpPr>
          <p:cNvPr id="23" name="标题 7"/>
          <p:cNvSpPr>
            <a:spLocks noGrp="1" noChangeArrowheads="1"/>
          </p:cNvSpPr>
          <p:nvPr>
            <p:ph type="title"/>
          </p:nvPr>
        </p:nvSpPr>
        <p:spPr>
          <a:xfrm>
            <a:off x="2096770" y="1186815"/>
            <a:ext cx="5217319" cy="448688"/>
          </a:xfrm>
        </p:spPr>
        <p:txBody>
          <a:bodyPr anchor="t">
            <a:noAutofit/>
          </a:bodyPr>
          <a:lstStyle/>
          <a:p>
            <a:pPr>
              <a:lnSpc>
                <a:spcPct val="110000"/>
              </a:lnSpc>
            </a:pPr>
            <a:r>
              <a: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根据不同地区的具体情况规定适宜的办法</a:t>
            </a:r>
            <a:r>
              <a:rPr lang="zh-CN" altLang="en-US" sz="1800" smtClean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cs"/>
              </a:rPr>
              <a:t>。</a:t>
            </a:r>
            <a:endParaRPr lang="zh-CN" altLang="en-US" sz="180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+mn-cs"/>
            </a:endParaRPr>
          </a:p>
        </p:txBody>
      </p:sp>
      <p:sp>
        <p:nvSpPr>
          <p:cNvPr id="24" name="标题 7"/>
          <p:cNvSpPr>
            <a:spLocks noGrp="1" noChangeArrowheads="1"/>
          </p:cNvSpPr>
          <p:nvPr/>
        </p:nvSpPr>
        <p:spPr bwMode="auto">
          <a:xfrm>
            <a:off x="1126463" y="1435478"/>
            <a:ext cx="5217319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Arial" pitchFamily="34" charset="0"/>
              <a:buNone/>
            </a:pPr>
            <a:endParaRPr lang="zh-CN" altLang="en-US" sz="1800">
              <a:solidFill>
                <a:srgbClr val="C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标题 7"/>
          <p:cNvSpPr>
            <a:spLocks noGrp="1" noChangeArrowheads="1"/>
          </p:cNvSpPr>
          <p:nvPr/>
        </p:nvSpPr>
        <p:spPr bwMode="auto">
          <a:xfrm>
            <a:off x="2096770" y="1692892"/>
            <a:ext cx="5217319" cy="372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轩，有窗户的廊子或小屋；榭，建筑在台上的房屋。</a:t>
            </a:r>
            <a:endParaRPr lang="zh-CN" altLang="en-US" sz="180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0" name="标题 7"/>
          <p:cNvSpPr>
            <a:spLocks noGrp="1" noChangeArrowheads="1"/>
          </p:cNvSpPr>
          <p:nvPr/>
        </p:nvSpPr>
        <p:spPr bwMode="auto">
          <a:xfrm>
            <a:off x="2096770" y="2122865"/>
            <a:ext cx="3723005" cy="372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3000"/>
              </a:lnSpc>
            </a:pPr>
            <a:r>
              <a: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重重叠叠的山峰</a:t>
            </a:r>
            <a:r>
              <a:rPr lang="zh-CN" altLang="en-US" sz="1800" smtClean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180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82320" y="576580"/>
            <a:ext cx="146050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2.词语释义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4" name="标题 9"/>
          <p:cNvSpPr>
            <a:spLocks noGrp="1" noChangeArrowheads="1"/>
          </p:cNvSpPr>
          <p:nvPr/>
        </p:nvSpPr>
        <p:spPr bwMode="auto">
          <a:xfrm>
            <a:off x="2096770" y="2730500"/>
            <a:ext cx="4656455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1800" smtClean="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有高有矮，形成各种美好的姿态。</a:t>
            </a:r>
            <a:endParaRPr lang="zh-CN" altLang="en-US" sz="180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9" name="标题 9"/>
          <p:cNvSpPr>
            <a:spLocks noGrp="1" noChangeArrowheads="1"/>
          </p:cNvSpPr>
          <p:nvPr/>
        </p:nvSpPr>
        <p:spPr bwMode="auto">
          <a:xfrm>
            <a:off x="2096770" y="3225630"/>
            <a:ext cx="4872038" cy="372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在物体上雕刻出穿透物体的花纹或文字。</a:t>
            </a:r>
            <a:endParaRPr lang="zh-CN" altLang="en-US" sz="180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标题 9"/>
          <p:cNvSpPr>
            <a:spLocks noGrp="1" noChangeArrowheads="1"/>
          </p:cNvSpPr>
          <p:nvPr/>
        </p:nvSpPr>
        <p:spPr bwMode="auto">
          <a:xfrm>
            <a:off x="2096770" y="3731895"/>
            <a:ext cx="2718435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枯瘦的样子。</a:t>
            </a:r>
            <a:endParaRPr lang="zh-CN" altLang="en-US" sz="180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标题 9"/>
          <p:cNvSpPr>
            <a:spLocks noGrp="1" noChangeArrowheads="1"/>
          </p:cNvSpPr>
          <p:nvPr/>
        </p:nvSpPr>
        <p:spPr bwMode="auto">
          <a:xfrm>
            <a:off x="2096770" y="4189095"/>
            <a:ext cx="6300470" cy="371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另有一种巧妙的心思</a:t>
            </a:r>
            <a:r>
              <a:rPr lang="en-US" altLang="zh-CN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(</a:t>
            </a:r>
            <a:r>
              <a:rPr lang="zh-CN" altLang="en-US" sz="1800">
                <a:solidFill>
                  <a:schemeClr val="bg2">
                    <a:lumMod val="1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多指文学、艺术方面创造性的构思）。</a:t>
            </a:r>
            <a:endParaRPr lang="zh-CN" altLang="en-US" sz="1800">
              <a:solidFill>
                <a:schemeClr val="bg2">
                  <a:lumMod val="10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  <p:cond evt="onBegin" delay="0">
                          <p:tn val="11"/>
                        </p:cond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7" grpId="0"/>
      <p:bldP spid="30" grpId="0"/>
      <p:bldP spid="14" grpId="0"/>
      <p:bldP spid="19" grpId="0"/>
      <p:bldP spid="17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2" name="组合 21"/>
          <p:cNvGrpSpPr/>
          <p:nvPr/>
        </p:nvGrpSpPr>
        <p:grpSpPr>
          <a:xfrm>
            <a:off x="611766" y="522642"/>
            <a:ext cx="2017594" cy="1264385"/>
            <a:chOff x="4752584" y="55085"/>
            <a:chExt cx="2690125" cy="1685847"/>
          </a:xfrm>
        </p:grpSpPr>
        <p:pic>
          <p:nvPicPr>
            <p:cNvPr id="23" name="图片 2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2584" y="55085"/>
              <a:ext cx="2690125" cy="1685847"/>
            </a:xfrm>
            <a:prstGeom prst="rect">
              <a:avLst/>
            </a:prstGeom>
          </p:spPr>
        </p:pic>
        <p:sp>
          <p:nvSpPr>
            <p:cNvPr id="24" name="矩形 23"/>
            <p:cNvSpPr/>
            <p:nvPr/>
          </p:nvSpPr>
          <p:spPr>
            <a:xfrm>
              <a:off x="5185231" y="375125"/>
              <a:ext cx="1801706" cy="53170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000" b="1">
                  <a:solidFill>
                    <a:srgbClr val="0D0D0D"/>
                  </a:solidFill>
                  <a:latin typeface="微软雅黑" panose="020b0503020204020204" charset="-122"/>
                  <a:ea typeface="微软雅黑" panose="020b0503020204020204" charset="-122"/>
                  <a:cs typeface="+mj-cs"/>
                </a:rPr>
                <a:t>整体感知</a:t>
              </a:r>
              <a:endParaRPr lang="zh-CN" altLang="en-US" sz="2000" b="1">
                <a:solidFill>
                  <a:srgbClr val="0D0D0D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endParaRPr>
            </a:p>
          </p:txBody>
        </p:sp>
      </p:grpSp>
      <p:sp>
        <p:nvSpPr>
          <p:cNvPr id="10" name="文本框 117"/>
          <p:cNvSpPr txBox="1">
            <a:spLocks noChangeArrowheads="1"/>
          </p:cNvSpPr>
          <p:nvPr/>
        </p:nvSpPr>
        <p:spPr bwMode="auto">
          <a:xfrm>
            <a:off x="1026160" y="1594485"/>
            <a:ext cx="6939280" cy="1176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80000"/>
              </a:lnSpc>
              <a:buFont typeface="Arial" pitchFamily="34" charset="0"/>
              <a:buNone/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1.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这是一篇事物说明文，被说明事物</a:t>
            </a: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——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苏州园林的总体特点是什么？ 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026160" y="2859405"/>
            <a:ext cx="6810375" cy="10648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180000"/>
              </a:lnSpc>
              <a:buFont typeface="Arial" pitchFamily="34" charset="0"/>
              <a:buNone/>
            </a:pP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第</a:t>
            </a:r>
            <a:r>
              <a:rPr lang="en-US" altLang="zh-CN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2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自然段中</a:t>
            </a:r>
            <a:r>
              <a:rPr lang="zh-CN" altLang="en-US" sz="1800" b="1">
                <a:solidFill>
                  <a:srgbClr val="C00000"/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“务必</a:t>
            </a:r>
            <a:r>
              <a:rPr lang="zh-CN" altLang="en-US" sz="1800" b="1" smtClean="0">
                <a:solidFill>
                  <a:srgbClr val="C00000"/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使游览者</a:t>
            </a:r>
            <a:r>
              <a:rPr lang="zh-CN" altLang="en-US" sz="1800" b="1">
                <a:solidFill>
                  <a:srgbClr val="C00000"/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无论站在哪个点上，眼前总是一幅完美的图画。”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这是贯穿全文的中心，也是苏州园林的总体特征。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effectLst/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文本框 1"/>
          <p:cNvSpPr txBox="1">
            <a:spLocks noChangeArrowheads="1"/>
          </p:cNvSpPr>
          <p:nvPr/>
        </p:nvSpPr>
        <p:spPr bwMode="auto">
          <a:xfrm>
            <a:off x="1190950" y="1038659"/>
            <a:ext cx="5936456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2.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划分结构层次，理清全文思路。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9" name="文本框 2"/>
          <p:cNvSpPr txBox="1">
            <a:spLocks noChangeArrowheads="1"/>
          </p:cNvSpPr>
          <p:nvPr/>
        </p:nvSpPr>
        <p:spPr bwMode="auto">
          <a:xfrm>
            <a:off x="1190950" y="1848807"/>
            <a:ext cx="6125225" cy="173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第一部分（第1～</a:t>
            </a:r>
            <a:r>
              <a:rPr lang="zh-CN" altLang="en-US" sz="1800" b="1" smtClean="0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2段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）概括说明</a:t>
            </a:r>
            <a:r>
              <a:rPr lang="zh-CN" altLang="en-US" sz="1800" b="1" smtClean="0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苏州园林的地位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及特点。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effectLst/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第二部分（第3～</a:t>
            </a:r>
            <a:r>
              <a:rPr lang="zh-CN" altLang="en-US" sz="1800" b="1" smtClean="0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9段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）分类具体说明苏州园林的艺术美。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effectLst/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  <a:p>
            <a:pPr>
              <a:lnSpc>
                <a:spcPct val="200000"/>
              </a:lnSpc>
              <a:buFont typeface="Arial" pitchFamily="34" charset="0"/>
              <a:buNone/>
            </a:pP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第三部分（</a:t>
            </a:r>
            <a:r>
              <a:rPr lang="zh-CN" altLang="en-US" sz="1800" b="1" smtClean="0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第10段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）总结</a:t>
            </a:r>
            <a:r>
              <a:rPr lang="zh-CN" altLang="en-US" sz="1800" b="1" smtClean="0">
                <a:solidFill>
                  <a:schemeClr val="bg2">
                    <a:lumMod val="25000"/>
                  </a:schemeClr>
                </a:solidFill>
                <a:effectLst/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全文，令人回味。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effectLst/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</p:txBody>
      </p:sp>
      <p:pic>
        <p:nvPicPr>
          <p:cNvPr id="7" name="图片 6" descr="61136aa3eb823683caefd02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30728" y="2984423"/>
            <a:ext cx="3735224" cy="1936950"/>
          </a:xfrm>
          <a:prstGeom prst="rect">
            <a:avLst/>
          </a:prstGeom>
          <a:noFill/>
          <a:ln w="9525">
            <a:solidFill>
              <a:srgbClr val="FF0000"/>
            </a:solidFill>
            <a:miter lim="800000"/>
          </a:ln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893857" y="640015"/>
            <a:ext cx="5616178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3.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作者是按照怎样的说明顺序来介绍苏州园林的？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894080" y="2800350"/>
            <a:ext cx="2004060" cy="7327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1800" b="1">
                <a:solidFill>
                  <a:srgbClr val="C00000"/>
                </a:solidFill>
                <a:latin typeface="华文仿宋" panose="02010600040101010101" charset="-122"/>
                <a:ea typeface="华文仿宋" panose="02010600040101010101" charset="-122"/>
              </a:rPr>
              <a:t>总说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（完美的图画）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 （第</a:t>
            </a:r>
            <a:r>
              <a:rPr lang="en-US" altLang="zh-CN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2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</p:txBody>
      </p:sp>
      <p:sp>
        <p:nvSpPr>
          <p:cNvPr id="12" name="Text Box 8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5432500" y="2448100"/>
            <a:ext cx="2044511" cy="34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层次（第6自然段）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16" name="Text Box 9">
            <a:hlinkClick action="ppaction://noaction"/>
          </p:cNvPr>
          <p:cNvSpPr txBox="1">
            <a:spLocks noChangeArrowheads="1"/>
          </p:cNvSpPr>
          <p:nvPr/>
        </p:nvSpPr>
        <p:spPr bwMode="auto">
          <a:xfrm>
            <a:off x="5390937" y="4062814"/>
            <a:ext cx="2400300" cy="34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色彩（第9自然段）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grpSp>
        <p:nvGrpSpPr>
          <p:cNvPr id="17" name="Group 11"/>
          <p:cNvGrpSpPr/>
          <p:nvPr/>
        </p:nvGrpSpPr>
        <p:grpSpPr>
          <a:xfrm>
            <a:off x="2898140" y="1903095"/>
            <a:ext cx="1278890" cy="2159635"/>
            <a:chOff x="1900" y="990"/>
            <a:chExt cx="1028" cy="2208"/>
          </a:xfrm>
        </p:grpSpPr>
        <p:sp>
          <p:nvSpPr>
            <p:cNvPr id="18" name="AutoShape 3"/>
            <p:cNvSpPr/>
            <p:nvPr/>
          </p:nvSpPr>
          <p:spPr bwMode="auto">
            <a:xfrm>
              <a:off x="2832" y="990"/>
              <a:ext cx="96" cy="2208"/>
            </a:xfrm>
            <a:prstGeom prst="leftBrace">
              <a:avLst>
                <a:gd name="adj1" fmla="val 191347"/>
                <a:gd name="adj2" fmla="val 50000"/>
              </a:avLst>
            </a:prstGeom>
            <a:noFill/>
            <a:ln w="28575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17145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057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24003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2743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zh-CN" sz="1800">
                <a:solidFill>
                  <a:schemeClr val="bg2">
                    <a:lumMod val="25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</a:endParaRPr>
            </a:p>
          </p:txBody>
        </p:sp>
        <p:sp>
          <p:nvSpPr>
            <p:cNvPr id="19" name="Rectangle 10"/>
            <p:cNvSpPr>
              <a:spLocks noChangeArrowheads="1"/>
            </p:cNvSpPr>
            <p:nvPr/>
          </p:nvSpPr>
          <p:spPr bwMode="auto">
            <a:xfrm>
              <a:off x="1900" y="1947"/>
              <a:ext cx="923" cy="3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17145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0574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24003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2743200" algn="l" defTabSz="685800" rtl="0" eaLnBrk="1" fontAlgn="base" latinLnBrk="0" hangingPunct="1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1800">
                  <a:solidFill>
                    <a:schemeClr val="bg2">
                      <a:lumMod val="25000"/>
                    </a:schemeClr>
                  </a:solidFill>
                  <a:latin typeface="楷体" panose="02010609060101010101" pitchFamily="49" charset="-122"/>
                  <a:ea typeface="楷体" panose="02010609060101010101" pitchFamily="49" charset="-122"/>
                </a:rPr>
                <a:t>——</a:t>
              </a:r>
              <a:r>
                <a:rPr lang="zh-CN" altLang="en-US" sz="1800" b="1">
                  <a:solidFill>
                    <a:srgbClr val="C00000"/>
                  </a:solidFill>
                  <a:latin typeface="华文仿宋" panose="02010600040101010101" charset="-122"/>
                  <a:ea typeface="华文仿宋" panose="02010600040101010101" charset="-122"/>
                </a:rPr>
                <a:t>分说</a:t>
              </a:r>
              <a:endPara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endParaRPr>
            </a:p>
          </p:txBody>
        </p:sp>
      </p:grpSp>
      <p:sp>
        <p:nvSpPr>
          <p:cNvPr id="20" name="Text Box 17"/>
          <p:cNvSpPr txBox="1">
            <a:spLocks noChangeArrowheads="1"/>
          </p:cNvSpPr>
          <p:nvPr/>
        </p:nvSpPr>
        <p:spPr bwMode="auto">
          <a:xfrm>
            <a:off x="3676139" y="1721644"/>
            <a:ext cx="415498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endParaRPr lang="zh-CN" altLang="zh-CN" sz="1800">
              <a:solidFill>
                <a:schemeClr val="bg2">
                  <a:lumMod val="2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2" name="Rectangle 21">
            <a:hlinkClick action="ppaction://hlinkshowjump?jump=nextslide"/>
          </p:cNvPr>
          <p:cNvSpPr>
            <a:spLocks noChangeArrowheads="1"/>
          </p:cNvSpPr>
          <p:nvPr/>
        </p:nvSpPr>
        <p:spPr bwMode="auto">
          <a:xfrm>
            <a:off x="5432500" y="1336137"/>
            <a:ext cx="2135400" cy="34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布局（第3自然段）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23" name="Rectangle 22">
            <a:hlinkClick action="ppaction://noaction"/>
          </p:cNvPr>
          <p:cNvSpPr>
            <a:spLocks noChangeArrowheads="1"/>
          </p:cNvSpPr>
          <p:nvPr/>
        </p:nvSpPr>
        <p:spPr bwMode="auto">
          <a:xfrm>
            <a:off x="5439506" y="1688729"/>
            <a:ext cx="1971403" cy="34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配合（第4自然段）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24" name="Rectangle 23">
            <a:hlinkClick action="ppaction://noaction"/>
          </p:cNvPr>
          <p:cNvSpPr>
            <a:spLocks noChangeArrowheads="1"/>
          </p:cNvSpPr>
          <p:nvPr/>
        </p:nvSpPr>
        <p:spPr bwMode="auto">
          <a:xfrm>
            <a:off x="5439507" y="2052717"/>
            <a:ext cx="2078990" cy="34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映衬（第5自然段）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25" name="Rectangle 25">
            <a:hlinkClick action="ppaction://noaction"/>
          </p:cNvPr>
          <p:cNvSpPr>
            <a:spLocks noChangeArrowheads="1"/>
          </p:cNvSpPr>
          <p:nvPr/>
        </p:nvSpPr>
        <p:spPr bwMode="auto">
          <a:xfrm>
            <a:off x="5390937" y="3284393"/>
            <a:ext cx="2537460" cy="34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每个角落（第7自然段）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26" name="Rectangle 26">
            <a:hlinkClick action="ppaction://noaction"/>
          </p:cNvPr>
          <p:cNvSpPr>
            <a:spLocks noChangeArrowheads="1"/>
          </p:cNvSpPr>
          <p:nvPr/>
        </p:nvSpPr>
        <p:spPr bwMode="auto">
          <a:xfrm>
            <a:off x="5390937" y="3709879"/>
            <a:ext cx="2537460" cy="34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17145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0574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24003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2743200" algn="l" defTabSz="6858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4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门窗图案（第8自然段）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94080" y="1376087"/>
            <a:ext cx="2658745" cy="345440"/>
          </a:xfrm>
          <a:prstGeom prst="rect">
            <a:avLst/>
          </a:prstGeom>
          <a:noFill/>
        </p:spPr>
        <p:txBody>
          <a:bodyPr wrap="none" lIns="68580" tIns="34290" rIns="68580" bIns="34290" rtlCol="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先</a:t>
            </a:r>
            <a:r>
              <a:rPr lang="zh-CN" altLang="en-US" sz="1800" b="1">
                <a:solidFill>
                  <a:srgbClr val="C00000"/>
                </a:solidFill>
                <a:latin typeface="华文仿宋" panose="02010600040101010101" charset="-122"/>
                <a:ea typeface="华文仿宋" panose="02010600040101010101" charset="-122"/>
              </a:rPr>
              <a:t>总说后分说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的</a:t>
            </a:r>
            <a:r>
              <a:rPr lang="zh-CN" altLang="en-US" sz="1800" b="1">
                <a:solidFill>
                  <a:srgbClr val="C00000"/>
                </a:solidFill>
                <a:latin typeface="华文仿宋" panose="02010600040101010101" charset="-122"/>
                <a:ea typeface="华文仿宋" panose="02010600040101010101" charset="-122"/>
              </a:rPr>
              <a:t>逻辑顺序</a:t>
            </a:r>
            <a:endParaRPr lang="zh-CN" altLang="en-US" sz="1800" b="1">
              <a:solidFill>
                <a:srgbClr val="C00000"/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4160520" y="1872615"/>
            <a:ext cx="109982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sym typeface="+mn-ea"/>
              </a:rPr>
              <a:t>大处讲究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  <a:sym typeface="+mn-ea"/>
            </a:endParaRPr>
          </a:p>
        </p:txBody>
      </p:sp>
      <p:sp>
        <p:nvSpPr>
          <p:cNvPr id="5" name="左大括号 4"/>
          <p:cNvSpPr/>
          <p:nvPr/>
        </p:nvSpPr>
        <p:spPr>
          <a:xfrm>
            <a:off x="5257800" y="1559560"/>
            <a:ext cx="85725" cy="1009650"/>
          </a:xfrm>
          <a:prstGeom prst="leftBrace">
            <a:avLst>
              <a:gd name="adj1" fmla="val 111111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4177030" y="3656965"/>
            <a:ext cx="1099820" cy="368300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sym typeface="+mn-ea"/>
              </a:rPr>
              <a:t>细部注意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  <a:sym typeface="+mn-ea"/>
            </a:endParaRPr>
          </a:p>
        </p:txBody>
      </p:sp>
      <p:sp>
        <p:nvSpPr>
          <p:cNvPr id="9" name="左大括号 8"/>
          <p:cNvSpPr/>
          <p:nvPr/>
        </p:nvSpPr>
        <p:spPr>
          <a:xfrm>
            <a:off x="5238750" y="3360420"/>
            <a:ext cx="85725" cy="1009650"/>
          </a:xfrm>
          <a:prstGeom prst="leftBrace">
            <a:avLst>
              <a:gd name="adj1" fmla="val 111111"/>
              <a:gd name="adj2" fmla="val 50000"/>
            </a:avLst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rgbClr val="000000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6" grpId="0"/>
      <p:bldP spid="22" grpId="0"/>
      <p:bldP spid="23" grpId="0"/>
      <p:bldP spid="24" grpId="0"/>
      <p:bldP spid="25" grpId="0"/>
      <p:bldP spid="26" grpId="0"/>
      <p:bldP spid="2" grpId="0"/>
      <p:bldP spid="3" grpId="0"/>
      <p:bldP spid="5" grpId="0"/>
      <p:bldP spid="8" grpId="0"/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4"/>
          <p:cNvSpPr txBox="1">
            <a:spLocks noChangeArrowheads="1"/>
          </p:cNvSpPr>
          <p:nvPr/>
        </p:nvSpPr>
        <p:spPr bwMode="auto">
          <a:xfrm>
            <a:off x="622740" y="1480979"/>
            <a:ext cx="7377529" cy="530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   1.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第二自然段中四个“讲究”的次序能不能调换</a:t>
            </a:r>
            <a:r>
              <a:rPr lang="zh-CN" altLang="en-US" sz="2000" b="1" smtClean="0">
                <a:latin typeface="楷体" panose="02010609060101010101" pitchFamily="49" charset="-122"/>
                <a:ea typeface="楷体" panose="02010609060101010101" pitchFamily="49" charset="-122"/>
              </a:rPr>
              <a:t>？为什么？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文本框 6"/>
          <p:cNvSpPr txBox="1">
            <a:spLocks noChangeArrowheads="1"/>
          </p:cNvSpPr>
          <p:nvPr/>
        </p:nvSpPr>
        <p:spPr bwMode="auto">
          <a:xfrm>
            <a:off x="1007110" y="2212340"/>
            <a:ext cx="7284720" cy="1731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fontAlgn="auto">
              <a:lnSpc>
                <a:spcPct val="200000"/>
              </a:lnSpc>
              <a:buFont typeface="Arial" pitchFamily="34" charset="0"/>
              <a:buNone/>
            </a:pP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不能调换。四个“讲究”构成</a:t>
            </a:r>
            <a:r>
              <a:rPr lang="zh-CN" altLang="en-US" sz="1800" b="1">
                <a:solidFill>
                  <a:srgbClr val="C00000"/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排比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，一气呵成</a:t>
            </a:r>
            <a:r>
              <a:rPr lang="zh-CN" altLang="en-US" sz="1800" b="1" smtClean="0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，前后</a:t>
            </a: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有着从主体到“配合”到“映衬”，并由近而远的关系。它们的次序也关系到下文段与段之间的排列。随意颠倒会使文章条理不清晰，影响表达效果。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622740" y="481707"/>
            <a:ext cx="2017594" cy="1264385"/>
            <a:chOff x="4752584" y="55085"/>
            <a:chExt cx="2690125" cy="1685847"/>
          </a:xfrm>
        </p:grpSpPr>
        <p:pic>
          <p:nvPicPr>
            <p:cNvPr id="13" name="图片 12"/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4752584" y="55085"/>
              <a:ext cx="2690125" cy="1685847"/>
            </a:xfrm>
            <a:prstGeom prst="rect">
              <a:avLst/>
            </a:prstGeom>
          </p:spPr>
        </p:pic>
        <p:sp>
          <p:nvSpPr>
            <p:cNvPr id="14" name="矩形 13"/>
            <p:cNvSpPr/>
            <p:nvPr/>
          </p:nvSpPr>
          <p:spPr>
            <a:xfrm>
              <a:off x="5134431" y="362425"/>
              <a:ext cx="1876213" cy="531707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3429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6858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0287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3716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17145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0574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24003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2743200" algn="l" defTabSz="685800" rtl="0" eaLnBrk="1" latinLnBrk="0" hangingPunct="1">
                <a:defRPr sz="1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000" b="1">
                  <a:solidFill>
                    <a:srgbClr val="0D0D0D"/>
                  </a:solidFill>
                  <a:latin typeface="微软雅黑" panose="020b0503020204020204" charset="-122"/>
                  <a:ea typeface="微软雅黑" panose="020b0503020204020204" charset="-122"/>
                  <a:cs typeface="+mj-cs"/>
                </a:rPr>
                <a:t>合作探究</a:t>
              </a:r>
              <a:endParaRPr lang="zh-CN" altLang="en-US" sz="2000" b="1">
                <a:solidFill>
                  <a:srgbClr val="0D0D0D"/>
                </a:solidFill>
                <a:latin typeface="微软雅黑" panose="020b0503020204020204" charset="-122"/>
                <a:ea typeface="微软雅黑" panose="020b0503020204020204" charset="-122"/>
                <a:cs typeface="+mj-cs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4"/>
          <p:cNvSpPr txBox="1">
            <a:spLocks noChangeArrowheads="1"/>
          </p:cNvSpPr>
          <p:nvPr/>
        </p:nvSpPr>
        <p:spPr bwMode="auto">
          <a:xfrm>
            <a:off x="963295" y="809625"/>
            <a:ext cx="7218045" cy="9918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000" b="1">
                <a:latin typeface="楷体" panose="02010609060101010101" pitchFamily="49" charset="-122"/>
                <a:ea typeface="楷体" panose="02010609060101010101" pitchFamily="49" charset="-122"/>
              </a:rPr>
              <a:t>    2.</a:t>
            </a:r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分组讨论：课文第三、四、五、六自然段内容与第二自然段是什么关系？</a:t>
            </a:r>
            <a:endParaRPr lang="zh-CN" altLang="zh-CN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文本框 6"/>
          <p:cNvSpPr txBox="1">
            <a:spLocks noChangeArrowheads="1"/>
          </p:cNvSpPr>
          <p:nvPr/>
        </p:nvSpPr>
        <p:spPr bwMode="auto">
          <a:xfrm>
            <a:off x="1050925" y="1922145"/>
            <a:ext cx="7131050" cy="17312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 algn="l">
              <a:lnSpc>
                <a:spcPct val="200000"/>
              </a:lnSpc>
              <a:buFont typeface="Arial" pitchFamily="34" charset="0"/>
              <a:buNone/>
            </a:pPr>
            <a:r>
              <a:rPr lang="zh-CN" altLang="en-US" sz="1800" b="1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  <a:sym typeface="宋体" panose="02010600030101010101" pitchFamily="2" charset="-122"/>
              </a:rPr>
              <a:t>第二自然段是总说，第三、四、五、六自然段是分说。每一段与前面的一个“讲究”相照应，具体说明苏州园林某一方面所体现出来的图画美</a:t>
            </a:r>
            <a:r>
              <a:rPr lang="zh-CN" altLang="en-US" sz="1800" b="1" smtClean="0">
                <a:solidFill>
                  <a:schemeClr val="bg2">
                    <a:lumMod val="2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  <a:sym typeface="宋体" panose="02010600030101010101" pitchFamily="2" charset="-122"/>
              </a:rPr>
              <a:t>。这四个方面是重点，作者详细说明。</a:t>
            </a:r>
            <a:endParaRPr lang="zh-CN" altLang="en-US" sz="1800" b="1">
              <a:solidFill>
                <a:schemeClr val="bg2">
                  <a:lumMod val="25000"/>
                </a:schemeClr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  <a:sym typeface="宋体" panose="02010600030101010101" pitchFamily="2" charset="-122"/>
            </a:endParaRPr>
          </a:p>
        </p:txBody>
      </p:sp>
      <p:pic>
        <p:nvPicPr>
          <p:cNvPr id="6" name="图片 13322" descr="t016d48d23f19923f2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72505" y="3124200"/>
            <a:ext cx="2919730" cy="1726565"/>
          </a:xfrm>
          <a:prstGeom prst="rect">
            <a:avLst/>
          </a:prstGeom>
          <a:noFill/>
          <a:ln>
            <a:noFill/>
          </a:ln>
          <a:effectLst>
            <a:softEdge rad="635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https://d.book118.com/338056142017006036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五好导学——语文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12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等线 Light</vt:lpstr>
      <vt:lpstr>等线</vt:lpstr>
      <vt:lpstr>华文隶书</vt:lpstr>
      <vt:lpstr>华文新魏</vt:lpstr>
      <vt:lpstr>微软雅黑</vt:lpstr>
      <vt:lpstr>宋体</vt:lpstr>
      <vt:lpstr>楷体</vt:lpstr>
      <vt:lpstr>华文仿宋</vt:lpstr>
      <vt:lpstr>Office Theme</vt:lpstr>
      <vt:lpstr>PowerPoint Presentation</vt:lpstr>
      <vt:lpstr>PowerPoint Presentation</vt:lpstr>
      <vt:lpstr>PowerPoint Presentation</vt:lpstr>
      <vt:lpstr>PowerPoint Presentation</vt:lpstr>
      <vt:lpstr>苏州四大园林</vt:lpstr>
      <vt:lpstr>PowerPoint Presentation</vt:lpstr>
      <vt:lpstr>根据不同地区的具体情况规定适宜的办法。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2024-09-15T06:29:52.568</cp:lastPrinted>
  <dcterms:created xsi:type="dcterms:W3CDTF">2024-09-14T22:29:52Z</dcterms:created>
  <dcterms:modified xsi:type="dcterms:W3CDTF">2024-09-14T22:29:54Z</dcterms:modified>
</cp:coreProperties>
</file>