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FNRBED+MS-UIGothic"/>
      <p:regular r:id="rId16"/>
    </p:embeddedFont>
    <p:embeddedFont>
      <p:font typeface="RPRNPF+LDAUHD+ArialMT"/>
      <p:regular r:id="rId17"/>
    </p:embeddedFont>
    <p:embeddedFont>
      <p:font typeface="NALJCD+LKTASM+MicrosoftYaHei-Bold"/>
      <p:regular r:id="rId18"/>
    </p:embeddedFont>
    <p:embeddedFont>
      <p:font typeface="TJHLCN+BQUUIP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8AD8C-5A2A-4E53-B057-66A88DAB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9D534-D923-45D1-9556-119D0A1C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037DB-9680-41B4-A8DC-A7E8525C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3260C-931C-42E5-A6BC-92D06E5ED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88604-16BB-428D-8939-0B4BA83B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64C03-AAD9-49F3-BB8E-3AA4428F2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750DC-2580-4C57-9805-FFEDCBE8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57CB8-B22F-4709-BD10-7A8F2E73A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D0070-CD7B-4263-B280-180E0EB4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29BC1-52D8-436B-A294-574F5E13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F93BA-4967-46A8-A04C-FB2EEF6AF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212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FNRBED+MS-UIGothic"/>
                <a:cs typeface="FNRBED+MS-UIGothic"/>
              </a:rPr>
              <a:t>气管切开配合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护</a:t>
            </a:r>
            <a:r>
              <a:rPr sz="5750">
                <a:solidFill>
                  <a:srgbClr val="083800"/>
                </a:solidFill>
                <a:latin typeface="FNRBED+MS-UIGothic"/>
                <a:cs typeface="FNRBED+MS-UIGothic"/>
              </a:rPr>
              <a:t>理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FNRBED+MS-UIGothic"/>
                <a:cs typeface="FNRBE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PRNPF+LDAUHD+ArialMT"/>
                <a:cs typeface="RPRNPF+LDAUHD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气管切开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PRNPF+LDAUHD+ArialMT"/>
                <a:cs typeface="RPRNPF+LDAUHD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理要点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4439861" cy="188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PRNPF+LDAUHD+ArialMT"/>
                <a:cs typeface="RPRNPF+LDAUHD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气管切开患者的日常照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PRNPF+LDAUHD+ArialMT"/>
                <a:cs typeface="RPRNPF+LDAUHD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气管切开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后的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养与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RPRNPF+LDAUHD+ArialMT"/>
                <a:cs typeface="RPRNPF+LDAUHD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气管切开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59AE93"/>
                </a:solidFill>
                <a:latin typeface="FNRBED+MS-UIGothic"/>
                <a:cs typeface="FNRBED+MS-UIGothic"/>
              </a:rPr>
              <a:t>后与康复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NRBED+MS-UIGothic"/>
                <a:cs typeface="FNRBED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NALJCD+LKTASM+MicrosoftYaHei-Bold"/>
                <a:cs typeface="NALJCD+LKTASM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ALJCD+LKTASM+MicrosoftYaHei-Bold"/>
                <a:cs typeface="NALJCD+LKTAS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FNRBED+MS-UIGothic"/>
                <a:cs typeface="FNRBED+MS-UIGothic"/>
              </a:rPr>
              <a:t>气管切开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术</a:t>
            </a:r>
            <a:r>
              <a:rPr sz="4200">
                <a:solidFill>
                  <a:srgbClr val="F6FFF4"/>
                </a:solidFill>
                <a:latin typeface="FNRBED+MS-UIGothic"/>
                <a:cs typeface="FNRBE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气管切开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切开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气管，建立人工气道，以解除喉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源性呼吸困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、气道阻塞等急危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重症患者的呼吸道梗阻的手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建立人工气道，改善患者呼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和缺氧状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，保障患者呼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吸通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和康复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条件。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适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59AE93"/>
                </a:solidFill>
                <a:latin typeface="FNRBED+MS-UIGothic"/>
                <a:cs typeface="FNRBED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喉部炎症、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瘤、异物等引起的呼吸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；下呼吸道分泌物潴留及肺不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某些需要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保持呼吸道通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的患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者，如呼吸道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、喉麻痹等。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NRBED+MS-UIGothic"/>
                <a:cs typeface="FNRBED+MS-UIGothic"/>
              </a:rPr>
              <a:t>禁忌症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29575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RBED+MS-UIGothic"/>
                <a:cs typeface="FNRBED+MS-UIGothic"/>
              </a:rPr>
              <a:t>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FNRBED+MS-UIGothic"/>
                <a:cs typeface="FNRBED+MS-UIGothic"/>
              </a:rPr>
              <a:t>出血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FNRBED+MS-UIGothic"/>
                <a:cs typeface="FNRBED+MS-UIGothic"/>
              </a:rPr>
              <a:t>向；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FNRBED+MS-UIGothic"/>
                <a:cs typeface="FNRBED+MS-UIGothic"/>
              </a:rPr>
              <a:t>重肺功能不全；气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RBED+MS-UIGothic"/>
                <a:cs typeface="FNRBED+MS-UIGothic"/>
              </a:rPr>
              <a:t>管食管瘘等。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ALJCD+LKTASM+MicrosoftYaHei-Bold"/>
                <a:cs typeface="NALJCD+LKTAS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ALJCD+LKTASM+MicrosoftYaHei-Bold"/>
                <a:cs typeface="NALJCD+LKTAS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ALJCD+LKTASM+MicrosoftYaHei-Bold"/>
                <a:cs typeface="NALJCD+LKTA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NRBED+MS-UIGothic"/>
                <a:cs typeface="FNRBED+MS-UIGothic"/>
              </a:rPr>
              <a:t>麻醉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NRBED+MS-UIGothic"/>
                <a:cs typeface="FNRBED+MS-UIGothic"/>
              </a:rPr>
              <a:t>体位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NRBED+MS-UIGothic"/>
                <a:cs typeface="FNRBED+MS-UIGothic"/>
              </a:rPr>
              <a:t>切口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气管切开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通常在全身麻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醉下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行，以保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患者舒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适和手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术顺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患者取仰卧位，肩下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垫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枕，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向后仰，充分暴露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前正中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，甲状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缘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至胸骨上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窝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切开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皮肤和皮下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HLCN+BQUUIP+MicrosoftYaHei"/>
                <a:cs typeface="TJHLCN+BQUUI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HLCN+BQUUIP+MicrosoftYaHei"/>
                <a:cs typeface="TJHLCN+BQUUI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HLCN+BQUUIP+MicrosoftYaHei"/>
                <a:cs typeface="TJHLCN+BQUUI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JHLCN+BQUUIP+MicrosoftYaHei"/>
                <a:cs typeface="TJHLCN+BQUUI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分离气管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切开气管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NRBED+MS-UIGothic"/>
                <a:cs typeface="FNRBED+MS-UIGothic"/>
              </a:rPr>
              <a:t>插入气管套管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缝</a:t>
            </a:r>
            <a:r>
              <a:rPr sz="1550">
                <a:solidFill>
                  <a:srgbClr val="59AE93"/>
                </a:solidFill>
                <a:latin typeface="FNRBED+MS-UIGothic"/>
                <a:cs typeface="FNRBED+MS-UIGothic"/>
              </a:rPr>
              <a:t>合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分离气管前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，暴露气管。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71265" y="5274162"/>
            <a:ext cx="237468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在气管合适位置切开</a:t>
            </a:r>
            <a:r>
              <a:rPr sz="1350">
                <a:solidFill>
                  <a:srgbClr val="000000"/>
                </a:solidFill>
                <a:latin typeface="TJHLCN+BQUUIP+MicrosoftYaHei"/>
                <a:cs typeface="TJHLCN+BQUUIP+MicrosoftYaHei"/>
              </a:rPr>
              <a:t>1-2cm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将合适大小的气管套管插入切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口，固定。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丝线缝</a:t>
            </a: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合皮肤切口，固定套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46600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切口。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NRBED+MS-UIGothic"/>
                <a:cs typeface="FNRBED+MS-UIGothic"/>
              </a:rPr>
              <a:t>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ALJCD+LKTASM+MicrosoftYaHei-Bold"/>
                <a:cs typeface="NALJCD+LKTAS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术</a:t>
            </a:r>
            <a:r>
              <a:rPr sz="4200">
                <a:solidFill>
                  <a:srgbClr val="F6FFF4"/>
                </a:solidFill>
                <a:latin typeface="FNRBED+MS-UIGothic"/>
                <a:cs typeface="FNRBED+MS-UIGothic"/>
              </a:rPr>
              <a:t>后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护</a:t>
            </a:r>
            <a:r>
              <a:rPr sz="4200">
                <a:solidFill>
                  <a:srgbClr val="F6FFF4"/>
                </a:solidFill>
                <a:latin typeface="FNRBED+MS-UIGothic"/>
                <a:cs typeface="FNRBED+MS-UIGothic"/>
              </a:rPr>
              <a:t>理要点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规护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59AE93"/>
                </a:solidFill>
                <a:latin typeface="FNRBED+MS-UIGothic"/>
                <a:cs typeface="FNRBED+MS-UIGothic"/>
              </a:rPr>
              <a:t>生命体征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NRBED+MS-UIGothic"/>
                <a:cs typeface="FNRBED+MS-UIGothic"/>
              </a:rPr>
              <a:t>保持舒适体位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59AE93"/>
                </a:solidFill>
                <a:latin typeface="FNRBED+MS-UIGothic"/>
                <a:cs typeface="FNRBED+MS-UIGothic"/>
              </a:rPr>
              <a:t>食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59AE93"/>
                </a:solidFill>
                <a:latin typeface="FNRBED+MS-UIGothic"/>
                <a:cs typeface="FNRBED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患者的体温、心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率、呼吸、血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异常情况。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根据患者的具体情况，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舒适的体位，以减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疼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痛和不适感。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根据患者的病情和医生的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，制定合理的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划，保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证营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呼吸道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RBED+MS-UIGothic"/>
                <a:cs typeface="FNRBED+MS-UIGothic"/>
              </a:rPr>
              <a:t>保持呼吸道通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RBED+MS-UIGothic"/>
                <a:cs typeface="FNRBED+MS-UIGothic"/>
              </a:rPr>
              <a:t>呼吸机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>
                <a:solidFill>
                  <a:srgbClr val="FFFDFD"/>
                </a:solidFill>
                <a:latin typeface="FNRBED+MS-UIGothic"/>
                <a:cs typeface="FNRBED+MS-UIGothic"/>
              </a:rPr>
              <a:t>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于需要呼吸机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助的患者，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定期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呼吸机参数和管道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接，确保呼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吸机正常工作。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患者吸痰，清理呼吸道，保持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呼吸道通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RBED+MS-UIGothic"/>
                <a:cs typeface="FNRBED+MS-UIGothic"/>
              </a:rPr>
              <a:t>定期更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FFFDFD"/>
                </a:solidFill>
                <a:latin typeface="FNRBED+MS-UIGothic"/>
                <a:cs typeface="FNRBED+MS-UIGothic"/>
              </a:rPr>
              <a:t>气管套管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根据需要定期更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气管套管，以防止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RBED+MS-UIGothic"/>
                <a:cs typeface="FNRBED+MS-UIGothic"/>
              </a:rPr>
              <a:t>感染和堵塞。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并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症的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防与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59AE93"/>
                </a:solidFill>
                <a:latin typeface="FNRBED+MS-UIGothic"/>
                <a:cs typeface="FNRBE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NRBED+MS-UIGothic"/>
                <a:cs typeface="FNRBED+MS-UIGothic"/>
              </a:rPr>
              <a:t>出血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NRBED+MS-UIGothic"/>
                <a:cs typeface="FNRBED+MS-UIGothic"/>
              </a:rPr>
              <a:t>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FNRBED+MS-UIGothic"/>
                <a:cs typeface="FNRBED+MS-UIGothic"/>
              </a:rPr>
              <a:t>皮下气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察患者是否有出血症状，及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行无菌操作，定期更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料和气管套管，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防感染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察患者是否有皮下气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症状，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理以避免并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症加重。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4175" y="430630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NRBED+MS-UIGothic"/>
                <a:cs typeface="FNRBED+MS-UIGothic"/>
              </a:rPr>
              <a:t>采取止血措施。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https://d.book118.com/338062123004006042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FNRBED+MS-UIGothic</vt:lpstr>
      <vt:lpstr>SimSun</vt:lpstr>
      <vt:lpstr>RPRNPF+LDAUHD+ArialMT</vt:lpstr>
      <vt:lpstr>Times New Roman</vt:lpstr>
      <vt:lpstr>NALJCD+LKTASM+MicrosoftYaHei-Bold</vt:lpstr>
      <vt:lpstr>TJHLCN+BQUUIP+MicrosoftYaHei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2024-09-20T23:25:53.025</cp:lastPrinted>
  <dcterms:created xsi:type="dcterms:W3CDTF">2024-09-20T15:25:53Z</dcterms:created>
  <dcterms:modified xsi:type="dcterms:W3CDTF">2024-09-20T15:25:54Z</dcterms:modified>
</cp:coreProperties>
</file>