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1616931-97EC-4893-9CA4-FDFBFABFE16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8" name="PlaceHolder 1"/>
          <p:cNvSpPr>
            <a:spLocks noGrp="1"/>
          </p:cNvSpPr>
          <p:nvPr>
            <p:ph type="sldImg"/>
          </p:nvPr>
        </p:nvSpPr>
        <p:spPr>
          <a:xfrm>
            <a:off x="685800" y="1143000"/>
            <a:ext cx="5486040" cy="3085920"/>
          </a:xfrm>
          <a:prstGeom prst="rect">
            <a:avLst/>
          </a:prstGeom>
          <a:ln w="0">
            <a:noFill/>
          </a:ln>
        </p:spPr>
      </p:sp>
      <p:sp>
        <p:nvSpPr>
          <p:cNvPr id="67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1" name="PlaceHolder 1"/>
          <p:cNvSpPr>
            <a:spLocks noGrp="1"/>
          </p:cNvSpPr>
          <p:nvPr>
            <p:ph type="sldImg"/>
          </p:nvPr>
        </p:nvSpPr>
        <p:spPr>
          <a:xfrm>
            <a:off x="685800" y="1143000"/>
            <a:ext cx="5486040" cy="3085920"/>
          </a:xfrm>
          <a:prstGeom prst="rect">
            <a:avLst/>
          </a:prstGeom>
          <a:ln w="0">
            <a:noFill/>
          </a:ln>
        </p:spPr>
      </p:sp>
      <p:sp>
        <p:nvSpPr>
          <p:cNvPr id="68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4" name="PlaceHolder 1"/>
          <p:cNvSpPr>
            <a:spLocks noGrp="1"/>
          </p:cNvSpPr>
          <p:nvPr>
            <p:ph type="sldImg"/>
          </p:nvPr>
        </p:nvSpPr>
        <p:spPr>
          <a:xfrm>
            <a:off x="685800" y="1143000"/>
            <a:ext cx="5486040" cy="3085920"/>
          </a:xfrm>
          <a:prstGeom prst="rect">
            <a:avLst/>
          </a:prstGeom>
          <a:ln w="0">
            <a:noFill/>
          </a:ln>
        </p:spPr>
      </p:sp>
      <p:sp>
        <p:nvSpPr>
          <p:cNvPr id="68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7" name="PlaceHolder 1"/>
          <p:cNvSpPr>
            <a:spLocks noGrp="1"/>
          </p:cNvSpPr>
          <p:nvPr>
            <p:ph type="sldImg"/>
          </p:nvPr>
        </p:nvSpPr>
        <p:spPr>
          <a:xfrm>
            <a:off x="685800" y="1143000"/>
            <a:ext cx="5486040" cy="3085920"/>
          </a:xfrm>
          <a:prstGeom prst="rect">
            <a:avLst/>
          </a:prstGeom>
          <a:ln w="0">
            <a:noFill/>
          </a:ln>
        </p:spPr>
      </p:sp>
      <p:sp>
        <p:nvSpPr>
          <p:cNvPr id="68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0" name="PlaceHolder 1"/>
          <p:cNvSpPr>
            <a:spLocks noGrp="1"/>
          </p:cNvSpPr>
          <p:nvPr>
            <p:ph type="sldImg"/>
          </p:nvPr>
        </p:nvSpPr>
        <p:spPr>
          <a:xfrm>
            <a:off x="685800" y="1143000"/>
            <a:ext cx="5486040" cy="3085920"/>
          </a:xfrm>
          <a:prstGeom prst="rect">
            <a:avLst/>
          </a:prstGeom>
          <a:ln w="0">
            <a:noFill/>
          </a:ln>
        </p:spPr>
      </p:sp>
      <p:sp>
        <p:nvSpPr>
          <p:cNvPr id="69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02D38B-08DD-4F7C-AB70-D43E86101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FD46F4-225A-47B7-9936-118444E40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B9A23B-53C7-4999-ABE1-49A3DFE45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A1CC82-7C0C-4EF0-91A7-3BC2D75290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C85ED4-1FB7-4811-B607-5098F63D8E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452C8C-4BD1-43C8-9350-BD27F93752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ACAADE-4833-4267-B230-EEA76DD2DA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699D8C-E8EA-4C86-87C3-A57144D2D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9D002-25FF-4066-AD37-B03BE7907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CF9766-C4DF-4F23-BDD7-D414C034E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EE04C-2CF0-41CA-9B23-B127750D0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C5E858C-B540-4800-A230-859DBB3CB8E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AE4B0E0-AA32-4FDA-863D-5D9728EFCF2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8.png" /><Relationship Id="rId4"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7712105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C00000"/>
                </a:solidFill>
                <a:latin typeface="Arial"/>
                <a:ea typeface="微软雅黑"/>
              </a:rPr>
              <a:t>原醛症护理查房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 name="AutoShape 2"/>
          <p:cNvSpPr/>
          <p:nvPr/>
        </p:nvSpPr>
        <p:spPr>
          <a:xfrm>
            <a:off x="506520" y="33228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1147320" y="973080"/>
            <a:ext cx="4016160" cy="4016160"/>
          </a:xfrm>
          <a:prstGeom prst="ellipse">
            <a:avLst/>
          </a:prstGeom>
          <a:solidFill>
            <a:schemeClr val="accent6">
              <a:lumMod val="75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2058120" y="235908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原醛症概述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原醛症的诊断</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原醛症的治疗</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原醛症的护理</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原醛症的预后</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511640" y="15256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1</a:t>
            </a:r>
            <a:r>
              <a:rPr lang="zh-CN" sz="4000" b="1" strike="noStrike" spc="299">
                <a:solidFill>
                  <a:srgbClr val="EB554D"/>
                </a:solidFill>
                <a:latin typeface="Arial"/>
                <a:ea typeface="微软雅黑"/>
              </a:rPr>
              <a:t>章 原醛症概述</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原醛症的分类</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原醛症根据致病基因不同分为</a:t>
            </a:r>
            <a:r>
              <a:rPr lang="en-US" sz="1800" b="0" strike="noStrike" spc="148">
                <a:solidFill>
                  <a:schemeClr val="lt1"/>
                </a:solidFill>
                <a:latin typeface="Arial"/>
                <a:ea typeface="微软雅黑"/>
              </a:rPr>
              <a:t>A</a:t>
            </a:r>
            <a:r>
              <a:rPr lang="zh-CN" sz="1800" b="0" strike="noStrike" spc="148">
                <a:solidFill>
                  <a:schemeClr val="lt1"/>
                </a:solidFill>
                <a:latin typeface="Arial"/>
                <a:ea typeface="微软雅黑"/>
              </a:rPr>
              <a:t>、</a:t>
            </a:r>
            <a:r>
              <a:rPr lang="en-US" sz="1800" b="0" strike="noStrike" spc="148">
                <a:solidFill>
                  <a:schemeClr val="lt1"/>
                </a:solidFill>
                <a:latin typeface="Arial"/>
                <a:ea typeface="微软雅黑"/>
              </a:rPr>
              <a:t>B</a:t>
            </a:r>
            <a:r>
              <a:rPr lang="zh-CN" sz="1800" b="0" strike="noStrike" spc="148">
                <a:solidFill>
                  <a:schemeClr val="lt1"/>
                </a:solidFill>
                <a:latin typeface="Arial"/>
                <a:ea typeface="微软雅黑"/>
              </a:rPr>
              <a:t>、</a:t>
            </a:r>
            <a:r>
              <a:rPr lang="en-US" sz="1800" b="0" strike="noStrike" spc="148">
                <a:solidFill>
                  <a:schemeClr val="lt1"/>
                </a:solidFill>
                <a:latin typeface="Arial"/>
                <a:ea typeface="微软雅黑"/>
              </a:rPr>
              <a:t>C</a:t>
            </a:r>
            <a:r>
              <a:rPr lang="zh-CN" sz="1800" b="0" strike="noStrike" spc="148">
                <a:solidFill>
                  <a:schemeClr val="lt1"/>
                </a:solidFill>
                <a:latin typeface="Arial"/>
                <a:ea typeface="微软雅黑"/>
              </a:rPr>
              <a:t>型等，每种类型有不同的临床表现和治疗方案。及早进行基因检测对于患者的治疗和管理至关重要。</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AutoShape 2"/>
          <p:cNvSpPr/>
          <p:nvPr/>
        </p:nvSpPr>
        <p:spPr>
          <a:xfrm>
            <a:off x="905436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7" name="AutoShape 2"/>
          <p:cNvSpPr/>
          <p:nvPr/>
        </p:nvSpPr>
        <p:spPr>
          <a:xfrm>
            <a:off x="631188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8" name="AutoShape 2"/>
          <p:cNvSpPr/>
          <p:nvPr/>
        </p:nvSpPr>
        <p:spPr>
          <a:xfrm>
            <a:off x="3569400" y="2212200"/>
            <a:ext cx="2388600" cy="280332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29" name="AutoShape 2"/>
          <p:cNvSpPr/>
          <p:nvPr/>
        </p:nvSpPr>
        <p:spPr>
          <a:xfrm>
            <a:off x="729720" y="2164680"/>
            <a:ext cx="2388600" cy="285156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130"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肌张力异常</a:t>
            </a:r>
            <a:endParaRPr lang="en-US" sz="2000" b="0" strike="noStrike" spc="-1">
              <a:solidFill>
                <a:srgbClr val="000000"/>
              </a:solidFill>
              <a:latin typeface="Arial"/>
            </a:endParaRPr>
          </a:p>
        </p:txBody>
      </p:sp>
      <p:sp>
        <p:nvSpPr>
          <p:cNvPr id="132"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A</a:t>
            </a:r>
            <a:r>
              <a:rPr lang="zh-CN" sz="1600" b="0" strike="noStrike" spc="-1">
                <a:solidFill>
                  <a:schemeClr val="lt1"/>
                </a:solidFill>
                <a:latin typeface="微软雅黑"/>
                <a:ea typeface="微软雅黑"/>
              </a:rPr>
              <a:t>型原醛症的主要表现</a:t>
            </a:r>
            <a:endParaRPr lang="en-US" sz="1600" b="0" strike="noStrike" spc="-1">
              <a:solidFill>
                <a:srgbClr val="000000"/>
              </a:solidFill>
              <a:latin typeface="Arial"/>
            </a:endParaRPr>
          </a:p>
        </p:txBody>
      </p:sp>
      <p:sp>
        <p:nvSpPr>
          <p:cNvPr id="133"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癫痫</a:t>
            </a:r>
            <a:endParaRPr lang="en-US" sz="2000" b="0" strike="noStrike" spc="-1">
              <a:solidFill>
                <a:srgbClr val="000000"/>
              </a:solidFill>
              <a:latin typeface="Arial"/>
            </a:endParaRPr>
          </a:p>
        </p:txBody>
      </p:sp>
      <p:sp>
        <p:nvSpPr>
          <p:cNvPr id="135"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部分患者表现为癫痫发作</a:t>
            </a:r>
            <a:endParaRPr lang="en-US" sz="1600" b="0" strike="noStrike" spc="-1">
              <a:solidFill>
                <a:srgbClr val="000000"/>
              </a:solidFill>
              <a:latin typeface="Arial"/>
            </a:endParaRPr>
          </a:p>
        </p:txBody>
      </p:sp>
      <p:sp>
        <p:nvSpPr>
          <p:cNvPr id="136"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rgbClr val="EB554D"/>
                </a:solidFill>
                <a:latin typeface="微软雅黑"/>
                <a:ea typeface="微软雅黑"/>
              </a:rPr>
              <a:t> </a:t>
            </a:r>
            <a:endParaRPr lang="en-US" sz="2000" b="0" strike="noStrike" spc="-1">
              <a:solidFill>
                <a:srgbClr val="000000"/>
              </a:solidFill>
              <a:latin typeface="Arial"/>
            </a:endParaRPr>
          </a:p>
        </p:txBody>
      </p:sp>
      <p:sp>
        <p:nvSpPr>
          <p:cNvPr id="138"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13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原醛症的临床表现</a:t>
            </a:r>
            <a:endParaRPr lang="en-US" sz="3000" b="0" strike="noStrike" spc="-1">
              <a:solidFill>
                <a:schemeClr val="dk1"/>
              </a:solidFill>
              <a:latin typeface="Arial"/>
            </a:endParaRPr>
          </a:p>
        </p:txBody>
      </p:sp>
      <p:sp>
        <p:nvSpPr>
          <p:cNvPr id="140"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EB554D"/>
                </a:solidFill>
                <a:latin typeface="微软雅黑"/>
                <a:ea typeface="微软雅黑"/>
              </a:rPr>
              <a:t>智力障碍</a:t>
            </a:r>
            <a:endParaRPr lang="en-US" sz="2000" b="0" strike="noStrike" spc="-1">
              <a:solidFill>
                <a:srgbClr val="000000"/>
              </a:solidFill>
              <a:latin typeface="Arial"/>
            </a:endParaRPr>
          </a:p>
        </p:txBody>
      </p:sp>
      <p:sp>
        <p:nvSpPr>
          <p:cNvPr id="142"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影响患者学习和日常生活能力</a:t>
            </a:r>
            <a:endParaRPr lang="en-US" sz="1600" b="0" strike="noStrike" spc="-1">
              <a:solidFill>
                <a:srgbClr val="000000"/>
              </a:solidFill>
              <a:latin typeface="Arial"/>
            </a:endParaRPr>
          </a:p>
        </p:txBody>
      </p:sp>
      <p:grpSp>
        <p:nvGrpSpPr>
          <p:cNvPr id="143" name="Group 15"/>
          <p:cNvGrpSpPr/>
          <p:nvPr/>
        </p:nvGrpSpPr>
        <p:grpSpPr>
          <a:xfrm>
            <a:off x="435960" y="378720"/>
            <a:ext cx="515160" cy="439560"/>
            <a:chOff x="435960" y="378720"/>
            <a:chExt cx="515160" cy="439560"/>
          </a:xfrm>
        </p:grpSpPr>
        <p:sp>
          <p:nvSpPr>
            <p:cNvPr id="144"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5"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6"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7"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8"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9"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0"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1"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2"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3"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4"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5"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6"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7"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8"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9"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0"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1"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2"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3"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64"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165"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166"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167"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原醛症的诊断</a:t>
            </a:r>
            <a:endParaRPr lang="en-US" sz="40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1"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2"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3"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4"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5"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6"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7"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8"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原醛症的诊断</a:t>
            </a:r>
            <a:endParaRPr lang="en-US" sz="3600" b="0" strike="noStrike" spc="-1">
              <a:solidFill>
                <a:srgbClr val="000000"/>
              </a:solidFill>
              <a:latin typeface="Arial"/>
            </a:endParaRPr>
          </a:p>
        </p:txBody>
      </p:sp>
      <p:sp>
        <p:nvSpPr>
          <p:cNvPr id="18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原醛症的诊断是通过综合患者的临床表现和实验室检查结果来确定的。需要进行尿液分析、血液检测、基因检测等多项检查。早期诊断十分重要，可以避免不必要的病症加重，提高患者的生活质量。</a:t>
            </a:r>
            <a:endParaRPr lang="en-US" sz="1800" b="0" strike="noStrike" spc="-1">
              <a:solidFill>
                <a:srgbClr val="000000"/>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83" name="Group 15"/>
          <p:cNvGrpSpPr/>
          <p:nvPr/>
        </p:nvGrpSpPr>
        <p:grpSpPr>
          <a:xfrm>
            <a:off x="431640" y="396000"/>
            <a:ext cx="514800" cy="439200"/>
            <a:chOff x="431640" y="396000"/>
            <a:chExt cx="514800" cy="439200"/>
          </a:xfrm>
        </p:grpSpPr>
        <p:sp>
          <p:nvSpPr>
            <p:cNvPr id="184"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5"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6"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7"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8"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9"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0"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1"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2"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3"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4"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5"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6"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7"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8"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9"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0"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1"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2"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3"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0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 name="AutoShape 3"/>
          <p:cNvSpPr/>
          <p:nvPr/>
        </p:nvSpPr>
        <p:spPr>
          <a:xfrm>
            <a:off x="385344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6" name="AutoShape 4"/>
          <p:cNvSpPr/>
          <p:nvPr/>
        </p:nvSpPr>
        <p:spPr>
          <a:xfrm>
            <a:off x="385344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7" name="AutoShape 7"/>
          <p:cNvSpPr/>
          <p:nvPr/>
        </p:nvSpPr>
        <p:spPr>
          <a:xfrm>
            <a:off x="7873200" y="168156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8" name="AutoShape 8"/>
          <p:cNvSpPr/>
          <p:nvPr/>
        </p:nvSpPr>
        <p:spPr>
          <a:xfrm>
            <a:off x="7873200" y="130104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9" name="AutoShape 10"/>
          <p:cNvSpPr/>
          <p:nvPr/>
        </p:nvSpPr>
        <p:spPr>
          <a:xfrm>
            <a:off x="385344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0" name="AutoShape 11"/>
          <p:cNvSpPr/>
          <p:nvPr/>
        </p:nvSpPr>
        <p:spPr>
          <a:xfrm>
            <a:off x="385344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1" name="AutoShape 13"/>
          <p:cNvSpPr/>
          <p:nvPr/>
        </p:nvSpPr>
        <p:spPr>
          <a:xfrm>
            <a:off x="7873200" y="4213080"/>
            <a:ext cx="3657240" cy="1989360"/>
          </a:xfrm>
          <a:prstGeom prst="rect">
            <a:avLst/>
          </a:prstGeom>
          <a:solidFill>
            <a:schemeClr val="accent6">
              <a:alpha val="5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2" name="AutoShape 14"/>
          <p:cNvSpPr/>
          <p:nvPr/>
        </p:nvSpPr>
        <p:spPr>
          <a:xfrm>
            <a:off x="7873200" y="3895200"/>
            <a:ext cx="3657240" cy="718920"/>
          </a:xfrm>
          <a:prstGeom prst="roundRect">
            <a:avLst>
              <a:gd name="adj" fmla="val 16667"/>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1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2.title"/>
          <p:cNvSpPr/>
          <p:nvPr/>
        </p:nvSpPr>
        <p:spPr>
          <a:xfrm>
            <a:off x="8046720" y="1557720"/>
            <a:ext cx="33706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综合分析判断</a:t>
            </a:r>
            <a:endParaRPr lang="en-US" sz="2000" b="0" strike="noStrike" spc="-1">
              <a:solidFill>
                <a:srgbClr val="000000"/>
              </a:solidFill>
              <a:latin typeface="Arial"/>
            </a:endParaRPr>
          </a:p>
        </p:txBody>
      </p:sp>
      <p:sp>
        <p:nvSpPr>
          <p:cNvPr id="215"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患者家族史</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临床表现</a:t>
            </a:r>
            <a:endParaRPr lang="en-US" sz="1600" b="0" strike="noStrike" spc="-1">
              <a:solidFill>
                <a:srgbClr val="000000"/>
              </a:solidFill>
              <a:latin typeface="Arial"/>
            </a:endParaRPr>
          </a:p>
        </p:txBody>
      </p:sp>
      <p:sp>
        <p:nvSpPr>
          <p:cNvPr id="21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3.title"/>
          <p:cNvSpPr/>
          <p:nvPr/>
        </p:nvSpPr>
        <p:spPr>
          <a:xfrm>
            <a:off x="3992400" y="4109040"/>
            <a:ext cx="3337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团队合作</a:t>
            </a:r>
            <a:endParaRPr lang="en-US" sz="2000" b="0" strike="noStrike" spc="-1">
              <a:solidFill>
                <a:srgbClr val="000000"/>
              </a:solidFill>
              <a:latin typeface="Arial"/>
            </a:endParaRPr>
          </a:p>
        </p:txBody>
      </p:sp>
      <p:sp>
        <p:nvSpPr>
          <p:cNvPr id="218"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多学科合作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共同商讨诊疗方案</a:t>
            </a:r>
            <a:endParaRPr lang="en-US" sz="1600" b="0" strike="noStrike" spc="-1">
              <a:solidFill>
                <a:srgbClr val="000000"/>
              </a:solidFill>
              <a:latin typeface="Arial"/>
            </a:endParaRPr>
          </a:p>
        </p:txBody>
      </p:sp>
      <p:sp>
        <p:nvSpPr>
          <p:cNvPr id="21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4.title"/>
          <p:cNvSpPr/>
          <p:nvPr/>
        </p:nvSpPr>
        <p:spPr>
          <a:xfrm>
            <a:off x="8118360" y="4109040"/>
            <a:ext cx="32202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21"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2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诊断注意事项</a:t>
            </a:r>
            <a:endParaRPr lang="en-US" sz="3000" b="0" strike="noStrike" spc="-1">
              <a:solidFill>
                <a:schemeClr val="dk1"/>
              </a:solidFill>
              <a:latin typeface="Arial"/>
            </a:endParaRPr>
          </a:p>
        </p:txBody>
      </p:sp>
      <p:sp>
        <p:nvSpPr>
          <p:cNvPr id="22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1.title"/>
          <p:cNvSpPr/>
          <p:nvPr/>
        </p:nvSpPr>
        <p:spPr>
          <a:xfrm>
            <a:off x="3991680" y="155772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排除其他疾病</a:t>
            </a:r>
            <a:endParaRPr lang="en-US" sz="2000" b="0" strike="noStrike" spc="-1">
              <a:solidFill>
                <a:srgbClr val="000000"/>
              </a:solidFill>
              <a:latin typeface="Arial"/>
            </a:endParaRPr>
          </a:p>
        </p:txBody>
      </p:sp>
      <p:sp>
        <p:nvSpPr>
          <p:cNvPr id="225"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代谢性疾病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神经系统疾病</a:t>
            </a:r>
            <a:endParaRPr lang="en-US" sz="1600" b="0" strike="noStrike" spc="-1">
              <a:solidFill>
                <a:srgbClr val="000000"/>
              </a:solidFill>
              <a:latin typeface="Arial"/>
            </a:endParaRPr>
          </a:p>
        </p:txBody>
      </p:sp>
      <p:grpSp>
        <p:nvGrpSpPr>
          <p:cNvPr id="226" name="Group 15"/>
          <p:cNvGrpSpPr/>
          <p:nvPr/>
        </p:nvGrpSpPr>
        <p:grpSpPr>
          <a:xfrm>
            <a:off x="435960" y="378720"/>
            <a:ext cx="515160" cy="439560"/>
            <a:chOff x="435960" y="378720"/>
            <a:chExt cx="515160" cy="439560"/>
          </a:xfrm>
        </p:grpSpPr>
        <p:sp>
          <p:nvSpPr>
            <p:cNvPr id="227" name="AutoShape 16"/>
            <p:cNvSpPr/>
            <p:nvPr/>
          </p:nvSpPr>
          <p:spPr>
            <a:xfrm>
              <a:off x="435960" y="3787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8" name="AutoShape 17"/>
            <p:cNvSpPr/>
            <p:nvPr/>
          </p:nvSpPr>
          <p:spPr>
            <a:xfrm>
              <a:off x="555840" y="3852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9" name="AutoShape 18"/>
            <p:cNvSpPr/>
            <p:nvPr/>
          </p:nvSpPr>
          <p:spPr>
            <a:xfrm>
              <a:off x="669960" y="3870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0" name="AutoShape 19"/>
            <p:cNvSpPr/>
            <p:nvPr/>
          </p:nvSpPr>
          <p:spPr>
            <a:xfrm>
              <a:off x="780840" y="39600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1" name="AutoShape 20"/>
            <p:cNvSpPr/>
            <p:nvPr/>
          </p:nvSpPr>
          <p:spPr>
            <a:xfrm>
              <a:off x="885960" y="39204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2" name="AutoShape 21"/>
            <p:cNvSpPr/>
            <p:nvPr/>
          </p:nvSpPr>
          <p:spPr>
            <a:xfrm>
              <a:off x="435960" y="4964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3" name="AutoShape 22"/>
            <p:cNvSpPr/>
            <p:nvPr/>
          </p:nvSpPr>
          <p:spPr>
            <a:xfrm>
              <a:off x="555840" y="50328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4" name="AutoShape 23"/>
            <p:cNvSpPr/>
            <p:nvPr/>
          </p:nvSpPr>
          <p:spPr>
            <a:xfrm>
              <a:off x="669960" y="5047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35" name="AutoShape 24"/>
            <p:cNvSpPr/>
            <p:nvPr/>
          </p:nvSpPr>
          <p:spPr>
            <a:xfrm>
              <a:off x="780840" y="5137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36" name="AutoShape 25"/>
            <p:cNvSpPr/>
            <p:nvPr/>
          </p:nvSpPr>
          <p:spPr>
            <a:xfrm>
              <a:off x="885960" y="50976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37" name="AutoShape 26"/>
            <p:cNvSpPr/>
            <p:nvPr/>
          </p:nvSpPr>
          <p:spPr>
            <a:xfrm>
              <a:off x="435960" y="61452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38" name="AutoShape 27"/>
            <p:cNvSpPr/>
            <p:nvPr/>
          </p:nvSpPr>
          <p:spPr>
            <a:xfrm>
              <a:off x="555840" y="62100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39" name="AutoShape 28"/>
            <p:cNvSpPr/>
            <p:nvPr/>
          </p:nvSpPr>
          <p:spPr>
            <a:xfrm>
              <a:off x="669960" y="62280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0" name="AutoShape 29"/>
            <p:cNvSpPr/>
            <p:nvPr/>
          </p:nvSpPr>
          <p:spPr>
            <a:xfrm>
              <a:off x="780840" y="63144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1" name="AutoShape 30"/>
            <p:cNvSpPr/>
            <p:nvPr/>
          </p:nvSpPr>
          <p:spPr>
            <a:xfrm>
              <a:off x="885960" y="62748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2" name="AutoShape 31"/>
            <p:cNvSpPr/>
            <p:nvPr/>
          </p:nvSpPr>
          <p:spPr>
            <a:xfrm>
              <a:off x="435960" y="732240"/>
              <a:ext cx="83880" cy="83880"/>
            </a:xfrm>
            <a:prstGeom prst="ellipse">
              <a:avLst/>
            </a:prstGeom>
            <a:solidFill>
              <a:srgbClr val="EB554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3" name="AutoShape 32"/>
            <p:cNvSpPr/>
            <p:nvPr/>
          </p:nvSpPr>
          <p:spPr>
            <a:xfrm>
              <a:off x="555840" y="738720"/>
              <a:ext cx="77760" cy="77760"/>
            </a:xfrm>
            <a:prstGeom prst="ellipse">
              <a:avLst/>
            </a:prstGeom>
            <a:solidFill>
              <a:srgbClr val="EB554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4" name="AutoShape 33"/>
            <p:cNvSpPr/>
            <p:nvPr/>
          </p:nvSpPr>
          <p:spPr>
            <a:xfrm>
              <a:off x="669960" y="740520"/>
              <a:ext cx="74520" cy="74520"/>
            </a:xfrm>
            <a:prstGeom prst="ellipse">
              <a:avLst/>
            </a:prstGeom>
            <a:solidFill>
              <a:srgbClr val="EB554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5" name="AutoShape 34"/>
            <p:cNvSpPr/>
            <p:nvPr/>
          </p:nvSpPr>
          <p:spPr>
            <a:xfrm>
              <a:off x="780840" y="749520"/>
              <a:ext cx="68760" cy="68760"/>
            </a:xfrm>
            <a:prstGeom prst="ellipse">
              <a:avLst/>
            </a:prstGeom>
            <a:solidFill>
              <a:srgbClr val="EB554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6" name="AutoShape 35"/>
            <p:cNvSpPr/>
            <p:nvPr/>
          </p:nvSpPr>
          <p:spPr>
            <a:xfrm>
              <a:off x="885960" y="745200"/>
              <a:ext cx="65160" cy="65160"/>
            </a:xfrm>
            <a:prstGeom prst="ellipse">
              <a:avLst/>
            </a:prstGeom>
            <a:solidFill>
              <a:srgbClr val="EB554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47"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8"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实验室检查</a:t>
            </a:r>
            <a:endParaRPr lang="en-US" sz="3000" b="0" strike="noStrike" spc="-1">
              <a:solidFill>
                <a:schemeClr val="dk1"/>
              </a:solidFill>
              <a:latin typeface="Arial"/>
            </a:endParaRPr>
          </a:p>
        </p:txBody>
      </p:sp>
      <p:sp>
        <p:nvSpPr>
          <p:cNvPr id="249"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实验室检查是诊断原醛症的重要手段，其中尿液分析、血液检测、基因检测等都可以为诊断提供必要信息。通过这些检查结果，医生可以作出准确的诊断，并为后续的治疗方案制定提供依据。</a:t>
            </a:r>
            <a:endParaRPr lang="en-US" sz="1800" b="0" strike="noStrike" spc="-1">
              <a:solidFill>
                <a:srgbClr val="000000"/>
              </a:solidFill>
              <a:latin typeface="Arial"/>
            </a:endParaRPr>
          </a:p>
        </p:txBody>
      </p:sp>
      <p:grpSp>
        <p:nvGrpSpPr>
          <p:cNvPr id="250" name="Group 15"/>
          <p:cNvGrpSpPr/>
          <p:nvPr/>
        </p:nvGrpSpPr>
        <p:grpSpPr>
          <a:xfrm>
            <a:off x="435960" y="378720"/>
            <a:ext cx="515160" cy="439560"/>
            <a:chOff x="435960" y="378720"/>
            <a:chExt cx="515160" cy="439560"/>
          </a:xfrm>
        </p:grpSpPr>
        <p:sp>
          <p:nvSpPr>
            <p:cNvPr id="251" name="AutoShape 16"/>
            <p:cNvSpPr/>
            <p:nvPr/>
          </p:nvSpPr>
          <p:spPr>
            <a:xfrm>
              <a:off x="435960" y="3787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2" name="AutoShape 17"/>
            <p:cNvSpPr/>
            <p:nvPr/>
          </p:nvSpPr>
          <p:spPr>
            <a:xfrm>
              <a:off x="555840" y="3852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3" name="AutoShape 18"/>
            <p:cNvSpPr/>
            <p:nvPr/>
          </p:nvSpPr>
          <p:spPr>
            <a:xfrm>
              <a:off x="669960" y="3870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4" name="AutoShape 19"/>
            <p:cNvSpPr/>
            <p:nvPr/>
          </p:nvSpPr>
          <p:spPr>
            <a:xfrm>
              <a:off x="780840" y="39600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5" name="AutoShape 20"/>
            <p:cNvSpPr/>
            <p:nvPr/>
          </p:nvSpPr>
          <p:spPr>
            <a:xfrm>
              <a:off x="885960" y="39204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6" name="AutoShape 21"/>
            <p:cNvSpPr/>
            <p:nvPr/>
          </p:nvSpPr>
          <p:spPr>
            <a:xfrm>
              <a:off x="435960" y="4964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7" name="AutoShape 22"/>
            <p:cNvSpPr/>
            <p:nvPr/>
          </p:nvSpPr>
          <p:spPr>
            <a:xfrm>
              <a:off x="555840" y="50328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8" name="AutoShape 23"/>
            <p:cNvSpPr/>
            <p:nvPr/>
          </p:nvSpPr>
          <p:spPr>
            <a:xfrm>
              <a:off x="669960" y="5047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9" name="AutoShape 24"/>
            <p:cNvSpPr/>
            <p:nvPr/>
          </p:nvSpPr>
          <p:spPr>
            <a:xfrm>
              <a:off x="780840" y="5137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0" name="AutoShape 25"/>
            <p:cNvSpPr/>
            <p:nvPr/>
          </p:nvSpPr>
          <p:spPr>
            <a:xfrm>
              <a:off x="885960" y="50976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1" name="AutoShape 26"/>
            <p:cNvSpPr/>
            <p:nvPr/>
          </p:nvSpPr>
          <p:spPr>
            <a:xfrm>
              <a:off x="435960" y="61452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2" name="AutoShape 27"/>
            <p:cNvSpPr/>
            <p:nvPr/>
          </p:nvSpPr>
          <p:spPr>
            <a:xfrm>
              <a:off x="555840" y="62100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3" name="AutoShape 28"/>
            <p:cNvSpPr/>
            <p:nvPr/>
          </p:nvSpPr>
          <p:spPr>
            <a:xfrm>
              <a:off x="669960" y="62280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4" name="AutoShape 29"/>
            <p:cNvSpPr/>
            <p:nvPr/>
          </p:nvSpPr>
          <p:spPr>
            <a:xfrm>
              <a:off x="780840" y="63144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5" name="AutoShape 30"/>
            <p:cNvSpPr/>
            <p:nvPr/>
          </p:nvSpPr>
          <p:spPr>
            <a:xfrm>
              <a:off x="885960" y="62748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66" name="AutoShape 31"/>
            <p:cNvSpPr/>
            <p:nvPr/>
          </p:nvSpPr>
          <p:spPr>
            <a:xfrm>
              <a:off x="435960" y="732240"/>
              <a:ext cx="83880" cy="83880"/>
            </a:xfrm>
            <a:prstGeom prst="ellipse">
              <a:avLst/>
            </a:prstGeom>
            <a:solidFill>
              <a:srgbClr val="EB554D">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67" name="AutoShape 32"/>
            <p:cNvSpPr/>
            <p:nvPr/>
          </p:nvSpPr>
          <p:spPr>
            <a:xfrm>
              <a:off x="555840" y="738720"/>
              <a:ext cx="77760" cy="77760"/>
            </a:xfrm>
            <a:prstGeom prst="ellipse">
              <a:avLst/>
            </a:prstGeom>
            <a:solidFill>
              <a:srgbClr val="EB554D">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68" name="AutoShape 33"/>
            <p:cNvSpPr/>
            <p:nvPr/>
          </p:nvSpPr>
          <p:spPr>
            <a:xfrm>
              <a:off x="669960" y="740520"/>
              <a:ext cx="74520" cy="74520"/>
            </a:xfrm>
            <a:prstGeom prst="ellipse">
              <a:avLst/>
            </a:prstGeom>
            <a:solidFill>
              <a:srgbClr val="EB554D">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9" name="AutoShape 34"/>
            <p:cNvSpPr/>
            <p:nvPr/>
          </p:nvSpPr>
          <p:spPr>
            <a:xfrm>
              <a:off x="780840" y="749520"/>
              <a:ext cx="68760" cy="68760"/>
            </a:xfrm>
            <a:prstGeom prst="ellipse">
              <a:avLst/>
            </a:prstGeom>
            <a:solidFill>
              <a:srgbClr val="EB554D">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0" name="AutoShape 35"/>
            <p:cNvSpPr/>
            <p:nvPr/>
          </p:nvSpPr>
          <p:spPr>
            <a:xfrm>
              <a:off x="885960" y="745200"/>
              <a:ext cx="65160" cy="65160"/>
            </a:xfrm>
            <a:prstGeom prst="ellipse">
              <a:avLst/>
            </a:prstGeom>
            <a:solidFill>
              <a:srgbClr val="EB554D">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71"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2"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3"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6"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7"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8"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80" name="PlaceHolder 2"/>
          <p:cNvSpPr>
            <a:spLocks noGrp="1"/>
          </p:cNvSpPr>
          <p:nvPr>
            <p:ph type="title" idx="4294967295"/>
          </p:nvPr>
        </p:nvSpPr>
        <p:spPr>
          <a:xfrm>
            <a:off x="313560" y="40665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原醛症的治疗</a:t>
            </a:r>
            <a:endParaRPr lang="en-US" sz="4000" b="0" strike="noStrike" spc="-1">
              <a:solidFill>
                <a:schemeClr val="dk1"/>
              </a:solidFill>
              <a:latin typeface="Arial"/>
            </a:endParaRPr>
          </a:p>
        </p:txBody>
      </p:sp>
      <p:sp>
        <p:nvSpPr>
          <p:cNvPr id="2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8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8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8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药物治疗</a:t>
            </a:r>
            <a:endParaRPr lang="en-US" sz="3600" b="0" strike="noStrike" spc="-1">
              <a:solidFill>
                <a:srgbClr val="000000"/>
              </a:solidFill>
              <a:latin typeface="Arial"/>
            </a:endParaRPr>
          </a:p>
        </p:txBody>
      </p:sp>
      <p:sp>
        <p:nvSpPr>
          <p:cNvPr id="29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原醛症目前尚无特效药物，治疗主要针对症状和并发症。遵医嘱使用药物，定期复诊调整治疗方案，是常见的治疗方式。</a:t>
            </a:r>
            <a:endParaRPr lang="en-US" sz="1800" b="0" strike="noStrike" spc="-1">
              <a:solidFill>
                <a:srgbClr val="000000"/>
              </a:solidFill>
              <a:latin typeface="Arial"/>
            </a:endParaRPr>
          </a:p>
        </p:txBody>
      </p:sp>
      <p:sp>
        <p:nvSpPr>
          <p:cNvPr id="2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94" name="Group 15"/>
          <p:cNvGrpSpPr/>
          <p:nvPr/>
        </p:nvGrpSpPr>
        <p:grpSpPr>
          <a:xfrm>
            <a:off x="431640" y="396000"/>
            <a:ext cx="514800" cy="439200"/>
            <a:chOff x="431640" y="396000"/>
            <a:chExt cx="514800" cy="439200"/>
          </a:xfrm>
        </p:grpSpPr>
        <p:sp>
          <p:nvSpPr>
            <p:cNvPr id="29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1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6"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9"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康复训练</a:t>
            </a:r>
            <a:endParaRPr lang="en-US" sz="3000" b="0" strike="noStrike" spc="-1">
              <a:solidFill>
                <a:schemeClr val="dk1"/>
              </a:solidFill>
              <a:latin typeface="Arial"/>
            </a:endParaRPr>
          </a:p>
        </p:txBody>
      </p:sp>
      <p:sp>
        <p:nvSpPr>
          <p:cNvPr id="32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321" name="Group 15"/>
          <p:cNvGrpSpPr/>
          <p:nvPr/>
        </p:nvGrpSpPr>
        <p:grpSpPr>
          <a:xfrm>
            <a:off x="435960" y="378720"/>
            <a:ext cx="515160" cy="439560"/>
            <a:chOff x="435960" y="378720"/>
            <a:chExt cx="515160" cy="439560"/>
          </a:xfrm>
        </p:grpSpPr>
        <p:sp>
          <p:nvSpPr>
            <p:cNvPr id="322"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3"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4"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5"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6"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7"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8"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9"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0"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1"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2"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3"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4"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5"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6"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7"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8"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9"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0"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1"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42" name="AutoShape 2"/>
          <p:cNvSpPr/>
          <p:nvPr/>
        </p:nvSpPr>
        <p:spPr>
          <a:xfrm>
            <a:off x="981720" y="1604880"/>
            <a:ext cx="3394800" cy="211644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43" name="AutoShape 3"/>
          <p:cNvSpPr/>
          <p:nvPr/>
        </p:nvSpPr>
        <p:spPr>
          <a:xfrm>
            <a:off x="4376880" y="37216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4" name="AutoShape 4"/>
          <p:cNvSpPr/>
          <p:nvPr/>
        </p:nvSpPr>
        <p:spPr>
          <a:xfrm>
            <a:off x="7771680" y="16048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345" name="Picture 5" descr="C:/Users/Administrator/Desktop/ppt模板/真人/图片3.png图片3"/>
          <p:cNvPicPr/>
          <p:nvPr/>
        </p:nvPicPr>
        <p:blipFill>
          <a:blip r:embed="rId2"/>
          <a:srcRect t="12219" b="12219"/>
          <a:stretch>
            <a:fillRect/>
          </a:stretch>
        </p:blipFill>
        <p:spPr>
          <a:xfrm>
            <a:off x="991080" y="3721680"/>
            <a:ext cx="3395160" cy="2116080"/>
          </a:xfrm>
          <a:prstGeom prst="rect">
            <a:avLst/>
          </a:prstGeom>
          <a:ln w="0">
            <a:noFill/>
          </a:ln>
        </p:spPr>
      </p:pic>
      <p:pic>
        <p:nvPicPr>
          <p:cNvPr id="346" name="Picture 6" descr="C:/Users/Administrator/Desktop/ppt模板/真人/图片4.png图片4"/>
          <p:cNvPicPr/>
          <p:nvPr/>
        </p:nvPicPr>
        <p:blipFill>
          <a:blip r:embed="rId3"/>
          <a:srcRect t="12219" b="12219"/>
          <a:stretch>
            <a:fillRect/>
          </a:stretch>
        </p:blipFill>
        <p:spPr>
          <a:xfrm>
            <a:off x="4376880" y="1606680"/>
            <a:ext cx="3394440" cy="2115000"/>
          </a:xfrm>
          <a:prstGeom prst="rect">
            <a:avLst/>
          </a:prstGeom>
          <a:ln w="0">
            <a:noFill/>
          </a:ln>
        </p:spPr>
      </p:pic>
      <p:pic>
        <p:nvPicPr>
          <p:cNvPr id="347" name="Picture 7" descr="C:/Users/Administrator/Desktop/ppt模板/真人/图片2.png图片2"/>
          <p:cNvPicPr/>
          <p:nvPr/>
        </p:nvPicPr>
        <p:blipFill>
          <a:blip r:embed="rId4"/>
          <a:srcRect t="11713" b="11713"/>
          <a:stretch>
            <a:fillRect/>
          </a:stretch>
        </p:blipFill>
        <p:spPr>
          <a:xfrm>
            <a:off x="7771680" y="3712680"/>
            <a:ext cx="3394440" cy="2143440"/>
          </a:xfrm>
          <a:prstGeom prst="rect">
            <a:avLst/>
          </a:prstGeom>
          <a:ln w="0">
            <a:noFill/>
          </a:ln>
        </p:spPr>
      </p:pic>
      <p:sp>
        <p:nvSpPr>
          <p:cNvPr id="348"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生活质量</a:t>
            </a:r>
            <a:endParaRPr lang="en-US" sz="2000" b="0" strike="noStrike" spc="-1">
              <a:solidFill>
                <a:srgbClr val="000000"/>
              </a:solidFill>
              <a:latin typeface="Arial"/>
            </a:endParaRPr>
          </a:p>
        </p:txBody>
      </p:sp>
      <p:sp>
        <p:nvSpPr>
          <p:cNvPr id="349"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提高患者日常生活质量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增加生活乐趣</a:t>
            </a:r>
            <a:endParaRPr lang="en-US" sz="1600" b="0" strike="noStrike" spc="-1">
              <a:solidFill>
                <a:srgbClr val="000000"/>
              </a:solidFill>
              <a:latin typeface="Arial"/>
            </a:endParaRPr>
          </a:p>
        </p:txBody>
      </p:sp>
      <p:sp>
        <p:nvSpPr>
          <p:cNvPr id="350"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自理能力</a:t>
            </a:r>
            <a:endParaRPr lang="en-US" sz="2000" b="0" strike="noStrike" spc="-1">
              <a:solidFill>
                <a:srgbClr val="000000"/>
              </a:solidFill>
              <a:latin typeface="Arial"/>
            </a:endParaRPr>
          </a:p>
        </p:txBody>
      </p:sp>
      <p:sp>
        <p:nvSpPr>
          <p:cNvPr id="351"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培养独立生活能力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减轻家庭负担</a:t>
            </a:r>
            <a:endParaRPr lang="en-US" sz="1600" b="0" strike="noStrike" spc="-1">
              <a:solidFill>
                <a:srgbClr val="000000"/>
              </a:solidFill>
              <a:latin typeface="Arial"/>
            </a:endParaRPr>
          </a:p>
        </p:txBody>
      </p:sp>
      <p:sp>
        <p:nvSpPr>
          <p:cNvPr id="352"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康复计划</a:t>
            </a:r>
            <a:endParaRPr lang="en-US" sz="2000" b="0" strike="noStrike" spc="-1">
              <a:solidFill>
                <a:srgbClr val="000000"/>
              </a:solidFill>
              <a:latin typeface="Arial"/>
            </a:endParaRPr>
          </a:p>
        </p:txBody>
      </p:sp>
      <p:sp>
        <p:nvSpPr>
          <p:cNvPr id="353"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定期评估训练效果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持续调整训练方案</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https://d.book118.com/338077121057006047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原醛症护理查房</vt:lpstr>
      <vt:lpstr>目录</vt:lpstr>
      <vt:lpstr>第1章 原醛症概述</vt:lpstr>
      <vt:lpstr> </vt:lpstr>
      <vt:lpstr>原醛症的临床表现</vt:lpstr>
      <vt:lpstr>第2章 原醛症的诊断</vt:lpstr>
      <vt:lpstr> </vt:lpstr>
      <vt:lpstr>诊断注意事项</vt:lpstr>
      <vt:lpstr>实验室检查</vt:lpstr>
      <vt:lpstr>第3章 原醛症的治疗</vt:lpstr>
      <vt:lpstr> </vt:lpstr>
      <vt:lpstr>康复训练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2024-09-28T19:21:54.890</cp:lastPrinted>
  <dcterms:created xsi:type="dcterms:W3CDTF">2024-09-28T11:21:54Z</dcterms:created>
  <dcterms:modified xsi:type="dcterms:W3CDTF">2024-09-28T11:21:57Z</dcterms:modified>
</cp:coreProperties>
</file>