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032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7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A4E009-CBDE-4079-AF11-238DCC5C9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1D52CA-8CE2-4446-AEF8-B0380060D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B9B0CC-E8C3-4352-840B-DC441DFF0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04BB41-F80C-479B-8344-DD4AEF16DC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6D9A88-30B5-40A2-885B-FF71E29E8E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A4493B-8DC5-40EA-9C68-6147E329F2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18729-D376-4296-A886-15B549C32B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0C508E-9794-457D-A6AA-D1598AE4E4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FB1F2-8078-4656-989F-007C10E81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B93E7-329E-4430-A4B1-71F9B97F9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C13A7B-2381-4D7B-BD91-E5C0062D0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500318" r:id="rId2"/>
    <p:sldLayoutId id="2147500319" r:id="rId3"/>
    <p:sldLayoutId id="2147500320" r:id="rId4"/>
    <p:sldLayoutId id="2147500321" r:id="rId5"/>
    <p:sldLayoutId id="2147500322" r:id="rId6"/>
    <p:sldLayoutId id="2147500323" r:id="rId7"/>
    <p:sldLayoutId id="2147500324" r:id="rId8"/>
    <p:sldLayoutId id="2147500325" r:id="rId9"/>
    <p:sldLayoutId id="2147500326" r:id="rId10"/>
    <p:sldLayoutId id="2147500327"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17007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normAutofit fontScale="90000"/>
          </a:bodyPr>
          <a:lstStyle/>
          <a:p>
            <a:r>
              <a:rPr lang="zh-CN" altLang="en-US"/>
              <a:t>健康宣教之预防缺血性心脏病引起的心律失常</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1"/>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2"/>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818890" y="110299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3892830" y="11484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750004" y="12138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700">
                <a:solidFill>
                  <a:schemeClr val="accent1">
                    <a:lumMod val="75000"/>
                  </a:schemeClr>
                </a:solidFill>
                <a:latin typeface="+mj-ea"/>
                <a:ea typeface="+mj-ea"/>
                <a:cs typeface="MiSans Normal" panose="00000500000000000000" charset="-122"/>
                <a:sym typeface="+mn-ea"/>
              </a:rPr>
              <a:t>单击此处添加文本</a:t>
            </a:r>
            <a:endParaRPr lang="zh-CN" altLang="en-US" sz="17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818890" y="213296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3892830" y="217838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750004" y="224386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700">
                <a:solidFill>
                  <a:schemeClr val="accent1">
                    <a:lumMod val="75000"/>
                  </a:schemeClr>
                </a:solidFill>
                <a:latin typeface="+mj-ea"/>
                <a:ea typeface="+mj-ea"/>
                <a:cs typeface="MiSans Normal" panose="00000500000000000000" charset="-122"/>
                <a:sym typeface="+mn-ea"/>
              </a:rPr>
              <a:t>缺血性心脏病引起的心律失常概述</a:t>
            </a:r>
            <a:endParaRPr lang="zh-CN" altLang="en-US" sz="17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818890" y="316293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3892830" y="32083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750004" y="3273839"/>
            <a:ext cx="4286398" cy="489034"/>
          </a:xfrm>
          <a:prstGeom prst="rect">
            <a:avLst/>
          </a:prstGeom>
          <a:noFill/>
        </p:spPr>
        <p:txBody>
          <a:bodyPr wrap="square" lIns="0" tIns="0" rIns="0" bIns="0" rtlCol="0" anchor="ctr" anchorCtr="0">
            <a:normAutofit fontScale="6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预防缺血性心脏病引起的心律失常的方法</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818890" y="419290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3892830" y="423832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750004" y="4303809"/>
            <a:ext cx="4286398" cy="489034"/>
          </a:xfrm>
          <a:prstGeom prst="rect">
            <a:avLst/>
          </a:prstGeom>
          <a:noFill/>
        </p:spPr>
        <p:txBody>
          <a:bodyPr wrap="square" lIns="0" tIns="0" rIns="0" bIns="0" rtlCol="0" anchor="ctr" anchorCtr="0">
            <a:normAutofit fontScale="6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缺血性心脏病引起的心律失常的急救措施</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818890" y="522287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3892830" y="52682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750004" y="5333779"/>
            <a:ext cx="4286398" cy="489034"/>
          </a:xfrm>
          <a:prstGeom prst="rect">
            <a:avLst/>
          </a:prstGeom>
          <a:noFill/>
        </p:spPr>
        <p:txBody>
          <a:bodyPr wrap="square" lIns="0" tIns="0" rIns="0" bIns="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缺血性心脏病引起的心律失常的预防与护理</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0" name="标题 1"/>
          <p:cNvSpPr>
            <a:spLocks noGrp="1"/>
          </p:cNvSpPr>
          <p:nvPr>
            <p:ph type="title" idx="4"/>
            <p:custDataLst>
              <p:tags r:id="rId2"/>
            </p:custDataLst>
          </p:nvPr>
        </p:nvSpPr>
        <p:spPr/>
        <p:txBody>
          <a:bodyPr/>
          <a:lstStyle/>
          <a:p>
            <a:r>
              <a:rPr lang="zh-CN" altLang="en-US"/>
              <a:t>添加章节标题</a:t>
            </a:r>
            <a:endParaRPr lang="zh-CN" altLang="en-US"/>
          </a:p>
        </p:txBody>
      </p:sp>
      <p:sp>
        <p:nvSpPr>
          <p:cNvPr id="1048922" name="文本占位符 3"/>
          <p:cNvSpPr>
            <a:spLocks noGrp="1"/>
          </p:cNvSpPr>
          <p:nvPr>
            <p:ph type="body" idx="2"/>
            <p:custDataLst>
              <p:tags r:id="rId3"/>
            </p:custDataLst>
          </p:nvPr>
        </p:nvSpPr>
        <p:spPr/>
        <p:txBody>
          <a:bodyPr>
            <a:normAutofit fontScale="78409"/>
          </a:bodyPr>
          <a:lstStyle/>
          <a:p>
            <a:endParaRPr lang="zh-CN" altLang="en-US"/>
          </a:p>
        </p:txBody>
      </p:sp>
      <p:sp>
        <p:nvSpPr>
          <p:cNvPr id="1048924" name="文本占位符 4"/>
          <p:cNvSpPr>
            <a:spLocks noGrp="1"/>
          </p:cNvSpPr>
          <p:nvPr>
            <p:ph type="body" idx="1"/>
            <p:custDataLst>
              <p:tags r:id="rId4"/>
            </p:custDataLst>
          </p:nvPr>
        </p:nvSpPr>
        <p:spPr/>
        <p:txBody>
          <a:bodyPr/>
          <a:lstStyle/>
          <a:p>
            <a:r>
              <a:rPr lang="zh-CN" altLang="en-US"/>
              <a:t>PART ONE</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6" name="标题 1"/>
          <p:cNvSpPr>
            <a:spLocks noGrp="1"/>
          </p:cNvSpPr>
          <p:nvPr>
            <p:ph type="title" idx="4"/>
            <p:custDataLst>
              <p:tags r:id="rId2"/>
            </p:custDataLst>
          </p:nvPr>
        </p:nvSpPr>
        <p:spPr/>
        <p:txBody>
          <a:bodyPr>
            <a:normAutofit fontScale="90000"/>
          </a:bodyPr>
          <a:lstStyle/>
          <a:p>
            <a:r>
              <a:rPr lang="zh-CN" altLang="en-US"/>
              <a:t>缺血性心脏病引起的心律失常概述</a:t>
            </a:r>
            <a:endParaRPr lang="zh-CN" altLang="en-US"/>
          </a:p>
        </p:txBody>
      </p:sp>
      <p:sp>
        <p:nvSpPr>
          <p:cNvPr id="1048968" name="文本占位符 3"/>
          <p:cNvSpPr>
            <a:spLocks noGrp="1"/>
          </p:cNvSpPr>
          <p:nvPr>
            <p:ph type="body" idx="2"/>
            <p:custDataLst>
              <p:tags r:id="rId3"/>
            </p:custDataLst>
          </p:nvPr>
        </p:nvSpPr>
        <p:spPr/>
        <p:txBody>
          <a:bodyPr>
            <a:normAutofit fontScale="78409"/>
          </a:bodyPr>
          <a:lstStyle/>
          <a:p>
            <a:endParaRPr lang="zh-CN" altLang="en-US"/>
          </a:p>
        </p:txBody>
      </p:sp>
      <p:sp>
        <p:nvSpPr>
          <p:cNvPr id="1048970" name="文本占位符 4"/>
          <p:cNvSpPr>
            <a:spLocks noGrp="1"/>
          </p:cNvSpPr>
          <p:nvPr>
            <p:ph type="body" idx="1"/>
            <p:custDataLst>
              <p:tags r:id="rId4"/>
            </p:custDataLst>
          </p:nvPr>
        </p:nvSpPr>
        <p:spPr/>
        <p:txBody>
          <a:bodyPr/>
          <a:lstStyle/>
          <a:p>
            <a:r>
              <a:rPr lang="zh-CN" altLang="en-US"/>
              <a:t>PART TWO</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2" name="标题 1"/>
          <p:cNvSpPr>
            <a:spLocks noGrp="1"/>
          </p:cNvSpPr>
          <p:nvPr>
            <p:ph type="title" idx="3"/>
          </p:nvPr>
        </p:nvSpPr>
        <p:spPr/>
        <p:txBody>
          <a:bodyPr/>
          <a:lstStyle/>
          <a:p>
            <a:r>
              <a:rPr lang="zh-CN" altLang="en-US"/>
              <a:t>缺血性心脏病与心律失常的关系</a:t>
            </a:r>
            <a:endParaRPr lang="zh-CN" altLang="en-US"/>
          </a:p>
        </p:txBody>
      </p:sp>
      <p:sp>
        <p:nvSpPr>
          <p:cNvPr id="1049014"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缺血性心脏病是由于冠状动脉狭窄或闭塞导致心肌缺血缺氧而引起的心脏病。</a:t>
            </a:r>
            <a:endParaRPr lang="zh-CN" altLang="en-US" sz="1200" spc="150">
              <a:solidFill>
                <a:schemeClr val="tx1">
                  <a:lumMod val="65000"/>
                  <a:lumOff val="35000"/>
                </a:schemeClr>
              </a:solidFill>
              <a:latin typeface="+mn-ea"/>
              <a:sym typeface="+mn-ea"/>
            </a:endParaRPr>
          </a:p>
        </p:txBody>
      </p:sp>
      <p:sp>
        <p:nvSpPr>
          <p:cNvPr id="1049016"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心律失常是缺血性心脏病的一种常见并发症，由于心肌缺血缺氧导致心脏电信号异常，引起心律失常。</a:t>
            </a:r>
            <a:endParaRPr lang="zh-CN" altLang="en-US" sz="1200" spc="150">
              <a:solidFill>
                <a:schemeClr val="tx1">
                  <a:lumMod val="65000"/>
                  <a:lumOff val="35000"/>
                </a:schemeClr>
              </a:solidFill>
              <a:latin typeface="+mn-ea"/>
              <a:sym typeface="+mn-ea"/>
            </a:endParaRPr>
          </a:p>
        </p:txBody>
      </p:sp>
      <p:sp>
        <p:nvSpPr>
          <p:cNvPr id="1049018"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缺血性心脏病引起的心律失常通常表现为心悸、胸闷、气短等症状，严重时可能导致晕厥或猝死。</a:t>
            </a:r>
            <a:endParaRPr lang="zh-CN" altLang="en-US" sz="1200" spc="150">
              <a:solidFill>
                <a:schemeClr val="tx1">
                  <a:lumMod val="65000"/>
                  <a:lumOff val="35000"/>
                </a:schemeClr>
              </a:solidFill>
              <a:latin typeface="+mn-ea"/>
              <a:sym typeface="+mn-ea"/>
            </a:endParaRPr>
          </a:p>
        </p:txBody>
      </p:sp>
      <p:sp>
        <p:nvSpPr>
          <p:cNvPr id="1049020"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预防缺血性心脏病引起的心律失常需要积极治疗缺血性心脏病，控制血压、血糖、血脂等危险因素，同时保持良好的生活习惯和心态。</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54" name="标题 1"/>
          <p:cNvSpPr>
            <a:spLocks noGrp="1"/>
          </p:cNvSpPr>
          <p:nvPr>
            <p:ph type="title" idx="3"/>
          </p:nvPr>
        </p:nvSpPr>
        <p:spPr/>
        <p:txBody>
          <a:bodyPr/>
          <a:lstStyle/>
          <a:p>
            <a:r>
              <a:rPr lang="zh-CN" altLang="en-US"/>
              <a:t>心律失常的分类和症状</a:t>
            </a:r>
            <a:endParaRPr lang="zh-CN" altLang="en-US"/>
          </a:p>
        </p:txBody>
      </p:sp>
      <p:sp>
        <p:nvSpPr>
          <p:cNvPr id="104905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房性心律失常：包括房性早搏、房性心动过速和心房扑动等，可能导致心悸、胸闷和呼吸困难等症状。</a:t>
            </a:r>
            <a:endParaRPr lang="zh-CN" altLang="en-US" sz="1400" spc="150">
              <a:solidFill>
                <a:schemeClr val="tx1"/>
              </a:solidFill>
              <a:effectLst/>
              <a:latin typeface="+mn-ea"/>
              <a:sym typeface="+mn-ea"/>
            </a:endParaRPr>
          </a:p>
        </p:txBody>
      </p:sp>
      <p:sp>
        <p:nvSpPr>
          <p:cNvPr id="104906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室性心律失常：包括室性早搏、室性心动过速和室颤等，可能导致心悸、胸闷和晕厥等症状。</a:t>
            </a:r>
            <a:endParaRPr lang="zh-CN" altLang="en-US" sz="1400" spc="150">
              <a:solidFill>
                <a:schemeClr val="tx1"/>
              </a:solidFill>
              <a:effectLst/>
              <a:latin typeface="+mn-ea"/>
              <a:sym typeface="+mn-ea"/>
            </a:endParaRPr>
          </a:p>
        </p:txBody>
      </p:sp>
      <p:sp>
        <p:nvSpPr>
          <p:cNvPr id="104906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交界性心律失常：包括交界性早搏和交界性心动过速等，可能导致心悸和胸闷等症状。</a:t>
            </a:r>
            <a:endParaRPr lang="zh-CN" altLang="en-US" sz="1400" spc="150">
              <a:solidFill>
                <a:schemeClr val="tx1"/>
              </a:solidFill>
              <a:effectLst/>
              <a:latin typeface="+mn-ea"/>
              <a:sym typeface="+mn-ea"/>
            </a:endParaRPr>
          </a:p>
        </p:txBody>
      </p:sp>
      <p:sp>
        <p:nvSpPr>
          <p:cNvPr id="104907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窦性心律失常：包括窦性心动过速和窦性心动过缓等，可能导致心悸、胸闷和乏力等症状。</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4" name="标题 1"/>
          <p:cNvSpPr>
            <a:spLocks noGrp="1"/>
          </p:cNvSpPr>
          <p:nvPr>
            <p:ph type="title" idx="3"/>
          </p:nvPr>
        </p:nvSpPr>
        <p:spPr/>
        <p:txBody>
          <a:bodyPr/>
          <a:lstStyle/>
          <a:p>
            <a:r>
              <a:rPr lang="zh-CN" altLang="en-US"/>
              <a:t>缺血性心脏病引起心律失常的危害</a:t>
            </a:r>
            <a:endParaRPr lang="zh-CN" altLang="en-US"/>
          </a:p>
        </p:txBody>
      </p:sp>
      <p:sp>
        <p:nvSpPr>
          <p:cNvPr id="104910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心肌梗死：心律失常可引发心肌缺血，导致心肌梗死。</a:t>
            </a:r>
            <a:endParaRPr lang="zh-CN" altLang="en-US" sz="1400" spc="150">
              <a:solidFill>
                <a:schemeClr val="tx1"/>
              </a:solidFill>
              <a:effectLst/>
              <a:latin typeface="+mn-ea"/>
              <a:sym typeface="+mn-ea"/>
            </a:endParaRPr>
          </a:p>
        </p:txBody>
      </p:sp>
      <p:sp>
        <p:nvSpPr>
          <p:cNvPr id="104911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猝死：心律失常可导致心脏骤停，危及生命。</a:t>
            </a:r>
            <a:endParaRPr lang="zh-CN" altLang="en-US" sz="1400" spc="150">
              <a:solidFill>
                <a:schemeClr val="tx1"/>
              </a:solidFill>
              <a:effectLst/>
              <a:latin typeface="+mn-ea"/>
              <a:sym typeface="+mn-ea"/>
            </a:endParaRPr>
          </a:p>
        </p:txBody>
      </p:sp>
      <p:sp>
        <p:nvSpPr>
          <p:cNvPr id="104911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心力衰竭：心律失常可加重心脏负担，导致心力衰竭。</a:t>
            </a:r>
            <a:endParaRPr lang="zh-CN" altLang="en-US" sz="1400" spc="150">
              <a:solidFill>
                <a:schemeClr val="tx1"/>
              </a:solidFill>
              <a:effectLst/>
              <a:latin typeface="+mn-ea"/>
              <a:sym typeface="+mn-ea"/>
            </a:endParaRPr>
          </a:p>
        </p:txBody>
      </p:sp>
      <p:sp>
        <p:nvSpPr>
          <p:cNvPr id="104912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心绞痛：心律失常可引起冠状动脉供血不足，导致心绞痛发作。</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54" name="标题 1"/>
          <p:cNvSpPr>
            <a:spLocks noGrp="1"/>
          </p:cNvSpPr>
          <p:nvPr>
            <p:ph type="title" idx="4"/>
            <p:custDataLst>
              <p:tags r:id="rId2"/>
            </p:custDataLst>
          </p:nvPr>
        </p:nvSpPr>
        <p:spPr/>
        <p:txBody>
          <a:bodyPr>
            <a:normAutofit fontScale="90000"/>
          </a:bodyPr>
          <a:lstStyle/>
          <a:p>
            <a:r>
              <a:rPr lang="zh-CN" altLang="en-US"/>
              <a:t>预防缺血性心脏病引起的心律失常的方法</a:t>
            </a:r>
            <a:endParaRPr lang="zh-CN" altLang="en-US"/>
          </a:p>
        </p:txBody>
      </p:sp>
      <p:sp>
        <p:nvSpPr>
          <p:cNvPr id="1049156" name="文本占位符 3"/>
          <p:cNvSpPr>
            <a:spLocks noGrp="1"/>
          </p:cNvSpPr>
          <p:nvPr>
            <p:ph type="body" idx="2"/>
            <p:custDataLst>
              <p:tags r:id="rId3"/>
            </p:custDataLst>
          </p:nvPr>
        </p:nvSpPr>
        <p:spPr/>
        <p:txBody>
          <a:bodyPr>
            <a:normAutofit fontScale="78409"/>
          </a:bodyPr>
          <a:lstStyle/>
          <a:p>
            <a:endParaRPr lang="zh-CN" altLang="en-US"/>
          </a:p>
        </p:txBody>
      </p:sp>
      <p:sp>
        <p:nvSpPr>
          <p:cNvPr id="1049158" name="文本占位符 4"/>
          <p:cNvSpPr>
            <a:spLocks noGrp="1"/>
          </p:cNvSpPr>
          <p:nvPr>
            <p:ph type="body" idx="1"/>
            <p:custDataLst>
              <p:tags r:id="rId4"/>
            </p:custDataLst>
          </p:nvPr>
        </p:nvSpPr>
        <p:spPr/>
        <p:txBody>
          <a:bodyPr/>
          <a:lstStyle/>
          <a:p>
            <a:r>
              <a:rPr lang="zh-CN" altLang="en-US"/>
              <a:t>PART THREE</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00" name="标题 1"/>
          <p:cNvSpPr>
            <a:spLocks noGrp="1"/>
          </p:cNvSpPr>
          <p:nvPr>
            <p:ph type="title" idx="3"/>
          </p:nvPr>
        </p:nvSpPr>
        <p:spPr/>
        <p:txBody>
          <a:bodyPr/>
          <a:lstStyle/>
          <a:p>
            <a:r>
              <a:rPr lang="zh-CN" altLang="en-US"/>
              <a:t>控制基础疾病</a:t>
            </a:r>
            <a:endParaRPr lang="zh-CN" altLang="en-US"/>
          </a:p>
        </p:txBody>
      </p:sp>
      <p:sp>
        <p:nvSpPr>
          <p:cNvPr id="104920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控制高血压：定期监测，合理用药，保持血压稳定</a:t>
            </a:r>
            <a:endParaRPr lang="zh-CN" altLang="en-US" sz="1200" spc="150">
              <a:solidFill>
                <a:schemeClr val="tx1">
                  <a:lumMod val="65000"/>
                  <a:lumOff val="35000"/>
                </a:schemeClr>
              </a:solidFill>
              <a:latin typeface="+mn-ea"/>
              <a:sym typeface="+mn-ea"/>
            </a:endParaRPr>
          </a:p>
        </p:txBody>
      </p:sp>
      <p:sp>
        <p:nvSpPr>
          <p:cNvPr id="104920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控制高血脂：低脂饮食，增加运动，必要时使用降脂药物</a:t>
            </a:r>
            <a:endParaRPr lang="zh-CN" altLang="en-US" sz="1200" spc="150">
              <a:solidFill>
                <a:schemeClr val="tx1">
                  <a:lumMod val="65000"/>
                  <a:lumOff val="35000"/>
                </a:schemeClr>
              </a:solidFill>
              <a:latin typeface="+mn-ea"/>
              <a:sym typeface="+mn-ea"/>
            </a:endParaRPr>
          </a:p>
        </p:txBody>
      </p:sp>
      <p:sp>
        <p:nvSpPr>
          <p:cNvPr id="104920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控制糖尿病：合理饮食，规律运动，使用降糖药物或胰岛素控制血糖</a:t>
            </a:r>
            <a:endParaRPr lang="zh-CN" altLang="en-US" sz="1200" spc="150">
              <a:solidFill>
                <a:schemeClr val="tx1">
                  <a:lumMod val="65000"/>
                  <a:lumOff val="35000"/>
                </a:schemeClr>
              </a:solidFill>
              <a:latin typeface="+mn-ea"/>
              <a:sym typeface="+mn-ea"/>
            </a:endParaRPr>
          </a:p>
        </p:txBody>
      </p:sp>
      <p:sp>
        <p:nvSpPr>
          <p:cNvPr id="104920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戒烟限酒：戒烟并限制酒精摄入，保持健康的生活方式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42" name="标题 1"/>
          <p:cNvSpPr>
            <a:spLocks noGrp="1"/>
          </p:cNvSpPr>
          <p:nvPr>
            <p:ph type="title" idx="3"/>
          </p:nvPr>
        </p:nvSpPr>
        <p:spPr/>
        <p:txBody>
          <a:bodyPr/>
          <a:lstStyle/>
          <a:p>
            <a:r>
              <a:rPr lang="zh-CN" altLang="en-US"/>
              <a:t>健康的生活方式</a:t>
            </a:r>
            <a:endParaRPr lang="zh-CN" altLang="en-US"/>
          </a:p>
        </p:txBody>
      </p:sp>
      <p:sp>
        <p:nvSpPr>
          <p:cNvPr id="104924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2" name="文本框 3"/>
          <p:cNvSpPr txBox="1"/>
          <p:nvPr>
            <p:custDataLst>
              <p:tags r:id="rId6"/>
            </p:custDataLst>
          </p:nvPr>
        </p:nvSpPr>
        <p:spPr>
          <a:xfrm>
            <a:off x="3159684" y="4727038"/>
            <a:ext cx="3135568" cy="1373904"/>
          </a:xfrm>
          <a:prstGeom prst="rect">
            <a:avLst/>
          </a:prstGeom>
          <a:noFill/>
        </p:spPr>
        <p:txBody>
          <a:bodyPr wrap="square" lIns="0" rtlCol="0">
            <a:normAutofit fontScale="92857"/>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控制体重：肥胖会增加心脏负担，引发心血管疾病。保持健康体重，注意饮食平衡，避免高热量、高脂肪食物。</a:t>
            </a:r>
            <a:endParaRPr lang="zh-CN" altLang="en-US" sz="1400" spc="150">
              <a:solidFill>
                <a:schemeClr val="tx1"/>
              </a:solidFill>
              <a:effectLst/>
              <a:latin typeface="+mn-ea"/>
              <a:sym typeface="+mn-ea"/>
            </a:endParaRPr>
          </a:p>
        </p:txBody>
      </p:sp>
      <p:sp>
        <p:nvSpPr>
          <p:cNvPr id="1049254" name="文本框 6"/>
          <p:cNvSpPr txBox="1"/>
          <p:nvPr>
            <p:custDataLst>
              <p:tags r:id="rId7"/>
            </p:custDataLst>
          </p:nvPr>
        </p:nvSpPr>
        <p:spPr>
          <a:xfrm>
            <a:off x="608400" y="1639940"/>
            <a:ext cx="3135568" cy="1414443"/>
          </a:xfrm>
          <a:prstGeom prst="rect">
            <a:avLst/>
          </a:prstGeom>
          <a:noFill/>
        </p:spPr>
        <p:txBody>
          <a:bodyPr wrap="square" lIns="0" rtlCol="0">
            <a:normAutofit fontScale="92857"/>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保持适度的运动：定期进行有氧运动，如快走、慢跑、游泳等，有助于增强心肺功能，提高心脏耐受能力。</a:t>
            </a:r>
            <a:endParaRPr lang="zh-CN" altLang="en-US" sz="1400" spc="150">
              <a:solidFill>
                <a:schemeClr val="tx1"/>
              </a:solidFill>
              <a:effectLst/>
              <a:latin typeface="+mn-ea"/>
              <a:sym typeface="+mn-ea"/>
            </a:endParaRPr>
          </a:p>
        </p:txBody>
      </p:sp>
      <p:sp>
        <p:nvSpPr>
          <p:cNvPr id="104925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戒烟限酒：吸烟和过量饮酒都会对心脏产生负面影响。戒烟限酒，有助于降低心律失常的风险。</a:t>
            </a:r>
            <a:endParaRPr lang="zh-CN" altLang="en-US" sz="1400" spc="150">
              <a:solidFill>
                <a:schemeClr val="tx1"/>
              </a:solidFill>
              <a:effectLst/>
              <a:latin typeface="+mn-ea"/>
              <a:sym typeface="+mn-ea"/>
            </a:endParaRPr>
          </a:p>
        </p:txBody>
      </p:sp>
      <p:sp>
        <p:nvSpPr>
          <p:cNvPr id="1049258" name="文本框 8"/>
          <p:cNvSpPr txBox="1"/>
          <p:nvPr>
            <p:custDataLst>
              <p:tags r:id="rId9"/>
            </p:custDataLst>
          </p:nvPr>
        </p:nvSpPr>
        <p:spPr>
          <a:xfrm>
            <a:off x="8442032" y="4727038"/>
            <a:ext cx="3135568" cy="1373904"/>
          </a:xfrm>
          <a:prstGeom prst="rect">
            <a:avLst/>
          </a:prstGeom>
          <a:noFill/>
        </p:spPr>
        <p:txBody>
          <a:bodyPr wrap="square" lIns="0" rtlCol="0">
            <a:normAutofit fontScale="92857" lnSpcReduction="1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保持良好的心理状态：情绪稳定、心态平和有利于心脏健康。遇到压力和焦虑时，可以尝试通过冥想、瑜伽等方式放松身心。</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https://d.book118.com/338117007101006031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0300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WO"/>
  <p:tag name="KSO_WM_UNIT_TYPE" val="e"/>
  <p:tag name="KSO_WM_UNIT_VALUE" val="6"/>
</p:tagLst>
</file>

<file path=ppt/tags/tag134.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HREE"/>
  <p:tag name="KSO_WM_UNIT_TYPE" val="e"/>
  <p:tag name="KSO_WM_UNIT_VALUE" val="6"/>
</p:tagLst>
</file>

<file path=ppt/tags/tag158.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站酷文艺体</vt:lpstr>
      <vt:lpstr>MiSans Normal</vt:lpstr>
      <vt:lpstr>Wingdings</vt:lpstr>
      <vt:lpstr>Calibri Light</vt:lpstr>
      <vt:lpstr>Office Theme</vt:lpstr>
      <vt:lpstr>健康宣教之预防缺血性心脏病引起的心律失常</vt:lpstr>
      <vt:lpstr>目录</vt:lpstr>
      <vt:lpstr>添加章节标题</vt:lpstr>
      <vt:lpstr>缺血性心脏病引起的心律失常概述</vt:lpstr>
      <vt:lpstr>缺血性心脏病与心律失常的关系</vt:lpstr>
      <vt:lpstr>心律失常的分类和症状</vt:lpstr>
      <vt:lpstr>缺血性心脏病引起心律失常的危害</vt:lpstr>
      <vt:lpstr>预防缺血性心脏病引起的心律失常的方法</vt:lpstr>
      <vt:lpstr>控制基础疾病</vt:lpstr>
      <vt:lpstr>健康的生活方式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2024-09-08T15:18:39.079</cp:lastPrinted>
  <dcterms:created xsi:type="dcterms:W3CDTF">2024-09-08T07:18:39Z</dcterms:created>
  <dcterms:modified xsi:type="dcterms:W3CDTF">2024-09-08T07:18:41Z</dcterms:modified>
</cp:coreProperties>
</file>