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LQWFWN+MS-UIGothic"/>
      <p:regular r:id="rId16"/>
    </p:embeddedFont>
    <p:embeddedFont>
      <p:font typeface="WMERKJ+GDUSML+ArialMT"/>
      <p:regular r:id="rId17"/>
    </p:embeddedFont>
    <p:embeddedFont>
      <p:font typeface="KBKCGC+KFQCQT+MicrosoftYaHei"/>
      <p:regular r:id="rId18"/>
    </p:embeddedFont>
    <p:embeddedFont>
      <p:font typeface="HBMNHC+MWOENH+MicrosoftYaHei-Bold"/>
      <p:regular r:id="rId19"/>
    </p:embeddedFont>
    <p:embeddedFont>
      <p:font typeface="KCDSWS+KFQCQT+MicrosoftYaHei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4D7BD-7371-43FC-B965-C2230D8EC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21E96-5424-480B-A48B-C19ED45E1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0B56B-A3A0-4D3B-A27C-996937386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609BD-043D-4875-BF83-29EA47705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47F8D9-3DD0-4425-81A8-C3640DB7E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940E93-D105-4237-9D01-20EE3E6B9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8C96A7-620C-4F31-8081-6DBFEF7D8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3D532-7A23-4F75-8AAC-920018EDF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9F01D-12F9-4DB4-A2D2-714BD0802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E42AD-F6B1-4AFD-BDD4-75EC2D8F0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9F4EF-9AD1-4AEF-9ECC-884CC56CD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25107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认识负</a:t>
            </a:r>
            <a:r>
              <a:rPr sz="5150" spc="23">
                <a:solidFill>
                  <a:srgbClr val="27DFF4"/>
                </a:solidFill>
                <a:latin typeface="LQWFWN+MS-UIGothic"/>
                <a:cs typeface="LQWFWN+MS-UIGothic"/>
              </a:rPr>
              <a:t>数全解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LQWFWN+MS-UIGothic"/>
                <a:cs typeface="LQWFW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099851" cy="18810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MERKJ+GDUSML+ArialMT"/>
                <a:cs typeface="WMERKJ+GDUSM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2400">
                <a:solidFill>
                  <a:srgbClr val="00B6FF"/>
                </a:solidFill>
                <a:latin typeface="LQWFWN+MS-UIGothic"/>
                <a:cs typeface="LQWFWN+MS-UIGothic"/>
              </a:rPr>
              <a:t>数的定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00B6FF"/>
                </a:solidFill>
                <a:latin typeface="LQWFWN+MS-UIGothic"/>
                <a:cs typeface="LQWFWN+MS-UIGothic"/>
              </a:rPr>
              <a:t>与起源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MERKJ+GDUSML+ArialMT"/>
                <a:cs typeface="WMERKJ+GDUSM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2400">
                <a:solidFill>
                  <a:srgbClr val="00B6FF"/>
                </a:solidFill>
                <a:latin typeface="LQWFWN+MS-UIGothic"/>
                <a:cs typeface="LQWFWN+MS-UIGothic"/>
              </a:rPr>
              <a:t>数的性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6FF"/>
                </a:solidFill>
                <a:latin typeface="LQWFWN+MS-UIGothic"/>
                <a:cs typeface="LQWFWN+MS-UIGothic"/>
              </a:rPr>
              <a:t>与运算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MERKJ+GDUSML+ArialMT"/>
                <a:cs typeface="WMERKJ+GDUSM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2400">
                <a:solidFill>
                  <a:srgbClr val="00B6FF"/>
                </a:solidFill>
                <a:latin typeface="LQWFWN+MS-UIGothic"/>
                <a:cs typeface="LQWFWN+MS-UIGothic"/>
              </a:rPr>
              <a:t>数的表示方法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KBKCGC+KFQCQT+MicrosoftYaHei"/>
                <a:cs typeface="KBKCGC+KFQCQT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LQWFWN+MS-UIGothic"/>
                <a:cs typeface="LQWFWN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863530"/>
            <a:ext cx="3404620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MERKJ+GDUSML+ArialMT"/>
                <a:cs typeface="WMERKJ+GDUSM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2400">
                <a:solidFill>
                  <a:srgbClr val="00B6FF"/>
                </a:solidFill>
                <a:latin typeface="LQWFWN+MS-UIGothic"/>
                <a:cs typeface="LQWFWN+MS-UIGothic"/>
              </a:rPr>
              <a:t>数在数学中的意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MERKJ+GDUSML+ArialMT"/>
                <a:cs typeface="WMERKJ+GDUSM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2400">
                <a:solidFill>
                  <a:srgbClr val="00B6FF"/>
                </a:solidFill>
                <a:latin typeface="LQWFWN+MS-UIGothic"/>
                <a:cs typeface="LQWFWN+MS-UIGothic"/>
              </a:rPr>
              <a:t>数的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扩</a:t>
            </a:r>
            <a:r>
              <a:rPr sz="2400">
                <a:solidFill>
                  <a:srgbClr val="00B6FF"/>
                </a:solidFill>
                <a:latin typeface="LQWFWN+MS-UIGothic"/>
                <a:cs typeface="LQWFWN+MS-UIGothic"/>
              </a:rPr>
              <a:t>展知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HBMNHC+MWOENH+MicrosoftYaHei-Bold"/>
                <a:cs typeface="HBMNHC+MWOEN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负</a:t>
            </a:r>
            <a:r>
              <a:rPr sz="3800" spc="23">
                <a:solidFill>
                  <a:srgbClr val="27DFF4"/>
                </a:solidFill>
                <a:latin typeface="LQWFWN+MS-UIGothic"/>
                <a:cs typeface="LQWFWN+MS-UIGothic"/>
              </a:rPr>
              <a:t>数的定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义</a:t>
            </a:r>
            <a:r>
              <a:rPr sz="3800" spc="25">
                <a:solidFill>
                  <a:srgbClr val="27DFF4"/>
                </a:solidFill>
                <a:latin typeface="LQWFWN+MS-UIGothic"/>
                <a:cs typeface="LQWFWN+MS-UIGothic"/>
              </a:rPr>
              <a:t>与起源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3000">
                <a:solidFill>
                  <a:srgbClr val="00B6FF"/>
                </a:solidFill>
                <a:latin typeface="LQWFWN+MS-UIGothic"/>
                <a:cs typeface="LQWFWN+MS-UIGothic"/>
              </a:rPr>
              <a:t>数的定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0080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FFFFFF"/>
                </a:solidFill>
                <a:latin typeface="LQWFWN+MS-UIGothic"/>
                <a:cs typeface="LQWFWN+MS-UIGothic"/>
              </a:rPr>
              <a:t>数是小于零的数，具有相反的符号和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绝对值</a:t>
            </a:r>
            <a:r>
              <a:rPr sz="1350">
                <a:solidFill>
                  <a:srgbClr val="FFFFFF"/>
                </a:solidFill>
                <a:latin typeface="LQWFWN+MS-UIGothic"/>
                <a:cs typeface="LQWFW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LQWFWN+MS-UIGothic"/>
                <a:cs typeface="LQWFW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5909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FFFFFF"/>
                </a:solidFill>
                <a:latin typeface="LQWFWN+MS-UIGothic"/>
                <a:cs typeface="LQWFWN+MS-UIGothic"/>
              </a:rPr>
              <a:t>数是数学中用于表示小于零的数。它与正数一起，构成了数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FFFFFF"/>
                </a:solidFill>
                <a:latin typeface="LQWFWN+MS-UIGothic"/>
                <a:cs typeface="LQWFWN+MS-UIGothic"/>
              </a:rPr>
              <a:t>上的完整数域。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FFFFFF"/>
                </a:solidFill>
                <a:latin typeface="LQWFWN+MS-UIGothic"/>
                <a:cs typeface="LQWFWN+MS-UIGothic"/>
              </a:rPr>
              <a:t>数的相反数是正数，它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LQWFWN+MS-UIGothic"/>
                <a:cs typeface="LQWFWN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绝对值</a:t>
            </a:r>
            <a:r>
              <a:rPr sz="1350">
                <a:solidFill>
                  <a:srgbClr val="FFFFFF"/>
                </a:solidFill>
                <a:latin typeface="LQWFWN+MS-UIGothic"/>
                <a:cs typeface="LQWFWN+MS-UIGothic"/>
              </a:rPr>
              <a:t>表示它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LQWFWN+MS-UIGothic"/>
                <a:cs typeface="LQWFWN+MS-UIGothic"/>
              </a:rPr>
              <a:t>距离零的距离。例如，</a:t>
            </a:r>
            <a:r>
              <a:rPr sz="1350">
                <a:solidFill>
                  <a:srgbClr val="FFFFFF"/>
                </a:solidFill>
                <a:latin typeface="KBKCGC+KFQCQT+MicrosoftYaHei"/>
                <a:cs typeface="KBKCGC+KFQCQT+MicrosoftYaHei"/>
              </a:rPr>
              <a:t>-5</a:t>
            </a:r>
            <a:r>
              <a:rPr sz="1350">
                <a:solidFill>
                  <a:srgbClr val="FFFFFF"/>
                </a:solidFill>
                <a:latin typeface="LQWFWN+MS-UIGothic"/>
                <a:cs typeface="LQWFWN+MS-UIGothic"/>
              </a:rPr>
              <a:t>的相反数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WFWN+MS-UIGothic"/>
                <a:cs typeface="LQWFWN+MS-UIGothic"/>
              </a:rPr>
              <a:t>是</a:t>
            </a:r>
            <a:r>
              <a:rPr sz="1350">
                <a:solidFill>
                  <a:srgbClr val="FFFFFF"/>
                </a:solidFill>
                <a:latin typeface="KBKCGC+KFQCQT+MicrosoftYaHei"/>
                <a:cs typeface="KBKCGC+KFQCQT+MicrosoftYaHei"/>
              </a:rPr>
              <a:t>5</a:t>
            </a:r>
            <a:r>
              <a:rPr sz="1350">
                <a:solidFill>
                  <a:srgbClr val="FFFFFF"/>
                </a:solidFill>
                <a:latin typeface="LQWFWN+MS-UIGothic"/>
                <a:cs typeface="LQWFWN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绝对值</a:t>
            </a:r>
            <a:r>
              <a:rPr sz="1350">
                <a:solidFill>
                  <a:srgbClr val="FFFFFF"/>
                </a:solidFill>
                <a:latin typeface="LQWFWN+MS-UIGothic"/>
                <a:cs typeface="LQWFWN+MS-UIGothic"/>
              </a:rPr>
              <a:t>是</a:t>
            </a:r>
            <a:r>
              <a:rPr sz="1350">
                <a:solidFill>
                  <a:srgbClr val="FFFFFF"/>
                </a:solidFill>
                <a:latin typeface="KBKCGC+KFQCQT+MicrosoftYaHei"/>
                <a:cs typeface="KBKCGC+KFQCQT+MicrosoftYaHei"/>
              </a:rPr>
              <a:t>5</a:t>
            </a:r>
            <a:r>
              <a:rPr sz="1350">
                <a:solidFill>
                  <a:srgbClr val="FFFFFF"/>
                </a:solidFill>
                <a:latin typeface="LQWFWN+MS-UIGothic"/>
                <a:cs typeface="LQWFW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3000">
                <a:solidFill>
                  <a:srgbClr val="00B6FF"/>
                </a:solidFill>
                <a:latin typeface="LQWFWN+MS-UIGothic"/>
                <a:cs typeface="LQWFWN+MS-UIGothic"/>
              </a:rPr>
              <a:t>数的起源与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LQWFWN+MS-UIGothic"/>
                <a:cs typeface="LQWFWN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LQWFWN+MS-UIGothic"/>
                <a:cs typeface="LQWFWN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3000">
                <a:solidFill>
                  <a:srgbClr val="00B6FF"/>
                </a:solidFill>
                <a:latin typeface="LQWFWN+MS-UIGothic"/>
                <a:cs typeface="LQWFWN+MS-UIGothic"/>
              </a:rPr>
              <a:t>数在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现实</a:t>
            </a:r>
            <a:r>
              <a:rPr sz="3000">
                <a:solidFill>
                  <a:srgbClr val="00B6FF"/>
                </a:solidFill>
                <a:latin typeface="LQWFWN+MS-UIGothic"/>
                <a:cs typeface="LQWFWN+MS-UIGothic"/>
              </a:rPr>
              <a:t>生活中的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LQWFWN+MS-UIGothic"/>
                <a:cs typeface="LQWFWN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8397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FFF"/>
                </a:solidFill>
                <a:latin typeface="LQWFWN+MS-UIGothic"/>
                <a:cs typeface="LQWFWN+MS-UIGothic"/>
              </a:rPr>
              <a:t>数在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LQWFWN+MS-UIGothic"/>
                <a:cs typeface="LQWFWN+MS-UIGothic"/>
              </a:rPr>
              <a:t>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LQWFWN+MS-UIGothic"/>
                <a:cs typeface="LQWFWN+MS-UIGothic"/>
              </a:rPr>
              <a:t>域都有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LQWFWN+MS-UIGothic"/>
                <a:cs typeface="LQWFWN+MS-UIGothic"/>
              </a:rPr>
              <a:t>用，如温度、海拔、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FFFFFF"/>
                </a:solidFill>
                <a:latin typeface="LQWFWN+MS-UIGothic"/>
                <a:cs typeface="LQWFWN+MS-UIGothic"/>
              </a:rPr>
              <a:t>和科学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LQWFWN+MS-UIGothic"/>
                <a:cs typeface="LQWFWN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LQWFWN+MS-UIGothic"/>
                <a:cs typeface="LQWFW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33075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数在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生活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景中都有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用。例如，在温度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上，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数表示低于零度的温度；在海拔上，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数表示低于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海平面的高度；在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财务领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域，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数表示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负债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或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亏损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；在科学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中，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数用于表示与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期相反的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果或效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5B80"/>
                </a:solidFill>
                <a:latin typeface="LQWFWN+MS-UIGothic"/>
                <a:cs typeface="LQWFW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HBMNHC+MWOENH+MicrosoftYaHei-Bold"/>
                <a:cs typeface="HBMNHC+MWOEN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负</a:t>
            </a:r>
            <a:r>
              <a:rPr sz="3800" spc="23">
                <a:solidFill>
                  <a:srgbClr val="27DFF4"/>
                </a:solidFill>
                <a:latin typeface="LQWFWN+MS-UIGothic"/>
                <a:cs typeface="LQWFWN+MS-UIGothic"/>
              </a:rPr>
              <a:t>数的性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质</a:t>
            </a:r>
            <a:r>
              <a:rPr sz="3800" spc="25">
                <a:solidFill>
                  <a:srgbClr val="27DFF4"/>
                </a:solidFill>
                <a:latin typeface="LQWFWN+MS-UIGothic"/>
                <a:cs typeface="LQWFWN+MS-UIGothic"/>
              </a:rPr>
              <a:t>与运算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3000">
                <a:solidFill>
                  <a:srgbClr val="00B6FF"/>
                </a:solidFill>
                <a:latin typeface="LQWFWN+MS-UIGothic"/>
                <a:cs typeface="LQWFWN+MS-UIGothic"/>
              </a:rPr>
              <a:t>数的性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685275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2300" spc="25">
                <a:solidFill>
                  <a:srgbClr val="00B6FF"/>
                </a:solidFill>
                <a:latin typeface="LQWFWN+MS-UIGothic"/>
                <a:cs typeface="LQWFWN+MS-UIGothic"/>
              </a:rPr>
              <a:t>数是小于</a:t>
            </a:r>
            <a:r>
              <a:rPr sz="2300" spc="25">
                <a:solidFill>
                  <a:srgbClr val="00B6FF"/>
                </a:solidFill>
                <a:latin typeface="HBMNHC+MWOENH+MicrosoftYaHei-Bold"/>
                <a:cs typeface="HBMNHC+MWOENH+MicrosoftYaHei-Bold"/>
              </a:rPr>
              <a:t>0</a:t>
            </a:r>
            <a:r>
              <a:rPr sz="2300" spc="25">
                <a:solidFill>
                  <a:srgbClr val="00B6FF"/>
                </a:solidFill>
                <a:latin typeface="LQWFWN+MS-UIGothic"/>
                <a:cs typeface="LQWFWN+MS-UIGothic"/>
              </a:rPr>
              <a:t>的数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4071290" cy="2383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2300" spc="25">
                <a:solidFill>
                  <a:srgbClr val="00B6FF"/>
                </a:solidFill>
                <a:latin typeface="LQWFWN+MS-UIGothic"/>
                <a:cs typeface="LQWFWN+MS-UIGothic"/>
              </a:rPr>
              <a:t>数是具有相反意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2300" spc="25">
                <a:solidFill>
                  <a:srgbClr val="00B6FF"/>
                </a:solidFill>
                <a:latin typeface="LQWFWN+MS-UIGothic"/>
                <a:cs typeface="LQWFWN+MS-UIGothic"/>
              </a:rPr>
              <a:t>的量</a:t>
            </a:r>
          </a:p>
          <a:p>
            <a:pPr marL="0" marR="0">
              <a:lnSpc>
                <a:spcPts val="2300"/>
              </a:lnSpc>
              <a:spcBef>
                <a:spcPts val="10714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2300" spc="25">
                <a:solidFill>
                  <a:srgbClr val="00B6FF"/>
                </a:solidFill>
                <a:latin typeface="LQWFWN+MS-UIGothic"/>
                <a:cs typeface="LQWFWN+MS-UIGothic"/>
              </a:rPr>
              <a:t>数是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实际</a:t>
            </a:r>
            <a:r>
              <a:rPr sz="2300" spc="25">
                <a:solidFill>
                  <a:srgbClr val="00B6FF"/>
                </a:solidFill>
                <a:latin typeface="LQWFWN+MS-UIGothic"/>
                <a:cs typeface="LQWFWN+MS-UIGothic"/>
              </a:rPr>
              <a:t>生活中常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2300" spc="25">
                <a:solidFill>
                  <a:srgbClr val="00B6FF"/>
                </a:solidFill>
                <a:latin typeface="LQWFWN+MS-UIGothic"/>
                <a:cs typeface="LQWFWN+MS-UIGothic"/>
              </a:rPr>
              <a:t>的量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3000">
                <a:solidFill>
                  <a:srgbClr val="00B6FF"/>
                </a:solidFill>
                <a:latin typeface="LQWFWN+MS-UIGothic"/>
                <a:cs typeface="LQWFWN+MS-UIGothic"/>
              </a:rPr>
              <a:t>数的运算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QWFWN+MS-UIGothic"/>
                <a:cs typeface="LQWFWN+MS-UIGothic"/>
              </a:rPr>
              <a:t>加法运算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QWFWN+MS-UIGothic"/>
                <a:cs typeface="LQWFWN+MS-UIGothic"/>
              </a:rPr>
              <a:t>减法运算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QWFWN+MS-UIGothic"/>
                <a:cs typeface="LQWFWN+MS-UIGothic"/>
              </a:rPr>
              <a:t>乘法运算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QWFWN+MS-UIGothic"/>
                <a:cs typeface="LQWFWN+MS-UIGothic"/>
              </a:rPr>
              <a:t>除法运算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53200" y="4668258"/>
            <a:ext cx="2241136" cy="15170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3814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数乘法运算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，可以</a:t>
            </a:r>
          </a:p>
          <a:p>
            <a:pPr marL="43814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将两个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数相乘得到正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数，例如：</a:t>
            </a:r>
            <a:r>
              <a:rPr sz="1500">
                <a:solidFill>
                  <a:srgbClr val="FFFDFD"/>
                </a:solidFill>
                <a:latin typeface="KBKCGC+KFQCQT+MicrosoftYaHei"/>
                <a:cs typeface="KBKCGC+KFQCQT+MicrosoftYaHei"/>
              </a:rPr>
              <a:t>(-3) * (-4) =</a:t>
            </a:r>
          </a:p>
          <a:p>
            <a:pPr marL="789304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BKCGC+KFQCQT+MicrosoftYaHei"/>
                <a:cs typeface="KBKCGC+KFQCQT+MicrosoftYaHei"/>
              </a:rPr>
              <a:t>12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1209" y="4839708"/>
            <a:ext cx="2226691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数加法运算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，可以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视为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减法，例如：</a:t>
            </a:r>
          </a:p>
          <a:p>
            <a:pPr marL="280034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BKCGC+KFQCQT+MicrosoftYaHei"/>
                <a:cs typeface="KBKCGC+KFQCQT+MicrosoftYaHei"/>
              </a:rPr>
              <a:t>(-3) + (-4) = </a:t>
            </a:r>
            <a:r>
              <a:rPr sz="1500" spc="10">
                <a:solidFill>
                  <a:srgbClr val="FFFDFD"/>
                </a:solidFill>
                <a:latin typeface="KBKCGC+KFQCQT+MicrosoftYaHei"/>
                <a:cs typeface="KBKCGC+KFQCQT+MicrosoftYaHei"/>
              </a:rPr>
              <a:t>-7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63315" y="4839708"/>
            <a:ext cx="2300287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减去一个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数等于加上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个数的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绝对值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，例如：</a:t>
            </a:r>
          </a:p>
          <a:p>
            <a:pPr marL="455294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BKCGC+KFQCQT+MicrosoftYaHei"/>
                <a:cs typeface="KBKCGC+KFQCQT+MicrosoftYaHei"/>
              </a:rPr>
              <a:t>5 - (-3) = </a:t>
            </a:r>
            <a:r>
              <a:rPr sz="1500" spc="15">
                <a:solidFill>
                  <a:srgbClr val="FFFDFD"/>
                </a:solidFill>
                <a:latin typeface="KBKCGC+KFQCQT+MicrosoftYaHei"/>
                <a:cs typeface="KBKCGC+KFQCQT+MicrosoftYaHei"/>
              </a:rPr>
              <a:t>8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4839708"/>
            <a:ext cx="2300287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除以一个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数等于乘以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个数的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绝对值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，例如：</a:t>
            </a:r>
          </a:p>
          <a:p>
            <a:pPr marL="328929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BKCGC+KFQCQT+MicrosoftYaHei"/>
                <a:cs typeface="KBKCGC+KFQCQT+MicrosoftYaHei"/>
              </a:rPr>
              <a:t>10 ÷ (-5) = -2</a:t>
            </a:r>
            <a:r>
              <a:rPr sz="1500">
                <a:solidFill>
                  <a:srgbClr val="FFFDFD"/>
                </a:solidFill>
                <a:latin typeface="LQWFWN+MS-UIGothic"/>
                <a:cs typeface="LQWFW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3000">
                <a:solidFill>
                  <a:srgbClr val="00B6FF"/>
                </a:solidFill>
                <a:latin typeface="LQWFWN+MS-UIGothic"/>
                <a:cs typeface="LQWFWN+MS-UIGothic"/>
              </a:rPr>
              <a:t>数与正数的关系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BMNHC+MWOENH+MicrosoftYaHei-Bold"/>
                <a:cs typeface="HBMNHC+MWOEN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BMNHC+MWOENH+MicrosoftYaHei-Bold"/>
                <a:cs typeface="HBMNHC+MWOEN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BMNHC+MWOENH+MicrosoftYaHei-Bold"/>
                <a:cs typeface="HBMNHC+MWOEN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LQWFWN+MS-UIGothic"/>
                <a:cs typeface="LQWFWN+MS-UIGothic"/>
              </a:rPr>
              <a:t>互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为</a:t>
            </a:r>
            <a:r>
              <a:rPr sz="2000" spc="25">
                <a:solidFill>
                  <a:srgbClr val="00B6FF"/>
                </a:solidFill>
                <a:latin typeface="LQWFWN+MS-UIGothic"/>
                <a:cs typeface="LQWFWN+MS-UIGothic"/>
              </a:rPr>
              <a:t>相反数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LQWFWN+MS-UIGothic"/>
                <a:cs typeface="LQWFWN+MS-UIGothic"/>
              </a:rPr>
              <a:t>无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穷</a:t>
            </a:r>
            <a:r>
              <a:rPr sz="2000" spc="25">
                <a:solidFill>
                  <a:srgbClr val="00B6FF"/>
                </a:solidFill>
                <a:latin typeface="LQWFWN+MS-UIGothic"/>
                <a:cs typeface="LQWFWN+MS-UIGothic"/>
              </a:rPr>
              <a:t>大与无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穷</a:t>
            </a:r>
            <a:r>
              <a:rPr sz="2000">
                <a:solidFill>
                  <a:srgbClr val="00B6FF"/>
                </a:solidFill>
                <a:latin typeface="LQWFWN+MS-UIGothic"/>
                <a:cs typeface="LQWFWN+MS-UIGothic"/>
              </a:rPr>
              <a:t>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LQWFWN+MS-UIGothic"/>
                <a:cs typeface="LQWFWN+MS-UIGothic"/>
              </a:rPr>
              <a:t>正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2000" spc="25">
                <a:solidFill>
                  <a:srgbClr val="00B6FF"/>
                </a:solidFill>
                <a:latin typeface="LQWFWN+MS-UIGothic"/>
                <a:cs typeface="LQWFWN+MS-UIGothic"/>
              </a:rPr>
              <a:t>数的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00B6FF"/>
                </a:solidFill>
                <a:latin typeface="LQWFWN+MS-UIGothic"/>
                <a:cs typeface="LQWFWN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HBMNHC+MWOENH+MicrosoftYaHei-Bold"/>
                <a:cs typeface="HBMNHC+MWOEN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负</a:t>
            </a:r>
            <a:r>
              <a:rPr sz="3800" spc="23">
                <a:solidFill>
                  <a:srgbClr val="27DFF4"/>
                </a:solidFill>
                <a:latin typeface="LQWFWN+MS-UIGothic"/>
                <a:cs typeface="LQWFWN+MS-UIGothic"/>
              </a:rPr>
              <a:t>数的表示方法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https://d.book118.com/338125107110006037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SimSun</vt:lpstr>
      <vt:lpstr>LQWFWN+MS-UIGothic</vt:lpstr>
      <vt:lpstr>WMERKJ+GDUSML+ArialMT</vt:lpstr>
      <vt:lpstr>Times New Roman</vt:lpstr>
      <vt:lpstr>KBKCGC+KFQCQT+MicrosoftYaHei</vt:lpstr>
      <vt:lpstr>HBMNHC+MWOENH+MicrosoftYaHei-Bold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2024-09-17T15:31:54.820</cp:lastPrinted>
  <dcterms:created xsi:type="dcterms:W3CDTF">2024-09-17T07:31:54Z</dcterms:created>
  <dcterms:modified xsi:type="dcterms:W3CDTF">2024-09-17T07:31:55Z</dcterms:modified>
</cp:coreProperties>
</file>