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20D2C2-180A-4BCB-BD3B-2034C34CA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625249-D7F1-49AE-A404-F217F7FC8E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7C44CB-6216-460D-92EA-61B9454CB5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F2611F-4424-425D-AB31-D911E808B4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1CD08B-89EB-4409-BD4C-6C75C4BBF6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3F9566-AB0A-462E-B0BE-3AE48C3D8E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3D368E-28C2-43B8-A958-C9B9619C1A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BDB58B-78F0-4DB1-966D-D7667C6595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8364A7-9013-43B4-8174-D5A62C7A23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30BA05-C066-418E-B5E3-DB866D742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8B881C-3C7B-4610-A82A-B37CBD9A3C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12611312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solidFill>
                <a:latin typeface="Microsoft Yahei"/>
                <a:ea typeface="Microsoft Yahei"/>
                <a:cs typeface="Microsoft Yahei"/>
              </a:rPr>
              <a:t>磷酸铁锂正极材料竞争格局分析</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汇报人：</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市场竞争格局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技术竞争格局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原材料竞争格局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产品应用领域竞争格局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行业发展趋势及建议</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489" r="12489"/>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磷酸铁锂正极材料定义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磷酸铁锂正极材料是一种锂离子电池的正极材料，具有高能量密度、长寿命、环保等优点。</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磷酸铁锂正极材料的主要应用领域包括电动汽车、储能、3C产品等。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根据晶体结构，磷酸铁锂正极材料可分为橄榄石型和尖晶石型两类。</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橄榄石型磷酸铁锂正极材料具有较高的能量密度和较好的循环性能，而尖晶石型磷酸铁锂正极材料则具有较好的安全性和高温性能。</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磷酸铁锂正极材料分类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磷酸铁锂正极材料的产业链结构包括上游原材料、中游制造和下游应用三个环节。</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上游原材料主要包括铁源、磷源、锂源等；中游制造环节主要包括合成、改性、掺杂等工艺；下游应用领域主要包括电动汽车、储能、3C产品等。</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vert="horz" wrap="square"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磷酸铁锂正极材料产业链结构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市场竞争格局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德方纳米</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常州锂源</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江西智锂</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融通高科</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湖南裕能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主要生产商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3186" y="2999851"/>
            <a:ext cx="1104138" cy="11037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1387182" y="3798523"/>
            <a:ext cx="348996" cy="34747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717128" y="4099322"/>
            <a:ext cx="158686" cy="15887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5" name="Connector 5"/>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2339362" y="3540109"/>
            <a:ext cx="177832" cy="177832"/>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2976490" y="3540109"/>
            <a:ext cx="177832" cy="177832"/>
          </a:xfrm>
          <a:prstGeom prst="diamond">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3613712" y="3540109"/>
            <a:ext cx="177832" cy="177832"/>
          </a:xfrm>
          <a:prstGeom prst="diamond">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4250839" y="3540109"/>
            <a:ext cx="177832" cy="177832"/>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4888062" y="3540109"/>
            <a:ext cx="177832" cy="177832"/>
          </a:xfrm>
          <a:prstGeom prst="diamond">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525189" y="3540109"/>
            <a:ext cx="175736" cy="177832"/>
          </a:xfrm>
          <a:prstGeom prst="diamond">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434666" y="3540109"/>
            <a:ext cx="177832" cy="177832"/>
          </a:xfrm>
          <a:prstGeom prst="diamond">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8071793" y="3540109"/>
            <a:ext cx="177832" cy="177832"/>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162412" y="3540109"/>
            <a:ext cx="175736" cy="177832"/>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799634" y="3540109"/>
            <a:ext cx="175736" cy="177832"/>
          </a:xfrm>
          <a:prstGeom prst="diamond">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8709016" y="3540109"/>
            <a:ext cx="177832" cy="177832"/>
          </a:xfrm>
          <a:prstGeom prst="diamond">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346238" y="3540109"/>
            <a:ext cx="177832" cy="177832"/>
          </a:xfrm>
          <a:prstGeom prst="diamond">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10144125" y="2999851"/>
            <a:ext cx="1104138" cy="11037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10897172" y="3798523"/>
            <a:ext cx="348996" cy="34747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11227117" y="4099322"/>
            <a:ext cx="158686" cy="15887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市场份额分布</a:t>
              </a:r>
            </a:p>
          </p:txBody>
        </p:sp>
      </p:grpSp>
      <p:grpSp>
        <p:nvGrpSpPr>
          <p:cNvPr id="43" name="Group 43"/>
          <p:cNvGrpSpPr/>
          <p:nvPr/>
        </p:nvGrpSpPr>
        <p:grpSpPr>
          <a:xfrm>
            <a:off x="3524844" y="1229116"/>
            <a:ext cx="5184172" cy="1981390"/>
            <a:chOff x="3524844" y="1229116"/>
            <a:chExt cx="5184172" cy="1981390"/>
          </a:xfrm>
        </p:grpSpPr>
        <p:sp>
          <p:nvSpPr>
            <p:cNvPr id="44" name="AutoShape 44"/>
            <p:cNvSpPr/>
            <p:nvPr/>
          </p:nvSpPr>
          <p:spPr>
            <a:xfrm>
              <a:off x="3524844" y="1237593"/>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6734007" y="1229116"/>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TextBox 46"/>
            <p:cNvSpPr txBox="1"/>
            <p:nvPr/>
          </p:nvSpPr>
          <p:spPr>
            <a:xfrm>
              <a:off x="3769335" y="1640377"/>
              <a:ext cx="1483930" cy="1313401"/>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solidFill>
                  <a:latin typeface="Microsoft Yahei"/>
                  <a:ea typeface="Microsoft Yahei"/>
                  <a:cs typeface="Microsoft Yahei"/>
                </a:rPr>
                <a:t>德方纳米：13%</a:t>
              </a:r>
            </a:p>
          </p:txBody>
        </p:sp>
        <p:sp>
          <p:nvSpPr>
            <p:cNvPr id="47" name="TextBox 47"/>
            <p:cNvSpPr txBox="1"/>
            <p:nvPr/>
          </p:nvSpPr>
          <p:spPr>
            <a:xfrm>
              <a:off x="6979546" y="1640377"/>
              <a:ext cx="1483930" cy="1313401"/>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solidFill>
                  <a:latin typeface="Microsoft Yahei"/>
                  <a:ea typeface="Microsoft Yahei"/>
                  <a:cs typeface="Microsoft Yahei"/>
                </a:rPr>
                <a:t>融通高科：8%</a:t>
              </a:r>
            </a:p>
          </p:txBody>
        </p:sp>
        <p:sp>
          <p:nvSpPr>
            <p:cNvPr id="48" name="Freeform 48"/>
            <p:cNvSpPr/>
            <p:nvPr/>
          </p:nvSpPr>
          <p:spPr>
            <a:xfrm>
              <a:off x="4317284" y="1303481"/>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9" name="Freeform 49"/>
            <p:cNvSpPr/>
            <p:nvPr/>
          </p:nvSpPr>
          <p:spPr>
            <a:xfrm>
              <a:off x="7510249" y="1303481"/>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50" name="Group 50"/>
          <p:cNvGrpSpPr/>
          <p:nvPr/>
        </p:nvGrpSpPr>
        <p:grpSpPr>
          <a:xfrm>
            <a:off x="1894865" y="4099322"/>
            <a:ext cx="8342567" cy="1994058"/>
            <a:chOff x="1894865" y="4099322"/>
            <a:chExt cx="8342567" cy="1994058"/>
          </a:xfrm>
        </p:grpSpPr>
        <p:sp>
          <p:nvSpPr>
            <p:cNvPr id="51" name="AutoShape 51"/>
            <p:cNvSpPr/>
            <p:nvPr/>
          </p:nvSpPr>
          <p:spPr>
            <a:xfrm>
              <a:off x="1894865" y="4101417"/>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2" name="AutoShape 52"/>
            <p:cNvSpPr/>
            <p:nvPr/>
          </p:nvSpPr>
          <p:spPr>
            <a:xfrm>
              <a:off x="5080787" y="4099322"/>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3" name="AutoShape 53"/>
            <p:cNvSpPr/>
            <p:nvPr/>
          </p:nvSpPr>
          <p:spPr>
            <a:xfrm>
              <a:off x="8262423" y="4120467"/>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4" name="AutoShape 54"/>
            <p:cNvSpPr/>
            <p:nvPr/>
          </p:nvSpPr>
          <p:spPr>
            <a:xfrm>
              <a:off x="8550364" y="5075158"/>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2155278" y="4547616"/>
              <a:ext cx="1483930" cy="1300224"/>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solidFill>
                  <a:latin typeface="Microsoft Yahei"/>
                  <a:ea typeface="Microsoft Yahei"/>
                  <a:cs typeface="Microsoft Yahei"/>
                </a:rPr>
                <a:t>湖南裕能：15%</a:t>
              </a:r>
            </a:p>
          </p:txBody>
        </p:sp>
        <p:sp>
          <p:nvSpPr>
            <p:cNvPr id="56" name="TextBox 56"/>
            <p:cNvSpPr txBox="1"/>
            <p:nvPr/>
          </p:nvSpPr>
          <p:spPr>
            <a:xfrm>
              <a:off x="5326327" y="4547616"/>
              <a:ext cx="1483930" cy="1300224"/>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solidFill>
                  <a:latin typeface="Microsoft Yahei"/>
                  <a:ea typeface="Microsoft Yahei"/>
                  <a:cs typeface="Microsoft Yahei"/>
                </a:rPr>
                <a:t>常州锂源：10%</a:t>
              </a:r>
            </a:p>
          </p:txBody>
        </p:sp>
        <p:sp>
          <p:nvSpPr>
            <p:cNvPr id="57" name="TextBox 57"/>
            <p:cNvSpPr txBox="1"/>
            <p:nvPr/>
          </p:nvSpPr>
          <p:spPr>
            <a:xfrm>
              <a:off x="8507962" y="4547616"/>
              <a:ext cx="1483930" cy="1300224"/>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solidFill>
                  <a:latin typeface="Microsoft Yahei"/>
                  <a:ea typeface="Microsoft Yahei"/>
                  <a:cs typeface="Microsoft Yahei"/>
                </a:rPr>
                <a:t>江西智锂：7%</a:t>
              </a:r>
            </a:p>
          </p:txBody>
        </p:sp>
        <p:sp>
          <p:nvSpPr>
            <p:cNvPr id="58" name="Freeform 58"/>
            <p:cNvSpPr/>
            <p:nvPr/>
          </p:nvSpPr>
          <p:spPr>
            <a:xfrm>
              <a:off x="2688988" y="4208478"/>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9" name="Freeform 59"/>
            <p:cNvSpPr/>
            <p:nvPr/>
          </p:nvSpPr>
          <p:spPr>
            <a:xfrm>
              <a:off x="5895832" y="4231042"/>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0" name="Freeform 60"/>
            <p:cNvSpPr/>
            <p:nvPr/>
          </p:nvSpPr>
          <p:spPr>
            <a:xfrm>
              <a:off x="9047288" y="4278392"/>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融通高科</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江西智锂</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常州锂源</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湖南裕能</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德方纳米</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产量及销量排名前五企业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技术竞争格局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磷酸铁锂正极材料的主要技术流派包括传统型、掺杂型和包覆型等。其中，传统型是最常用的技术流派，掺杂型和包覆型则是近年来发展较快的流派。</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掺杂型技术流派则是通过在磷酸铁锂中掺杂一些金属氧化物或氮化物等来改善其电化学性能和循环寿命。</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包覆型技术流派则是通过在磷酸铁锂表面包覆一层无定形碳或氧化物等来提高其电化学性能和循环寿命。</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传统型技术流派主要是通过在磷酸铁锂中掺杂一些其他元素来提高其性能，如锂、镁、铝等。</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主要技术流派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随着新能源汽车市场的不断扩大，磷酸铁锂正极材料的技术发展趋势主要集中在提高能量密度、改善循环寿命和安全性、降低成本等方面。</a:t>
            </a:r>
          </a:p>
        </p:txBody>
      </p:sp>
      <p:sp>
        <p:nvSpPr>
          <p:cNvPr id="4" name="AutoShape 4"/>
          <p:cNvSpPr/>
          <p:nvPr/>
        </p:nvSpPr>
        <p:spPr>
          <a:xfrm>
            <a:off x="866575" y="3830586"/>
            <a:ext cx="10458850" cy="2286677"/>
          </a:xfrm>
          <a:prstGeom prst="roundRect">
            <a:avLst/>
          </a:prstGeom>
          <a:solidFill>
            <a:schemeClr val="accent1">
              <a:alpha val="1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目前，一些新型的磷酸铁锂正极材料正在逐步实现商业化，如富锂材料、硅碳复合材料等。这些新型材料具有更高的能量密度和更长的循环寿命，将成为未来磷酸铁锂正极材料的重要发展方向。</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技术发展趋势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https://d.book118.com/338126113127006037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2024-09-17T21:59:46.024</cp:lastPrinted>
  <dcterms:created xsi:type="dcterms:W3CDTF">2024-09-17T13:59:46Z</dcterms:created>
  <dcterms:modified xsi:type="dcterms:W3CDTF">2024-09-17T13:59:47Z</dcterms:modified>
</cp:coreProperties>
</file>