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bin" ContentType="application/vnd.ms-office.legacyDiagramText"/>
  <Default Extension="vml" ContentType="application/vnd.openxmlformats-officedocument.vmlDrawi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microsoft.com/office/2006/relationships/legacyDiagramText" Target="legacyDiagramText1.bin" /><Relationship Id="rId2" Type="http://schemas.microsoft.com/office/2006/relationships/legacyDiagramText" Target="legacyDiagramText2.bin" /><Relationship Id="rId3" Type="http://schemas.microsoft.com/office/2006/relationships/legacyDiagramText" Target="legacyDiagramText3.bin" /><Relationship Id="rId4" Type="http://schemas.microsoft.com/office/2006/relationships/legacyDiagramText" Target="legacyDiagramText4.bin" /><Relationship Id="rId5" Type="http://schemas.microsoft.com/office/2006/relationships/legacyDiagramText" Target="legacyDiagramText5.bin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69BEA-A827-4F68-A234-F75824C39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1D377-1C66-45E2-9359-8AFC4EC65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C0FB9-1D85-4970-9932-527EEAC0A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4C9C4-4A24-4523-AB2A-E788B162C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232F92-E951-473D-9CD8-614787C32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E302FE-2B83-4ED4-B7AD-FA543E114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8ABCC1-C80E-407F-8823-8F62F0A95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9B620-39FA-4BCE-8CE1-8579C9674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4A6EA-ED23-4F82-B4A3-222E76F65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60838-731F-4CB1-83DC-789AE643B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2B334-5745-435B-8D74-73EDFE55C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dpi="0"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3962400" y="1066800"/>
            <a:ext cx="4648200" cy="19812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3962400" y="3657600"/>
            <a:ext cx="4572000" cy="16764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294262D7-6553-C7C8-47E2-FFB7F43717B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301625" y="6076950"/>
            <a:ext cx="2289175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E6B663BE-8388-07F5-CB21-13B1E51AE26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076950"/>
            <a:ext cx="28956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30BBBD26-9141-165F-42CC-E896328FC7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076950"/>
            <a:ext cx="2289175" cy="476250"/>
          </a:xfrm>
        </p:spPr>
        <p:txBody>
          <a:bodyPr/>
          <a:lstStyle>
            <a:lvl1pPr>
              <a:defRPr/>
            </a:lvl1pPr>
          </a:lstStyle>
          <a:p>
            <a:fld id="{680CD28A-6EE0-4CC8-8B6C-76C5F377772E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71214866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F9D9017-04BD-5030-D1EC-FD181878F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8CE856F-2700-B2C1-9059-4AD72B704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E03864E-1293-AE3B-88F2-24858A05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4E63F0-F4D8-461B-805C-F999F5958E2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1477631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AC88C1C-B535-31F4-AD8E-9F2C64BDE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DA7C8D4-2328-2929-DD1B-4A327C0B1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2DFB8EA-D277-80A9-04F9-335BE30E6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54FC94-DFE2-4016-B3F5-530A277BA0F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709789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1375" y="1981200"/>
            <a:ext cx="4194175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8911D61D-F8BF-F156-46C7-DB59064D6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0AA34EE-B75E-B6AB-C81C-9E63AB55BA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948B9EE-9E69-6677-157E-81938D552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E328D5-03AE-4554-BC3D-7E389CDB922E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70571708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01B1E01E-431E-0590-1EF4-CE0A74288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E3358C39-3C6C-226E-3641-C96FD27CC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6A6449C6-234A-CCB4-B265-A9997EE98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1DCF76-358F-4246-BCC4-F249AF8F4B4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2149149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39BE5D84-A178-D909-A8D1-66B5E900A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0DEB040A-CC76-5DA4-ED30-5641AF729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7D423D02-335F-9D7E-8742-968D257AB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595621-2D7F-41B0-886D-D7C354BC1A4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5732247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6A0FBCED-D5E8-80F3-C33D-8D0D2EE4F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DEFA87EB-8938-762A-DC1B-CC64B0FBC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F9F20856-911C-6950-0119-8C6D8FE12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F95FB3-D314-4EC6-9742-603E9677E4F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24891807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BDBB1FF-273D-FD5A-9FAA-C97D5A8E5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172B913-0C35-6262-1155-F16D0DEAF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C38E501-97B6-5EB5-B985-3378D18B1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6846A3-C898-4DC4-9424-993D9D2156FE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93272343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94C87F6-F26B-BB8D-969B-5C79937DC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246D63B-5B3E-A268-9DB6-2BD9DCC72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AF1601A-5923-26D2-1047-162828706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29EEA0-886A-40CC-A97B-1CF1D6FF1CE8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2040047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2F9CF3F-67DA-A7F1-DC51-967F9D496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56911D1-107F-F6FB-4035-AC9098C23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CF8D4D1-2D0A-7EAF-E58B-29B94CDD7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65268E-271E-42F8-BCE3-763DAAB44F6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49710611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10363" y="685800"/>
            <a:ext cx="2135187" cy="51816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85800"/>
            <a:ext cx="6256338" cy="51816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55492C6-A279-7180-0E2E-3EE66D662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A319BB8-10B4-9337-0DF1-20601B652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A71E21B-7E70-41AE-2361-05724C426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24A1C8-1298-4436-AC3D-2CD5FE9A53C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97849778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1375" y="1981200"/>
            <a:ext cx="4194175" cy="3886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3F092B93-1CA9-424E-7054-B397820928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791A695-50D2-C2A8-FB93-71B256A37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C347FC14-2486-B198-C59E-6B5B321B2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A5260D-E5CC-48F6-AF5F-AFB2F912AF2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4921305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>
            <a:extLst>
              <a:ext uri="{FF2B5EF4-FFF2-40B4-BE49-F238E27FC236}">
                <a16:creationId xmlns:a16="http://schemas.microsoft.com/office/drawing/2014/main" id="{A93F8ABB-5577-30B9-F529-5B5E758D6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CEE114-A54D-472B-9463-28E37C8D63FB}" type="datetime1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3" name="页脚占位符 4">
            <a:extLst>
              <a:ext uri="{FF2B5EF4-FFF2-40B4-BE49-F238E27FC236}">
                <a16:creationId xmlns:a16="http://schemas.microsoft.com/office/drawing/2014/main" id="{F5DD6B00-339C-DD42-42BD-23B1CB0E2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可编辑</a:t>
            </a:r>
          </a:p>
        </p:txBody>
      </p:sp>
      <p:sp>
        <p:nvSpPr>
          <p:cNvPr id="4" name="灯片编号占位符 5">
            <a:extLst>
              <a:ext uri="{FF2B5EF4-FFF2-40B4-BE49-F238E27FC236}">
                <a16:creationId xmlns:a16="http://schemas.microsoft.com/office/drawing/2014/main" id="{501C78A2-1A83-198F-003C-34AC8FE85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8295FC-87A5-4D57-90A8-5353ED8BAB28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3589636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>
            <a:extLst>
              <a:ext uri="{FF2B5EF4-FFF2-40B4-BE49-F238E27FC236}">
                <a16:creationId xmlns:a16="http://schemas.microsoft.com/office/drawing/2014/main" id="{A97C2417-7D12-9A15-5CEB-F9CDD1C1A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63E01D-D720-46DB-BB1A-45A662F0763D}" type="datetime1">
              <a:rPr lang="zh-CN" altLang="en-US"/>
              <a:pPr>
                <a:defRPr/>
              </a:pPr>
              <a:t>2024/2/20</a:t>
            </a:fld>
            <a:endParaRPr lang="zh-CN" altLang="en-US"/>
          </a:p>
        </p:txBody>
      </p:sp>
      <p:sp>
        <p:nvSpPr>
          <p:cNvPr id="3" name="页脚占位符 4">
            <a:extLst>
              <a:ext uri="{FF2B5EF4-FFF2-40B4-BE49-F238E27FC236}">
                <a16:creationId xmlns:a16="http://schemas.microsoft.com/office/drawing/2014/main" id="{FE0E7E55-6FC8-A642-7ECC-F78A0A243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可编辑</a:t>
            </a:r>
          </a:p>
        </p:txBody>
      </p:sp>
      <p:sp>
        <p:nvSpPr>
          <p:cNvPr id="4" name="灯片编号占位符 5">
            <a:extLst>
              <a:ext uri="{FF2B5EF4-FFF2-40B4-BE49-F238E27FC236}">
                <a16:creationId xmlns:a16="http://schemas.microsoft.com/office/drawing/2014/main" id="{3A741822-0308-6AA6-FD48-A0388A46E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BB9C15-C413-4056-A45D-7B16E732E752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249435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2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69878C84-6ED6-40F5-34C5-462332C2A3D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685800"/>
            <a:ext cx="85407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08E18AD7-7155-ADE3-A6C7-831D5DE31D31}"/>
              </a:ext>
            </a:extLst>
          </p:cNvPr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4800" y="1981200"/>
            <a:ext cx="854075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9460" name="Rectangle 4">
            <a:extLst>
              <a:ext uri="{FF2B5EF4-FFF2-40B4-BE49-F238E27FC236}">
                <a16:creationId xmlns:a16="http://schemas.microsoft.com/office/drawing/2014/main" id="{29F0C295-A391-71F5-CC48-C74BC4E2F10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3902C74A-8A29-428C-8E6B-DDF3C9868AD5}" type="datetime1">
              <a:rPr lang="zh-CN" altLang="en-US"/>
              <a:pPr>
                <a:defRPr/>
              </a:pPr>
              <a:t>2024/2/20</a:t>
            </a:fld>
            <a:endParaRPr lang="en-US" altLang="zh-CN"/>
          </a:p>
        </p:txBody>
      </p:sp>
      <p:sp>
        <p:nvSpPr>
          <p:cNvPr id="19461" name="Rectangle 5">
            <a:extLst>
              <a:ext uri="{FF2B5EF4-FFF2-40B4-BE49-F238E27FC236}">
                <a16:creationId xmlns:a16="http://schemas.microsoft.com/office/drawing/2014/main" id="{FD2CB655-FC12-F4A2-183D-C07D5BC9F5FD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9462" name="Rectangle 6">
            <a:extLst>
              <a:ext uri="{FF2B5EF4-FFF2-40B4-BE49-F238E27FC236}">
                <a16:creationId xmlns:a16="http://schemas.microsoft.com/office/drawing/2014/main" id="{AE03AD24-8130-66F4-EDB1-C9F751E257F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4AA5D571-B854-4FCE-9A08-62639CA0209B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</p:sldLayoutIdLst>
  <p:transition/>
  <p:timing/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v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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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gi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vmlDrawing" Target="../drawings/vmlDrawing1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3605602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AE7EC714-89B3-3EB5-AC47-3E11D0708558}"/>
              </a:ext>
            </a:extLst>
          </p:cNvPr>
          <p:cNvSpPr>
            <a:spLocks noGrp="1" noRot="1" noChangeArrowheads="1"/>
          </p:cNvSpPr>
          <p:nvPr>
            <p:ph type="ctrTitle"/>
          </p:nvPr>
        </p:nvSpPr>
        <p:spPr>
          <a:xfrm>
            <a:off x="304800" y="2971800"/>
            <a:ext cx="7772400" cy="1470025"/>
          </a:xfrm>
        </p:spPr>
        <p:txBody>
          <a:bodyPr/>
          <a:lstStyle/>
          <a:p>
            <a:pPr eaLnBrk="1" hangingPunct="1"/>
            <a:r>
              <a:rPr lang="zh-CN" altLang="en-US" b="1">
                <a:solidFill>
                  <a:schemeClr val="tx1"/>
                </a:solidFill>
              </a:rPr>
              <a:t>幼儿记忆发展的主要特征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70B17E29-192F-0438-7B47-8524948A9CF2}"/>
              </a:ext>
            </a:extLst>
          </p:cNvPr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4495800"/>
            <a:ext cx="6400800" cy="1752600"/>
          </a:xfrm>
        </p:spPr>
        <p:txBody>
          <a:bodyPr/>
          <a:lstStyle/>
          <a:p>
            <a:pPr eaLnBrk="1" hangingPunct="1"/>
            <a:r>
              <a:rPr lang="zh-CN" altLang="en-US" b="1"/>
              <a:t>秦 捷</a:t>
            </a:r>
          </a:p>
        </p:txBody>
      </p:sp>
      <p:sp>
        <p:nvSpPr>
          <p:cNvPr id="17412" name="PB1"/>
          <p:cNvSpPr/>
          <p:nvPr/>
        </p:nvSpPr>
        <p:spPr>
          <a:xfrm>
            <a:off x="0" y="6839712"/>
            <a:ext cx="36576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7413" name="PageNumberTextBox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幼儿心理学课件ppt课件全文共25页，当前为第1页。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3">
            <a:extLst>
              <a:ext uri="{FF2B5EF4-FFF2-40B4-BE49-F238E27FC236}">
                <a16:creationId xmlns:a16="http://schemas.microsoft.com/office/drawing/2014/main" id="{42A4AFEE-002F-3D5A-D7DD-E39DD0A65A57}"/>
              </a:ext>
            </a:extLst>
          </p:cNvPr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381000" y="990600"/>
            <a:ext cx="8229600" cy="5668963"/>
          </a:xfrm>
        </p:spPr>
        <p:txBody>
          <a:bodyPr/>
          <a:lstStyle/>
          <a:p>
            <a:pPr eaLnBrk="1" hangingPunct="1"/>
            <a:r>
              <a:rPr lang="zh-CN" altLang="en-US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教学目标</a:t>
            </a:r>
          </a:p>
          <a:p>
            <a:pPr eaLnBrk="1" hangingPunct="1"/>
            <a:r>
              <a:rPr lang="en-US" altLang="zh-CN" sz="2800">
                <a:latin typeface="新宋体" panose="02010609030101010101" pitchFamily="49" charset="-122"/>
                <a:ea typeface="新宋体" panose="02010609030101010101" pitchFamily="49" charset="-122"/>
              </a:rPr>
              <a:t>1 </a:t>
            </a:r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</a:rPr>
              <a:t>了解记忆的概念</a:t>
            </a:r>
          </a:p>
          <a:p>
            <a:pPr eaLnBrk="1" hangingPunct="1"/>
            <a:r>
              <a:rPr lang="en-US" altLang="zh-CN" sz="2800">
                <a:latin typeface="新宋体" panose="02010609030101010101" pitchFamily="49" charset="-122"/>
                <a:ea typeface="新宋体" panose="02010609030101010101" pitchFamily="49" charset="-122"/>
              </a:rPr>
              <a:t>2 </a:t>
            </a:r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</a:rPr>
              <a:t>掌握记忆在幼儿活动中的作用</a:t>
            </a:r>
          </a:p>
          <a:p>
            <a:pPr eaLnBrk="1" hangingPunct="1"/>
            <a:r>
              <a:rPr lang="en-US" altLang="zh-CN" sz="2800">
                <a:latin typeface="新宋体" panose="02010609030101010101" pitchFamily="49" charset="-122"/>
                <a:ea typeface="新宋体" panose="02010609030101010101" pitchFamily="49" charset="-122"/>
              </a:rPr>
              <a:t>3 </a:t>
            </a:r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</a:rPr>
              <a:t>掌握记忆表象的概念及其特征</a:t>
            </a:r>
          </a:p>
          <a:p>
            <a:pPr eaLnBrk="1" hangingPunct="1"/>
            <a:r>
              <a:rPr lang="zh-CN" altLang="en-US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教学重点</a:t>
            </a:r>
          </a:p>
          <a:p>
            <a:pPr eaLnBrk="1" hangingPunct="1"/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</a:rPr>
              <a:t>记忆表象的概念及其特征</a:t>
            </a:r>
          </a:p>
          <a:p>
            <a:pPr eaLnBrk="1" hangingPunct="1"/>
            <a:r>
              <a:rPr lang="zh-CN" altLang="en-US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教学难点</a:t>
            </a:r>
          </a:p>
          <a:p>
            <a:pPr eaLnBrk="1" hangingPunct="1"/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</a:rPr>
              <a:t>记忆在幼儿活动中的作用</a:t>
            </a:r>
          </a:p>
          <a:p>
            <a:pPr eaLnBrk="1" hangingPunct="1"/>
            <a:r>
              <a:rPr lang="zh-CN" altLang="en-US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教学方法</a:t>
            </a:r>
          </a:p>
          <a:p>
            <a:pPr eaLnBrk="1" hangingPunct="1"/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</a:rPr>
              <a:t>理论讲解</a:t>
            </a:r>
            <a:r>
              <a:rPr lang="en-US" altLang="zh-CN" sz="2800">
                <a:latin typeface="新宋体" panose="02010609030101010101" pitchFamily="49" charset="-122"/>
                <a:ea typeface="新宋体" panose="02010609030101010101" pitchFamily="49" charset="-122"/>
              </a:rPr>
              <a:t>+</a:t>
            </a:r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</a:rPr>
              <a:t>举例法</a:t>
            </a:r>
          </a:p>
        </p:txBody>
      </p:sp>
      <p:pic>
        <p:nvPicPr>
          <p:cNvPr id="18435" name="Picture 5" descr="爱的沙漏">
            <a:extLst>
              <a:ext uri="{FF2B5EF4-FFF2-40B4-BE49-F238E27FC236}">
                <a16:creationId xmlns:a16="http://schemas.microsoft.com/office/drawing/2014/main" id="{476A7E4B-40E6-9B36-8911-D9A933CF132A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81800" y="3657600"/>
            <a:ext cx="20574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6" name="Text Box 6">
            <a:extLst>
              <a:ext uri="{FF2B5EF4-FFF2-40B4-BE49-F238E27FC236}">
                <a16:creationId xmlns:a16="http://schemas.microsoft.com/office/drawing/2014/main" id="{D6A99F08-6DF7-0A87-1002-92FD07C686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5200" y="381000"/>
            <a:ext cx="18319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新宋体" panose="02010609030101010101" pitchFamily="49" charset="-122"/>
                <a:ea typeface="新宋体" panose="02010609030101010101" pitchFamily="49" charset="-122"/>
              </a:rPr>
              <a:t>第一课时</a:t>
            </a:r>
          </a:p>
        </p:txBody>
      </p:sp>
      <p:sp>
        <p:nvSpPr>
          <p:cNvPr id="18437" name="PB2"/>
          <p:cNvSpPr/>
          <p:nvPr/>
        </p:nvSpPr>
        <p:spPr>
          <a:xfrm>
            <a:off x="0" y="6839712"/>
            <a:ext cx="73152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8438" name="PageNumberTextBox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幼儿心理学课件ppt课件全文共25页，当前为第2页。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1E63B57E-7959-80AB-5CFD-16987275626A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85800" y="381000"/>
            <a:ext cx="8229600" cy="792163"/>
          </a:xfrm>
        </p:spPr>
        <p:txBody>
          <a:bodyPr/>
          <a:lstStyle/>
          <a:p>
            <a:pPr eaLnBrk="1" hangingPunct="1"/>
            <a:r>
              <a:rPr lang="zh-CN" altLang="en-US" sz="3600" b="1">
                <a:latin typeface="新宋体" panose="02010609030101010101" pitchFamily="49" charset="-122"/>
                <a:ea typeface="新宋体" panose="02010609030101010101" pitchFamily="49" charset="-122"/>
              </a:rPr>
              <a:t>上节课遗留问题的解决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2DE48BED-0BA3-926E-83EC-3D8A5C8210AB}"/>
              </a:ext>
            </a:extLst>
          </p:cNvPr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457200" y="1371600"/>
            <a:ext cx="8229600" cy="47545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zh-CN" altLang="en-US" b="1">
                <a:latin typeface="新宋体" panose="02010609030101010101" pitchFamily="49" charset="-122"/>
                <a:ea typeface="新宋体" panose="02010609030101010101" pitchFamily="49" charset="-122"/>
              </a:rPr>
              <a:t>如何保护幼儿的感觉器官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1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．经常提醒幼儿注意用眼、用耳的卫生</a:t>
            </a:r>
          </a:p>
          <a:p>
            <a:pPr eaLnBrk="1" hangingPunct="1">
              <a:lnSpc>
                <a:spcPct val="90000"/>
              </a:lnSpc>
            </a:pPr>
            <a:r>
              <a:rPr lang="zh-CN" altLang="en-US" sz="2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要求幼儿不要用脏手或脏手帕去揉擦眼睛，不要在光线太强</a:t>
            </a:r>
            <a:r>
              <a:rPr lang="en-US" altLang="zh-CN" sz="2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(</a:t>
            </a:r>
            <a:r>
              <a:rPr lang="zh-CN" altLang="en-US" sz="2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如太阳光直射</a:t>
            </a:r>
            <a:r>
              <a:rPr lang="en-US" altLang="zh-CN" sz="2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)</a:t>
            </a:r>
            <a:r>
              <a:rPr lang="zh-CN" altLang="en-US" sz="2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或太暗的地方看书、画画，不在车、船上看书，不在走路时看书，不随意挖耳朵等等，以防止这些器官病变</a:t>
            </a:r>
            <a:r>
              <a:rPr lang="zh-CN" altLang="en-US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。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2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．对有感官缺陷的幼儿给以必要的帮助</a:t>
            </a:r>
          </a:p>
          <a:p>
            <a:pPr eaLnBrk="1" hangingPunct="1">
              <a:lnSpc>
                <a:spcPct val="90000"/>
              </a:lnSpc>
            </a:pPr>
            <a:r>
              <a:rPr lang="zh-CN" altLang="en-US" sz="26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对有感官缺陷的幼儿要及时和家长联系，帮助其及时治疗，同时在幼儿园活动和生活中，给这些孩子以必要的帮助。如在集体活动时，让近视、弱视、重听等幼儿尽量靠前坐等等。</a:t>
            </a:r>
          </a:p>
          <a:p>
            <a:pPr eaLnBrk="1" hangingPunct="1">
              <a:lnSpc>
                <a:spcPct val="90000"/>
              </a:lnSpc>
            </a:pPr>
            <a:endParaRPr lang="en-US" altLang="zh-CN" sz="2800">
              <a:solidFill>
                <a:srgbClr val="00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6148" name="PB3"/>
          <p:cNvSpPr/>
          <p:nvPr/>
        </p:nvSpPr>
        <p:spPr>
          <a:xfrm>
            <a:off x="0" y="6839712"/>
            <a:ext cx="109728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6149" name="PageNumberTextBox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幼儿心理学课件ppt课件全文共25页，当前为第3页。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dur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-.5"/>
                                          </p:val>
                                        </p:tav>
                                        <p:tav tm="50000">
                                          <p:val>
                                            <p:strVal val="#ppt_w-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54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54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4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  <p:cond evt="onBegin" delay="0">
                          <p:tn val="56"/>
                        </p:cond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xit" presetSubtype="0" dur="199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-.5"/>
                                          </p:val>
                                        </p:tav>
                                        <p:tav tm="100000">
                                          <p:val>
                                            <p:strVal val="ppt_w-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0">
                                          <p:val>
                                            <p:strVal val="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0" fill="hold">
                                          <p:stCondLst>
                                            <p:cond delay="199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2" presetClass="exit" presetSubtype="8" dur="497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2" presetClass="exit" presetSubtype="8" dur="497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0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2" presetClass="exit" presetSubtype="8" dur="497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3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2" presetClass="exit" presetSubtype="8" dur="497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6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22" presetClass="exit" presetSubtype="8" dur="497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9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7F64574B-411B-B27B-8612-A51BCC2823AB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>
                <a:solidFill>
                  <a:schemeClr val="accent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本节课新知识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0385FB1D-1C08-61E7-475D-4F76268C1DD8}"/>
              </a:ext>
            </a:extLst>
          </p:cNvPr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新宋体" panose="02010609030101010101" pitchFamily="49" charset="-122"/>
                <a:ea typeface="新宋体" panose="02010609030101010101" pitchFamily="49" charset="-122"/>
              </a:rPr>
              <a:t>阅读书本</a:t>
            </a:r>
            <a:r>
              <a:rPr lang="en-US" altLang="zh-CN" b="1">
                <a:latin typeface="新宋体" panose="02010609030101010101" pitchFamily="49" charset="-122"/>
                <a:ea typeface="新宋体" panose="02010609030101010101" pitchFamily="49" charset="-122"/>
              </a:rPr>
              <a:t>P68–70</a:t>
            </a:r>
            <a:r>
              <a:rPr lang="zh-CN" altLang="en-US" b="1">
                <a:latin typeface="新宋体" panose="02010609030101010101" pitchFamily="49" charset="-122"/>
                <a:ea typeface="新宋体" panose="02010609030101010101" pitchFamily="49" charset="-122"/>
              </a:rPr>
              <a:t>页内容，思考以下问题：</a:t>
            </a:r>
          </a:p>
          <a:p>
            <a:pPr eaLnBrk="1" hangingPunct="1"/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1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记忆和表象的概念</a:t>
            </a:r>
          </a:p>
          <a:p>
            <a:pPr eaLnBrk="1" hangingPunct="1"/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2 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记忆表象的特征是什么？</a:t>
            </a:r>
          </a:p>
          <a:p>
            <a:pPr eaLnBrk="1" hangingPunct="1"/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3 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记忆在幼儿活动中有哪些作用？</a:t>
            </a:r>
          </a:p>
        </p:txBody>
      </p:sp>
      <p:pic>
        <p:nvPicPr>
          <p:cNvPr id="20484" name="Picture 4" descr="( 0)11">
            <a:extLst>
              <a:ext uri="{FF2B5EF4-FFF2-40B4-BE49-F238E27FC236}">
                <a16:creationId xmlns:a16="http://schemas.microsoft.com/office/drawing/2014/main" id="{E45D6475-5488-B7B0-881D-8FA0D22B9F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00800" y="3505200"/>
            <a:ext cx="2438400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5" name="PB4"/>
          <p:cNvSpPr/>
          <p:nvPr/>
        </p:nvSpPr>
        <p:spPr>
          <a:xfrm>
            <a:off x="0" y="6839712"/>
            <a:ext cx="146304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486" name="PageNumberTextBox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幼儿心理学课件ppt课件全文共25页，当前为第4页。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dur="50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xit" presetSubtype="0" dur="497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39" presetClass="exit" presetSubtype="0" dur="497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9" presetClass="exit" presetSubtype="0" dur="497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9" presetClass="exit" presetSubtype="0" dur="497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39" presetClass="exit" presetSubtype="0" dur="497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47C6B5AE-6E4D-5866-7E2A-5C20C3652DBA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04800" y="533400"/>
            <a:ext cx="8540750" cy="563563"/>
          </a:xfrm>
        </p:spPr>
        <p:txBody>
          <a:bodyPr/>
          <a:lstStyle/>
          <a:p>
            <a:pPr algn="l" eaLnBrk="1" hangingPunct="1"/>
            <a:r>
              <a:rPr lang="zh-CN" altLang="en-US" sz="2800" b="1">
                <a:latin typeface="新宋体" panose="02010609030101010101" pitchFamily="49" charset="-122"/>
                <a:ea typeface="新宋体" panose="02010609030101010101" pitchFamily="49" charset="-122"/>
              </a:rPr>
              <a:t>（一）记忆的概念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8EE1AD5A-324A-D75D-E91B-E75C2301116E}"/>
              </a:ext>
            </a:extLst>
          </p:cNvPr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381000" y="1371600"/>
            <a:ext cx="8229600" cy="5135563"/>
          </a:xfrm>
        </p:spPr>
        <p:txBody>
          <a:bodyPr/>
          <a:lstStyle/>
          <a:p>
            <a:pPr eaLnBrk="1" hangingPunct="1"/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记忆是人脑对经验的反映。</a:t>
            </a:r>
            <a:r>
              <a:rPr lang="zh-CN" altLang="en-US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</a:t>
            </a:r>
          </a:p>
          <a:p>
            <a:pPr eaLnBrk="1" hangingPunct="1"/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例如：已经练会的钢琴练习曲，拿到谱后</a:t>
            </a:r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(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甚至没有谱</a:t>
            </a:r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)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，只要点明曲名，马上就能弹奏出来；做过的数学题，考试时，遇有类似的题目，很轻松就能做出来了，等等。幼儿也是这样，</a:t>
            </a:r>
            <a:r>
              <a:rPr lang="zh-CN" altLang="en-US" sz="24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学会了一首歌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后，老师一点歌名，孩子马上能唱起来。</a:t>
            </a:r>
          </a:p>
          <a:p>
            <a:pPr eaLnBrk="1" hangingPunct="1"/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记忆是一种比较复杂的认识过程。它包括识记、保持、再认、回忆</a:t>
            </a:r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(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再现</a:t>
            </a:r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)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。</a:t>
            </a:r>
            <a:r>
              <a:rPr lang="zh-CN" altLang="en-US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</a:t>
            </a:r>
          </a:p>
        </p:txBody>
      </p:sp>
      <p:sp>
        <p:nvSpPr>
          <p:cNvPr id="8196" name="PB5"/>
          <p:cNvSpPr/>
          <p:nvPr/>
        </p:nvSpPr>
        <p:spPr>
          <a:xfrm>
            <a:off x="0" y="6839712"/>
            <a:ext cx="18288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8197" name="PageNumberTextBox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幼儿心理学课件ppt课件全文共25页，当前为第5页。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dur="50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xit" presetSubtype="0" dur="497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39" presetClass="exit" presetSubtype="0" dur="497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39" presetClass="exit" presetSubtype="0" dur="497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39" presetClass="exit" presetSubtype="0" dur="497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0" fill="hold">
                                          <p:stCondLst>
                                            <p:cond delay="497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20" name="Text Box 4">
            <a:extLst>
              <a:ext uri="{FF2B5EF4-FFF2-40B4-BE49-F238E27FC236}">
                <a16:creationId xmlns:a16="http://schemas.microsoft.com/office/drawing/2014/main" id="{6A3D2ADA-5DCE-D03B-44ED-D64DFF95D5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685800"/>
            <a:ext cx="3232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是一个反复感知的过程</a:t>
            </a:r>
          </a:p>
        </p:txBody>
      </p:sp>
      <p:sp>
        <p:nvSpPr>
          <p:cNvPr id="9221" name="Text Box 5">
            <a:extLst>
              <a:ext uri="{FF2B5EF4-FFF2-40B4-BE49-F238E27FC236}">
                <a16:creationId xmlns:a16="http://schemas.microsoft.com/office/drawing/2014/main" id="{B0CA903E-0B2C-B3EC-B87B-A55623D169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1905000"/>
            <a:ext cx="403225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通过识记，对头脑中建立的</a:t>
            </a:r>
          </a:p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   印象进行巩固，保存下来</a:t>
            </a:r>
          </a:p>
        </p:txBody>
      </p:sp>
      <p:sp>
        <p:nvSpPr>
          <p:cNvPr id="9222" name="Text Box 6">
            <a:extLst>
              <a:ext uri="{FF2B5EF4-FFF2-40B4-BE49-F238E27FC236}">
                <a16:creationId xmlns:a16="http://schemas.microsoft.com/office/drawing/2014/main" id="{359B0EC9-A265-62D4-BCEC-908CB7A56E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0" y="3384550"/>
            <a:ext cx="59753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新宋体" panose="02010609030101010101" pitchFamily="49" charset="-122"/>
                <a:ea typeface="新宋体" panose="02010609030101010101" pitchFamily="49" charset="-122"/>
              </a:rPr>
              <a:t>   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是指过去感知过的事物，重新出现时，</a:t>
            </a:r>
          </a:p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    我们能感到熟悉，确定是我们认知过的</a:t>
            </a:r>
          </a:p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          </a:t>
            </a:r>
            <a:r>
              <a:rPr lang="en-US" altLang="zh-CN" sz="2400">
                <a:latin typeface="新宋体" panose="02010609030101010101" pitchFamily="49" charset="-122"/>
                <a:ea typeface="新宋体" panose="02010609030101010101" pitchFamily="49" charset="-122"/>
              </a:rPr>
              <a:t>(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原刺激物出现，能认</a:t>
            </a:r>
            <a:r>
              <a:rPr lang="en-US" altLang="zh-CN" sz="2400">
                <a:latin typeface="新宋体" panose="02010609030101010101" pitchFamily="49" charset="-122"/>
                <a:ea typeface="新宋体" panose="02010609030101010101" pitchFamily="49" charset="-122"/>
              </a:rPr>
              <a:t>)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。 </a:t>
            </a:r>
          </a:p>
        </p:txBody>
      </p:sp>
      <p:sp>
        <p:nvSpPr>
          <p:cNvPr id="9223" name="Text Box 7">
            <a:extLst>
              <a:ext uri="{FF2B5EF4-FFF2-40B4-BE49-F238E27FC236}">
                <a16:creationId xmlns:a16="http://schemas.microsoft.com/office/drawing/2014/main" id="{BD9DD324-5796-B009-4630-1EC8D6F22C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24200" y="5029200"/>
            <a:ext cx="55943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>
                <a:latin typeface="新宋体" panose="02010609030101010101" pitchFamily="49" charset="-122"/>
                <a:ea typeface="新宋体" panose="02010609030101010101" pitchFamily="49" charset="-122"/>
              </a:rPr>
              <a:t>   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是指过去感知过的事物并没有出现，</a:t>
            </a:r>
          </a:p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    但由于某种影响而呈现出来</a:t>
            </a:r>
            <a:r>
              <a:rPr lang="en-US" altLang="zh-CN" sz="2400">
                <a:latin typeface="新宋体" panose="02010609030101010101" pitchFamily="49" charset="-122"/>
                <a:ea typeface="新宋体" panose="02010609030101010101" pitchFamily="49" charset="-122"/>
              </a:rPr>
              <a:t>(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原刺激</a:t>
            </a:r>
          </a:p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       物没有出现而在头脑中浮现</a:t>
            </a:r>
            <a:r>
              <a:rPr lang="en-US" altLang="zh-CN" sz="2400">
                <a:latin typeface="新宋体" panose="02010609030101010101" pitchFamily="49" charset="-122"/>
                <a:ea typeface="新宋体" panose="02010609030101010101" pitchFamily="49" charset="-122"/>
              </a:rPr>
              <a:t>)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， </a:t>
            </a:r>
          </a:p>
        </p:txBody>
      </p:sp>
      <p:pic>
        <p:nvPicPr>
          <p:cNvPr id="9225" name="Picture 9" descr="u=1739432750,3848536454&amp;fm=0&amp;gp=0">
            <a:extLst>
              <a:ext uri="{FF2B5EF4-FFF2-40B4-BE49-F238E27FC236}">
                <a16:creationId xmlns:a16="http://schemas.microsoft.com/office/drawing/2014/main" id="{EEF040EB-C445-280A-8466-1450EC43DB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09800" y="1219200"/>
            <a:ext cx="681038" cy="74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6" name="Picture 10" descr="u=1739432750,3848536454&amp;fm=0&amp;gp=0">
            <a:extLst>
              <a:ext uri="{FF2B5EF4-FFF2-40B4-BE49-F238E27FC236}">
                <a16:creationId xmlns:a16="http://schemas.microsoft.com/office/drawing/2014/main" id="{DE0BE2D0-2975-BCD2-BEB6-8E764D2EA3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09800" y="2438400"/>
            <a:ext cx="6858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7" name="Picture 11" descr="u=1739432750,3848536454&amp;fm=0&amp;gp=0">
            <a:extLst>
              <a:ext uri="{FF2B5EF4-FFF2-40B4-BE49-F238E27FC236}">
                <a16:creationId xmlns:a16="http://schemas.microsoft.com/office/drawing/2014/main" id="{02874360-2468-99CD-C1CD-CF7E66955F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09800" y="3962400"/>
            <a:ext cx="762000" cy="110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7" name="Text Box 12">
            <a:extLst>
              <a:ext uri="{FF2B5EF4-FFF2-40B4-BE49-F238E27FC236}">
                <a16:creationId xmlns:a16="http://schemas.microsoft.com/office/drawing/2014/main" id="{AE589BA6-A97B-E17E-216A-3C368A9FB0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3438" y="1295400"/>
            <a:ext cx="738187" cy="191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记忆过程</a:t>
            </a:r>
          </a:p>
        </p:txBody>
      </p:sp>
      <p:sp>
        <p:nvSpPr>
          <p:cNvPr id="9230" name="Text Box 14">
            <a:extLst>
              <a:ext uri="{FF2B5EF4-FFF2-40B4-BE49-F238E27FC236}">
                <a16:creationId xmlns:a16="http://schemas.microsoft.com/office/drawing/2014/main" id="{4697AE79-C661-C56B-4792-9EF37A77E4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0" y="685800"/>
            <a:ext cx="10874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990099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识记 </a:t>
            </a:r>
          </a:p>
        </p:txBody>
      </p:sp>
      <p:sp>
        <p:nvSpPr>
          <p:cNvPr id="9231" name="Text Box 15">
            <a:extLst>
              <a:ext uri="{FF2B5EF4-FFF2-40B4-BE49-F238E27FC236}">
                <a16:creationId xmlns:a16="http://schemas.microsoft.com/office/drawing/2014/main" id="{07A362DE-6744-1FF6-1869-D9B44D867A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1905000"/>
            <a:ext cx="9064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990099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保持</a:t>
            </a:r>
          </a:p>
        </p:txBody>
      </p:sp>
      <p:sp>
        <p:nvSpPr>
          <p:cNvPr id="9232" name="Text Box 16">
            <a:extLst>
              <a:ext uri="{FF2B5EF4-FFF2-40B4-BE49-F238E27FC236}">
                <a16:creationId xmlns:a16="http://schemas.microsoft.com/office/drawing/2014/main" id="{50F626D0-2289-1A2D-121C-B365E3608A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1525" y="3417888"/>
            <a:ext cx="12017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latin typeface="新宋体" panose="02010609030101010101" pitchFamily="49" charset="-122"/>
                <a:ea typeface="新宋体" panose="02010609030101010101" pitchFamily="49" charset="-122"/>
              </a:rPr>
              <a:t> </a:t>
            </a:r>
            <a:r>
              <a:rPr lang="zh-CN" altLang="en-US" sz="2800" b="1">
                <a:solidFill>
                  <a:srgbClr val="990099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再认</a:t>
            </a:r>
            <a:r>
              <a:rPr lang="zh-CN" altLang="en-US">
                <a:latin typeface="新宋体" panose="02010609030101010101" pitchFamily="49" charset="-122"/>
                <a:ea typeface="新宋体" panose="02010609030101010101" pitchFamily="49" charset="-122"/>
              </a:rPr>
              <a:t> </a:t>
            </a:r>
          </a:p>
        </p:txBody>
      </p:sp>
      <p:sp>
        <p:nvSpPr>
          <p:cNvPr id="9233" name="Text Box 17">
            <a:extLst>
              <a:ext uri="{FF2B5EF4-FFF2-40B4-BE49-F238E27FC236}">
                <a16:creationId xmlns:a16="http://schemas.microsoft.com/office/drawing/2014/main" id="{AFB65188-803D-84DF-5E93-FA3B42D356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5029200"/>
            <a:ext cx="184467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990099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回忆</a:t>
            </a:r>
            <a:r>
              <a:rPr lang="en-US" altLang="zh-CN" sz="2800" b="1">
                <a:solidFill>
                  <a:srgbClr val="990099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(</a:t>
            </a:r>
            <a:r>
              <a:rPr lang="zh-CN" altLang="en-US" sz="2800" b="1">
                <a:solidFill>
                  <a:srgbClr val="990099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再现</a:t>
            </a:r>
            <a:r>
              <a:rPr lang="en-US" altLang="zh-CN" sz="2800" b="1">
                <a:solidFill>
                  <a:srgbClr val="990099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)</a:t>
            </a:r>
          </a:p>
        </p:txBody>
      </p:sp>
      <p:sp>
        <p:nvSpPr>
          <p:cNvPr id="22538" name="PB6"/>
          <p:cNvSpPr/>
          <p:nvPr/>
        </p:nvSpPr>
        <p:spPr>
          <a:xfrm>
            <a:off x="0" y="6839712"/>
            <a:ext cx="219456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539" name="PageNumberTextBox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幼儿心理学课件ppt课件全文共25页，当前为第6页。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9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9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7" name="Rectangle 2">
            <a:extLst>
              <a:ext uri="{FF2B5EF4-FFF2-40B4-BE49-F238E27FC236}">
                <a16:creationId xmlns:a16="http://schemas.microsoft.com/office/drawing/2014/main" id="{404F22BF-253A-04D6-99BB-B1FB0AA295AE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zh-CN" altLang="en-US" sz="3200" b="1">
                <a:latin typeface="新宋体" panose="02010609030101010101" pitchFamily="49" charset="-122"/>
                <a:ea typeface="新宋体" panose="02010609030101010101" pitchFamily="49" charset="-122"/>
              </a:rPr>
              <a:t>（二）记忆表象及其特征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0305CE05-9B82-0F5D-63A6-D017AD42CC36}"/>
              </a:ext>
            </a:extLst>
          </p:cNvPr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4800" y="1981200"/>
            <a:ext cx="4191000" cy="3886200"/>
          </a:xfrm>
        </p:spPr>
        <p:txBody>
          <a:bodyPr/>
          <a:lstStyle/>
          <a:p>
            <a:pPr eaLnBrk="1" hangingPunct="1"/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表象分为记忆表象和想象表象两类。通常所说的表象，是记忆表象的简称。 </a:t>
            </a:r>
          </a:p>
          <a:p>
            <a:pPr eaLnBrk="1" hangingPunct="1"/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表象是指在头脑中的客观事物的形象，即感知过的事物不在面前而在头脑中呈现出来的形象</a:t>
            </a:r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</a:rPr>
              <a:t>。</a:t>
            </a:r>
          </a:p>
        </p:txBody>
      </p:sp>
      <p:graphicFrame>
        <p:nvGraphicFramePr>
          <p:cNvPr id="10245" name="Organization Chart 5">
            <a:extLst>
              <a:ext uri="{FF2B5EF4-FFF2-40B4-BE49-F238E27FC236}">
                <a16:creationId xmlns:a16="http://schemas.microsoft.com/office/drawing/2014/main" id="{EED5850A-B9FA-A6FA-A086-3CC8C1CCE036}"/>
              </a:ext>
            </a:extLst>
          </p:cNvPr>
          <p:cNvGraphicFramePr>
            <a:graphicFrameLocks noGrp="1" noChangeAspect="1"/>
          </p:cNvGraphicFramePr>
          <p:nvPr>
            <p:ph sz="half" idx="2"/>
          </p:nvPr>
        </p:nvGraphicFramePr>
        <p:xfrm>
          <a:off x="4648200" y="1524000"/>
          <a:ext cx="4038600" cy="4602163"/>
        </p:xfrm>
        <a:graphic>
          <a:graphicData uri="http://schemas.openxmlformats.org/drawingml/2006/compatibility">
            <com:legacyDrawing xmlns:com="http://schemas.openxmlformats.org/drawingml/2006/compatibility" spid="_x0000_s1038"/>
          </a:graphicData>
        </a:graphic>
      </p:graphicFrame>
      <p:sp>
        <p:nvSpPr>
          <p:cNvPr id="10246" name="PB7"/>
          <p:cNvSpPr/>
          <p:nvPr/>
        </p:nvSpPr>
        <p:spPr>
          <a:xfrm>
            <a:off x="0" y="6839712"/>
            <a:ext cx="256032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10247" name="PageNumberTextBox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幼儿心理学课件ppt课件全文共25页，当前为第7页。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Dgm spid="102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D771B213-7C1A-DD2A-638D-2CBC47C23B17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81000" y="381000"/>
            <a:ext cx="8540750" cy="715963"/>
          </a:xfrm>
        </p:spPr>
        <p:txBody>
          <a:bodyPr/>
          <a:lstStyle/>
          <a:p>
            <a:pPr algn="l" eaLnBrk="1" hangingPunct="1"/>
            <a:r>
              <a:rPr lang="en-US" altLang="zh-CN" sz="2800" b="1">
                <a:latin typeface="新宋体" panose="02010609030101010101" pitchFamily="49" charset="-122"/>
                <a:ea typeface="新宋体" panose="02010609030101010101" pitchFamily="49" charset="-122"/>
              </a:rPr>
              <a:t>    </a:t>
            </a:r>
            <a:r>
              <a:rPr lang="zh-CN" altLang="en-US" sz="2800" b="1">
                <a:latin typeface="新宋体" panose="02010609030101010101" pitchFamily="49" charset="-122"/>
                <a:ea typeface="新宋体" panose="02010609030101010101" pitchFamily="49" charset="-122"/>
              </a:rPr>
              <a:t>记忆表象的特征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E9B685F0-C48B-F2A5-2E7C-EE10EDD7F099}"/>
              </a:ext>
            </a:extLst>
          </p:cNvPr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457200" y="1143000"/>
            <a:ext cx="8229600" cy="49831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(1)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直观性</a:t>
            </a:r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(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形象性</a:t>
            </a:r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) 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表象所反映出来的东西和原物体有相似之处，有一定的逼真感。这就是表象的直观形象性。其主要原因是因为表象是感知留下的形象。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sz="24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如：虽然见过南京长江大桥，脑中有长江大桥的表象，但那仅是对大桥的轮廓和大致的长度有印象，远不如你亲自在大桥看到的那么具体、鲜明。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(2)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概括性 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表象的概括性，反映着同一事物在不同条件下所经常表现出来的一般特点，它不是某一次感知所留下的个别特点。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sz="24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如：表象中的“房子”的形象，一般很难在现实生活中找到对应物。但它又确实具备了房顶、墙壁等“房子”所共有的特征，它是各种各样房子的积累，概括成了“房了”的表象。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  </a:t>
            </a:r>
          </a:p>
        </p:txBody>
      </p:sp>
      <p:sp>
        <p:nvSpPr>
          <p:cNvPr id="23555" name="PB8"/>
          <p:cNvSpPr/>
          <p:nvPr/>
        </p:nvSpPr>
        <p:spPr>
          <a:xfrm>
            <a:off x="0" y="6839712"/>
            <a:ext cx="292608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3556" name="PageNumberTextBox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幼儿心理学课件ppt课件全文共25页，当前为第8页。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41CA3E07-18A3-80A4-350F-7954BD5D7A39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09600" y="533400"/>
            <a:ext cx="8077200" cy="762000"/>
          </a:xfrm>
        </p:spPr>
        <p:txBody>
          <a:bodyPr/>
          <a:lstStyle/>
          <a:p>
            <a:pPr algn="l" eaLnBrk="1" hangingPunct="1"/>
            <a:r>
              <a:rPr lang="en-US" altLang="zh-CN" sz="2800" b="1">
                <a:latin typeface="新宋体" panose="02010609030101010101" pitchFamily="49" charset="-122"/>
                <a:ea typeface="新宋体" panose="02010609030101010101" pitchFamily="49" charset="-122"/>
              </a:rPr>
              <a:t>(</a:t>
            </a:r>
            <a:r>
              <a:rPr lang="zh-CN" altLang="en-US" sz="2800" b="1">
                <a:latin typeface="新宋体" panose="02010609030101010101" pitchFamily="49" charset="-122"/>
                <a:ea typeface="新宋体" panose="02010609030101010101" pitchFamily="49" charset="-122"/>
              </a:rPr>
              <a:t>三</a:t>
            </a:r>
            <a:r>
              <a:rPr lang="en-US" altLang="zh-CN" sz="2800" b="1">
                <a:latin typeface="新宋体" panose="02010609030101010101" pitchFamily="49" charset="-122"/>
                <a:ea typeface="新宋体" panose="02010609030101010101" pitchFamily="49" charset="-122"/>
              </a:rPr>
              <a:t>)</a:t>
            </a:r>
            <a:r>
              <a:rPr lang="zh-CN" altLang="en-US" sz="2800" b="1">
                <a:latin typeface="新宋体" panose="02010609030101010101" pitchFamily="49" charset="-122"/>
                <a:ea typeface="新宋体" panose="02010609030101010101" pitchFamily="49" charset="-122"/>
              </a:rPr>
              <a:t>记忆在幼儿生活、游戏、学习等活动中的作用</a:t>
            </a:r>
            <a:r>
              <a:rPr lang="zh-CN" altLang="en-US" b="1">
                <a:latin typeface="新宋体" panose="02010609030101010101" pitchFamily="49" charset="-122"/>
                <a:ea typeface="新宋体" panose="02010609030101010101" pitchFamily="49" charset="-122"/>
              </a:rPr>
              <a:t> 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B1507EC0-3D0D-2763-CB48-932F0105BA86}"/>
              </a:ext>
            </a:extLst>
          </p:cNvPr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304800" y="1524000"/>
            <a:ext cx="8540750" cy="4343400"/>
          </a:xfrm>
        </p:spPr>
        <p:txBody>
          <a:bodyPr/>
          <a:lstStyle/>
          <a:p>
            <a:pPr eaLnBrk="1" hangingPunct="1"/>
            <a:r>
              <a:rPr lang="en-US" altLang="zh-CN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1</a:t>
            </a:r>
            <a:r>
              <a:rPr lang="zh-CN" altLang="en-US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．记忆在幼儿生活中的作用</a:t>
            </a:r>
            <a:r>
              <a:rPr lang="zh-CN" altLang="en-US" sz="24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</a:t>
            </a:r>
          </a:p>
          <a:p>
            <a:pPr eaLnBrk="1" hangingPunct="1"/>
            <a:r>
              <a:rPr lang="zh-CN" altLang="en-US" sz="24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在日常生活中，常用奶瓶喂幼小的孩子吃奶，当孩子一看到奶瓶，就作出吃奶的反映。这是他知觉的经验在起作用，对奶瓶的知觉和过去的经验建立了联系，依靠的就是记忆。</a:t>
            </a:r>
          </a:p>
          <a:p>
            <a:pPr eaLnBrk="1" hangingPunct="1"/>
            <a:r>
              <a:rPr lang="en-US" altLang="zh-CN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2</a:t>
            </a:r>
            <a:r>
              <a:rPr lang="zh-CN" altLang="en-US" sz="2800" b="1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．记忆在幼儿游戏中的作用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</a:t>
            </a:r>
          </a:p>
          <a:p>
            <a:pPr eaLnBrk="1" hangingPunct="1"/>
            <a:r>
              <a:rPr lang="zh-CN" altLang="en-US" sz="24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在幼儿的游戏活动中，无论是角色游戏或是结构游戏，孩子都是在进行着想象，而这想象的“原材料”就是通过记忆而在幼儿脑中保存下来的事物的表象，即感知过的经验。如果没有这些经验，又谈何游戏呢</a:t>
            </a:r>
            <a:r>
              <a:rPr lang="en-US" altLang="zh-CN" sz="24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?</a:t>
            </a:r>
            <a:r>
              <a:rPr lang="zh-CN" altLang="en-US" sz="24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如“南京长江大桥”的搭建，如果没有幼儿头脑中的“原形”，孩子就无法进行这个活动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。  </a:t>
            </a:r>
          </a:p>
        </p:txBody>
      </p:sp>
      <p:sp>
        <p:nvSpPr>
          <p:cNvPr id="24579" name="PB9"/>
          <p:cNvSpPr/>
          <p:nvPr/>
        </p:nvSpPr>
        <p:spPr>
          <a:xfrm>
            <a:off x="0" y="6839712"/>
            <a:ext cx="329184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4580" name="PageNumberTextBox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幼儿心理学课件ppt课件全文共25页，当前为第9页。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Rectangle 3">
            <a:extLst>
              <a:ext uri="{FF2B5EF4-FFF2-40B4-BE49-F238E27FC236}">
                <a16:creationId xmlns:a16="http://schemas.microsoft.com/office/drawing/2014/main" id="{89F8BD87-6B91-34E1-FAAF-C9009CA42227}"/>
              </a:ext>
            </a:extLst>
          </p:cNvPr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228600" y="1066800"/>
            <a:ext cx="8540750" cy="3886200"/>
          </a:xfrm>
        </p:spPr>
        <p:txBody>
          <a:bodyPr/>
          <a:lstStyle/>
          <a:p>
            <a:pPr eaLnBrk="1" hangingPunct="1"/>
            <a:r>
              <a:rPr lang="en-US" altLang="zh-CN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3</a:t>
            </a:r>
            <a:r>
              <a:rPr lang="zh-CN" altLang="en-US" sz="28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．记忆在幼儿学习活动中的作用</a:t>
            </a:r>
            <a:r>
              <a:rPr lang="zh-CN" altLang="en-US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 </a:t>
            </a:r>
          </a:p>
          <a:p>
            <a:pPr eaLnBrk="1" hangingPunct="1"/>
            <a:r>
              <a:rPr lang="zh-CN" altLang="en-US" sz="2400">
                <a:solidFill>
                  <a:srgbClr val="00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幼儿期的学习活动是有限的，即使如此，也总有知识经验的积累。而只要有积累，就必然离不开记忆。打一个最简单的比方。如果幼儿没有记忆，那么就可能出现老师“现在”、“将来”永远在教孩子认识“小兔子”、“小猫”，孩子则永远处在“今天”的学习阶段。</a:t>
            </a:r>
          </a:p>
        </p:txBody>
      </p:sp>
      <p:pic>
        <p:nvPicPr>
          <p:cNvPr id="25603" name="Picture 4" descr="12">
            <a:extLst>
              <a:ext uri="{FF2B5EF4-FFF2-40B4-BE49-F238E27FC236}">
                <a16:creationId xmlns:a16="http://schemas.microsoft.com/office/drawing/2014/main" id="{58925F90-C782-EDE7-8EE0-FC34757696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72200" y="3657600"/>
            <a:ext cx="25908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PB10"/>
          <p:cNvSpPr/>
          <p:nvPr/>
        </p:nvSpPr>
        <p:spPr>
          <a:xfrm>
            <a:off x="0" y="6839712"/>
            <a:ext cx="36576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5605" name="PageNumberTextBox1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幼儿心理学课件ppt课件全文共25页，当前为第10页。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5418C1CB-1F81-A67A-597C-D4EC1683145A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04800" y="457200"/>
            <a:ext cx="8540750" cy="715963"/>
          </a:xfrm>
        </p:spPr>
        <p:txBody>
          <a:bodyPr/>
          <a:lstStyle/>
          <a:p>
            <a:pPr eaLnBrk="1" hangingPunct="1"/>
            <a:r>
              <a:rPr lang="zh-CN" altLang="en-US" sz="4000" b="1">
                <a:latin typeface="新宋体" panose="02010609030101010101" pitchFamily="49" charset="-122"/>
                <a:ea typeface="新宋体" panose="02010609030101010101" pitchFamily="49" charset="-122"/>
              </a:rPr>
              <a:t>作  业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1D345230-90A3-5E88-EF82-2DFBD4CC53C9}"/>
              </a:ext>
            </a:extLst>
          </p:cNvPr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457200" y="1600200"/>
            <a:ext cx="8229600" cy="4906963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新宋体" panose="02010609030101010101" pitchFamily="49" charset="-122"/>
                <a:ea typeface="新宋体" panose="02010609030101010101" pitchFamily="49" charset="-122"/>
              </a:rPr>
              <a:t>解释以下名词：</a:t>
            </a:r>
          </a:p>
          <a:p>
            <a:pPr eaLnBrk="1" hangingPunct="1"/>
            <a:r>
              <a:rPr lang="zh-CN" altLang="en-US">
                <a:latin typeface="新宋体" panose="02010609030101010101" pitchFamily="49" charset="-122"/>
                <a:ea typeface="新宋体" panose="02010609030101010101" pitchFamily="49" charset="-122"/>
              </a:rPr>
              <a:t>记忆、识记、保持、再认、回忆、表象</a:t>
            </a:r>
          </a:p>
        </p:txBody>
      </p:sp>
      <p:pic>
        <p:nvPicPr>
          <p:cNvPr id="26628" name="Picture 4" descr="2115410XA-24">
            <a:extLst>
              <a:ext uri="{FF2B5EF4-FFF2-40B4-BE49-F238E27FC236}">
                <a16:creationId xmlns:a16="http://schemas.microsoft.com/office/drawing/2014/main" id="{DBF428C9-323F-02ED-E856-560DECB0C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00800" y="3429000"/>
            <a:ext cx="22860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9" name="PB11"/>
          <p:cNvSpPr/>
          <p:nvPr/>
        </p:nvSpPr>
        <p:spPr>
          <a:xfrm>
            <a:off x="0" y="6839712"/>
            <a:ext cx="402336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6630" name="PageNumberTextBox1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幼儿心理学课件ppt课件全文共25页，当前为第11页。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1CBAA095-BF49-AA2F-F2AA-38841D73C4B0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04800" y="609600"/>
            <a:ext cx="8540750" cy="685800"/>
          </a:xfrm>
        </p:spPr>
        <p:txBody>
          <a:bodyPr/>
          <a:lstStyle/>
          <a:p>
            <a:pPr eaLnBrk="1" hangingPunct="1"/>
            <a:r>
              <a:rPr lang="zh-CN" altLang="en-US" sz="3200" b="1">
                <a:solidFill>
                  <a:schemeClr val="tx1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第二课时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462C4310-12D2-54C3-0864-D46FC054CFF9}"/>
              </a:ext>
            </a:extLst>
          </p:cNvPr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304800" y="1447800"/>
            <a:ext cx="8540750" cy="4419600"/>
          </a:xfrm>
        </p:spPr>
        <p:txBody>
          <a:bodyPr/>
          <a:lstStyle/>
          <a:p>
            <a:pPr eaLnBrk="1" hangingPunct="1"/>
            <a:r>
              <a:rPr lang="zh-CN" altLang="en-US" sz="2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教学目标</a:t>
            </a:r>
          </a:p>
          <a:p>
            <a:pPr eaLnBrk="1" hangingPunct="1"/>
            <a:r>
              <a:rPr lang="en-US" altLang="zh-CN" sz="2400">
                <a:latin typeface="新宋体" panose="02010609030101010101" pitchFamily="49" charset="-122"/>
                <a:ea typeface="新宋体" panose="02010609030101010101" pitchFamily="49" charset="-122"/>
              </a:rPr>
              <a:t>1 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了解无意记忆、有意记忆、运动记忆、情绪记忆等概念</a:t>
            </a:r>
          </a:p>
          <a:p>
            <a:pPr eaLnBrk="1" hangingPunct="1"/>
            <a:r>
              <a:rPr lang="en-US" altLang="zh-CN" sz="2400">
                <a:latin typeface="新宋体" panose="02010609030101010101" pitchFamily="49" charset="-122"/>
                <a:ea typeface="新宋体" panose="02010609030101010101" pitchFamily="49" charset="-122"/>
              </a:rPr>
              <a:t>2 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掌握幼儿记忆的发展特点</a:t>
            </a:r>
          </a:p>
          <a:p>
            <a:pPr eaLnBrk="1" hangingPunct="1"/>
            <a:r>
              <a:rPr lang="zh-CN" altLang="en-US" sz="2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教学重点</a:t>
            </a:r>
          </a:p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幼儿记忆的发展特点</a:t>
            </a:r>
          </a:p>
          <a:p>
            <a:pPr eaLnBrk="1" hangingPunct="1"/>
            <a:r>
              <a:rPr lang="zh-CN" altLang="en-US" sz="2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教学难点</a:t>
            </a:r>
          </a:p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幼儿记忆的发展难点</a:t>
            </a:r>
          </a:p>
          <a:p>
            <a:pPr eaLnBrk="1" hangingPunct="1"/>
            <a:r>
              <a:rPr lang="zh-CN" altLang="en-US" sz="2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教学方法</a:t>
            </a:r>
          </a:p>
          <a:p>
            <a:pPr eaLnBrk="1" hangingPunct="1"/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理论讲解</a:t>
            </a:r>
            <a:r>
              <a:rPr lang="en-US" altLang="zh-CN" sz="2400">
                <a:latin typeface="新宋体" panose="02010609030101010101" pitchFamily="49" charset="-122"/>
                <a:ea typeface="新宋体" panose="02010609030101010101" pitchFamily="49" charset="-122"/>
              </a:rPr>
              <a:t>+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举例法</a:t>
            </a:r>
          </a:p>
        </p:txBody>
      </p:sp>
      <p:sp>
        <p:nvSpPr>
          <p:cNvPr id="27652" name="PB12"/>
          <p:cNvSpPr/>
          <p:nvPr/>
        </p:nvSpPr>
        <p:spPr>
          <a:xfrm>
            <a:off x="0" y="6839712"/>
            <a:ext cx="438912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7653" name="PageNumberTextBox1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sz="1200"/>
              <a:t>幼儿心理学课件ppt课件全文共25页，当前为第12页。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https://d.book118.com/338136056021006040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古瓶荷花">
  <a:themeElements>
    <a:clrScheme name="古瓶荷花 1">
      <a:dk1>
        <a:srgbClr val="0033CC"/>
      </a:dk1>
      <a:lt1>
        <a:srgbClr val="FFFFFF"/>
      </a:lt1>
      <a:dk2>
        <a:srgbClr val="007572"/>
      </a:dk2>
      <a:lt2>
        <a:srgbClr val="C0C0C0"/>
      </a:lt2>
      <a:accent1>
        <a:srgbClr val="CCECFF"/>
      </a:accent1>
      <a:accent2>
        <a:srgbClr val="3399FF"/>
      </a:accent2>
      <a:accent3>
        <a:srgbClr val="FFFFFF"/>
      </a:accent3>
      <a:accent4>
        <a:srgbClr val="002AAE"/>
      </a:accent4>
      <a:accent5>
        <a:srgbClr val="E2F4FF"/>
      </a:accent5>
      <a:accent6>
        <a:srgbClr val="2D8AE7"/>
      </a:accent6>
      <a:hlink>
        <a:srgbClr val="CC0066"/>
      </a:hlink>
      <a:folHlink>
        <a:srgbClr val="7D7DA9"/>
      </a:folHlink>
    </a:clrScheme>
    <a:fontScheme name="古瓶荷花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古瓶荷花 1">
        <a:dk1>
          <a:srgbClr val="0033CC"/>
        </a:dk1>
        <a:lt1>
          <a:srgbClr val="FFFFFF"/>
        </a:lt1>
        <a:dk2>
          <a:srgbClr val="007572"/>
        </a:dk2>
        <a:lt2>
          <a:srgbClr val="C0C0C0"/>
        </a:lt2>
        <a:accent1>
          <a:srgbClr val="CCECFF"/>
        </a:accent1>
        <a:accent2>
          <a:srgbClr val="3399FF"/>
        </a:accent2>
        <a:accent3>
          <a:srgbClr val="FFFFFF"/>
        </a:accent3>
        <a:accent4>
          <a:srgbClr val="002AAE"/>
        </a:accent4>
        <a:accent5>
          <a:srgbClr val="E2F4FF"/>
        </a:accent5>
        <a:accent6>
          <a:srgbClr val="2D8AE7"/>
        </a:accent6>
        <a:hlink>
          <a:srgbClr val="CC0066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2">
        <a:dk1>
          <a:srgbClr val="007A77"/>
        </a:dk1>
        <a:lt1>
          <a:srgbClr val="EFF6EE"/>
        </a:lt1>
        <a:dk2>
          <a:srgbClr val="0066CC"/>
        </a:dk2>
        <a:lt2>
          <a:srgbClr val="C0C0C0"/>
        </a:lt2>
        <a:accent1>
          <a:srgbClr val="E7EEE6"/>
        </a:accent1>
        <a:accent2>
          <a:srgbClr val="FF9933"/>
        </a:accent2>
        <a:accent3>
          <a:srgbClr val="F6FAF5"/>
        </a:accent3>
        <a:accent4>
          <a:srgbClr val="006765"/>
        </a:accent4>
        <a:accent5>
          <a:srgbClr val="F1F5F0"/>
        </a:accent5>
        <a:accent6>
          <a:srgbClr val="E78A2D"/>
        </a:accent6>
        <a:hlink>
          <a:srgbClr val="636395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3">
        <a:dk1>
          <a:srgbClr val="000000"/>
        </a:dk1>
        <a:lt1>
          <a:srgbClr val="CCFFCC"/>
        </a:lt1>
        <a:dk2>
          <a:srgbClr val="E88A00"/>
        </a:dk2>
        <a:lt2>
          <a:srgbClr val="C0C0C0"/>
        </a:lt2>
        <a:accent1>
          <a:srgbClr val="CCECFF"/>
        </a:accent1>
        <a:accent2>
          <a:srgbClr val="336600"/>
        </a:accent2>
        <a:accent3>
          <a:srgbClr val="E2FFE2"/>
        </a:accent3>
        <a:accent4>
          <a:srgbClr val="000000"/>
        </a:accent4>
        <a:accent5>
          <a:srgbClr val="E2F4FF"/>
        </a:accent5>
        <a:accent6>
          <a:srgbClr val="2D5C00"/>
        </a:accent6>
        <a:hlink>
          <a:srgbClr val="3333CC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4">
        <a:dk1>
          <a:srgbClr val="000000"/>
        </a:dk1>
        <a:lt1>
          <a:srgbClr val="FFFFCC"/>
        </a:lt1>
        <a:dk2>
          <a:srgbClr val="CC3300"/>
        </a:dk2>
        <a:lt2>
          <a:srgbClr val="C0C0C0"/>
        </a:lt2>
        <a:accent1>
          <a:srgbClr val="FFFFCC"/>
        </a:accent1>
        <a:accent2>
          <a:srgbClr val="339933"/>
        </a:accent2>
        <a:accent3>
          <a:srgbClr val="FFFFE2"/>
        </a:accent3>
        <a:accent4>
          <a:srgbClr val="000000"/>
        </a:accent4>
        <a:accent5>
          <a:srgbClr val="FFFFE2"/>
        </a:accent5>
        <a:accent6>
          <a:srgbClr val="2D8A2D"/>
        </a:accent6>
        <a:hlink>
          <a:srgbClr val="0066FF"/>
        </a:hlink>
        <a:folHlink>
          <a:srgbClr val="6F6F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5">
        <a:dk1>
          <a:srgbClr val="636395"/>
        </a:dk1>
        <a:lt1>
          <a:srgbClr val="FFE2C5"/>
        </a:lt1>
        <a:dk2>
          <a:srgbClr val="000000"/>
        </a:dk2>
        <a:lt2>
          <a:srgbClr val="C0C0C0"/>
        </a:lt2>
        <a:accent1>
          <a:srgbClr val="FFE1E1"/>
        </a:accent1>
        <a:accent2>
          <a:srgbClr val="FF9933"/>
        </a:accent2>
        <a:accent3>
          <a:srgbClr val="FFEEDF"/>
        </a:accent3>
        <a:accent4>
          <a:srgbClr val="53537E"/>
        </a:accent4>
        <a:accent5>
          <a:srgbClr val="FFEEEE"/>
        </a:accent5>
        <a:accent6>
          <a:srgbClr val="E78A2D"/>
        </a:accent6>
        <a:hlink>
          <a:srgbClr val="008080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6">
        <a:dk1>
          <a:srgbClr val="626292"/>
        </a:dk1>
        <a:lt1>
          <a:srgbClr val="CCECFF"/>
        </a:lt1>
        <a:dk2>
          <a:srgbClr val="3333CC"/>
        </a:dk2>
        <a:lt2>
          <a:srgbClr val="C0C0C0"/>
        </a:lt2>
        <a:accent1>
          <a:srgbClr val="D9F1FF"/>
        </a:accent1>
        <a:accent2>
          <a:srgbClr val="FF9900"/>
        </a:accent2>
        <a:accent3>
          <a:srgbClr val="E2F4FF"/>
        </a:accent3>
        <a:accent4>
          <a:srgbClr val="53537C"/>
        </a:accent4>
        <a:accent5>
          <a:srgbClr val="E9F7FF"/>
        </a:accent5>
        <a:accent6>
          <a:srgbClr val="E78A00"/>
        </a:accent6>
        <a:hlink>
          <a:srgbClr val="CC0066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7">
        <a:dk1>
          <a:srgbClr val="0066CC"/>
        </a:dk1>
        <a:lt1>
          <a:srgbClr val="FFE1E1"/>
        </a:lt1>
        <a:dk2>
          <a:srgbClr val="006600"/>
        </a:dk2>
        <a:lt2>
          <a:srgbClr val="C0C0C0"/>
        </a:lt2>
        <a:accent1>
          <a:srgbClr val="FFFFCC"/>
        </a:accent1>
        <a:accent2>
          <a:srgbClr val="009999"/>
        </a:accent2>
        <a:accent3>
          <a:srgbClr val="FFEEEE"/>
        </a:accent3>
        <a:accent4>
          <a:srgbClr val="0056AE"/>
        </a:accent4>
        <a:accent5>
          <a:srgbClr val="FFFFE2"/>
        </a:accent5>
        <a:accent6>
          <a:srgbClr val="008A8A"/>
        </a:accent6>
        <a:hlink>
          <a:srgbClr val="EC0000"/>
        </a:hlink>
        <a:folHlink>
          <a:srgbClr val="00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8">
        <a:dk1>
          <a:srgbClr val="292929"/>
        </a:dk1>
        <a:lt1>
          <a:srgbClr val="DDDDDD"/>
        </a:lt1>
        <a:dk2>
          <a:srgbClr val="0066CC"/>
        </a:dk2>
        <a:lt2>
          <a:srgbClr val="B2B2B2"/>
        </a:lt2>
        <a:accent1>
          <a:srgbClr val="CACADC"/>
        </a:accent1>
        <a:accent2>
          <a:srgbClr val="FFCC00"/>
        </a:accent2>
        <a:accent3>
          <a:srgbClr val="EBEBEB"/>
        </a:accent3>
        <a:accent4>
          <a:srgbClr val="212121"/>
        </a:accent4>
        <a:accent5>
          <a:srgbClr val="E1E1EB"/>
        </a:accent5>
        <a:accent6>
          <a:srgbClr val="E7B900"/>
        </a:accent6>
        <a:hlink>
          <a:srgbClr val="008080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宋体</vt:lpstr>
      <vt:lpstr>Wingdings</vt:lpstr>
      <vt:lpstr>新宋体</vt:lpstr>
      <vt:lpstr>Office Theme</vt:lpstr>
      <vt:lpstr>幼儿记忆发展的主要特征</vt:lpstr>
      <vt:lpstr>PowerPoint Presentation</vt:lpstr>
      <vt:lpstr>上节课遗留问题的解决</vt:lpstr>
      <vt:lpstr>本节课新知识</vt:lpstr>
      <vt:lpstr>（一）记忆的概念</vt:lpstr>
      <vt:lpstr>PowerPoint Presentation</vt:lpstr>
      <vt:lpstr>（二）记忆表象及其特征</vt:lpstr>
      <vt:lpstr>    记忆表象的特征</vt:lpstr>
      <vt:lpstr>(三)记忆在幼儿生活、游戏、学习等活动中的作用 </vt:lpstr>
      <vt:lpstr>PowerPoint Presentation</vt:lpstr>
      <vt:lpstr>作  业</vt:lpstr>
      <vt:lpstr>第二课时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2024-09-18T08:19:12.880</cp:lastPrinted>
  <dcterms:created xsi:type="dcterms:W3CDTF">2024-09-18T00:19:12Z</dcterms:created>
  <dcterms:modified xsi:type="dcterms:W3CDTF">2024-09-18T00:19:14Z</dcterms:modified>
</cp:coreProperties>
</file>