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B63204-FBAA-48F5-93B1-6BA3E8E43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1E29B8-5660-498B-945A-77EDAFC877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B02DAF-7DCB-463B-8551-86F8C2BB10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6EA2DB-D3F4-4688-BD80-38A33F9012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BE8707-FE1B-43DB-B288-DC1DCE1E1B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527537-444B-49E3-89CD-1E51453F08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48A1089-5274-4355-A45C-E9D634DB28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156AE7-111E-48E3-8208-5715FB4B9A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61B699-11CF-4D3F-9842-B464DB65A6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BCB8E0-73A9-4FE0-8A2C-A0C8EDB03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8CE860-5DA7-429C-BDA3-C6F825867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01022320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2023-2028年版文化教育产品入市调查研究报告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文化教育产品市场概述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2023-2028年版文化教育产品入市调查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文化教育产品入市的影响因素分析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文化教育产品入市的机遇与挑战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随着科技的进步和社会的发展，文化教育产品在人们的生活中占据越来越重要的地位。为了更好地了解市场趋势和消费者需求，本研究旨在深入调查2023-2028年版文化教育产品的入市情况。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我们期望能够为文化教育产品的生产商和销售商提供有价值的参考信息，帮助他们更好地把握市场动态，制定有效的营销策略。同时，本研究也有助于提高文化教育产品的质量和多样性，满足消费者日益增长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研究目的</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00">
                <a:solidFill>
                  <a:schemeClr val="dk1">
                    <a:alpha val="100000"/>
                  </a:schemeClr>
                </a:solidFill>
                <a:latin typeface="Microsoft Yahei"/>
                <a:ea typeface="Microsoft Yahei"/>
                <a:cs typeface="Microsoft Yahei"/>
              </a:rPr>
              <a:t>分析2023-2028年版文化教育产品的市场趋势和消费者需求。</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425">
                <a:solidFill>
                  <a:schemeClr val="dk1">
                    <a:alpha val="100000"/>
                  </a:schemeClr>
                </a:solidFill>
                <a:latin typeface="Microsoft Yahei"/>
                <a:ea typeface="Microsoft Yahei"/>
                <a:cs typeface="Microsoft Yahei"/>
              </a:rPr>
              <a:t>探讨文化教育产品在市场中的竞争格局和发展前景。</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0000" r="-40000"/>
          </a:stretch>
        </a:blipFill>
      </p:bgPr>
    </p:bg>
    <p:spTree>
      <p:nvGrpSpPr>
        <p:cNvPr id="1" name=""/>
        <p:cNvGrpSpPr/>
        <p:nvPr/>
      </p:nvGrpSpPr>
      <p:grpSpPr>
        <a:xfrm>
          <a:off x="0" y="0"/>
          <a:ext cx="0" cy="0"/>
        </a:xfrm>
      </p:grpSpPr>
      <p:grpSp>
        <p:nvGrpSpPr>
          <p:cNvPr id="2" name="Group 2"/>
          <p:cNvGrpSpPr/>
          <p:nvPr/>
        </p:nvGrpSpPr>
        <p:grpSpPr>
          <a:xfrm>
            <a:off x="454963" y="93878"/>
            <a:ext cx="10650654" cy="914400"/>
            <a:chOff x="454963" y="93878"/>
            <a:chExt cx="10650654"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10775"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24" name="TextBox 24"/>
          <p:cNvSpPr txBox="1"/>
          <p:nvPr/>
        </p:nvSpPr>
        <p:spPr>
          <a:xfrm>
            <a:off x="970539" y="2375347"/>
            <a:ext cx="3888341" cy="3162649"/>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提出针对性的建议，以促进文化教育产品的创新和发展。</a:t>
            </a:r>
          </a:p>
        </p:txBody>
      </p:sp>
      <p:sp>
        <p:nvSpPr>
          <p:cNvPr id="25" name="AutoShape 25"/>
          <p:cNvSpPr/>
          <p:nvPr/>
        </p:nvSpPr>
        <p:spPr>
          <a:xfrm>
            <a:off x="8869284" y="1724456"/>
            <a:ext cx="1112806" cy="111128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9246951" y="2006396"/>
            <a:ext cx="355759" cy="488728"/>
            <a:chOff x="9246951" y="2006396"/>
            <a:chExt cx="355759" cy="488728"/>
          </a:xfrm>
        </p:grpSpPr>
        <p:sp>
          <p:nvSpPr>
            <p:cNvPr id="27" name="AutoShape 27"/>
            <p:cNvSpPr/>
            <p:nvPr/>
          </p:nvSpPr>
          <p:spPr>
            <a:xfrm>
              <a:off x="9249427" y="2006396"/>
              <a:ext cx="350996" cy="48872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9246951" y="2006396"/>
              <a:ext cx="355759" cy="488728"/>
            </a:xfrm>
            <a:custGeom>
              <a:rect l="l" t="t" r="r" b="b"/>
              <a:pathLst>
                <a:path w="122" h="168">
                  <a:moveTo>
                    <a:pt x="0" y="21"/>
                  </a:moveTo>
                  <a:cubicBezTo>
                    <a:pt x="53" y="21"/>
                    <a:pt x="61" y="0"/>
                    <a:pt x="61" y="0"/>
                  </a:cubicBezTo>
                  <a:cubicBezTo>
                    <a:pt x="61" y="0"/>
                    <a:pt x="69" y="21"/>
                    <a:pt x="122" y="21"/>
                  </a:cubicBezTo>
                  <a:cubicBezTo>
                    <a:pt x="122" y="107"/>
                    <a:pt x="122" y="107"/>
                    <a:pt x="122" y="107"/>
                  </a:cubicBezTo>
                  <a:cubicBezTo>
                    <a:pt x="122" y="141"/>
                    <a:pt x="61" y="168"/>
                    <a:pt x="61" y="168"/>
                  </a:cubicBezTo>
                  <a:cubicBezTo>
                    <a:pt x="61" y="168"/>
                    <a:pt x="0" y="141"/>
                    <a:pt x="0" y="107"/>
                  </a:cubicBezTo>
                  <a:lnTo>
                    <a:pt x="0" y="2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7154784" y="2168988"/>
            <a:ext cx="754094" cy="754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8974059" y="4475657"/>
            <a:ext cx="942975" cy="93983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253761" y="4762883"/>
            <a:ext cx="381952" cy="365379"/>
          </a:xfrm>
          <a:custGeom>
            <a:rect l="l" t="t" r="r" b="b"/>
            <a:pathLst>
              <a:path w="174" h="166">
                <a:moveTo>
                  <a:pt x="174" y="139"/>
                </a:moveTo>
                <a:cubicBezTo>
                  <a:pt x="171" y="131"/>
                  <a:pt x="161" y="129"/>
                  <a:pt x="153" y="126"/>
                </a:cubicBezTo>
                <a:cubicBezTo>
                  <a:pt x="144" y="122"/>
                  <a:pt x="135" y="118"/>
                  <a:pt x="126" y="115"/>
                </a:cubicBezTo>
                <a:cubicBezTo>
                  <a:pt x="123" y="114"/>
                  <a:pt x="121" y="113"/>
                  <a:pt x="118" y="112"/>
                </a:cubicBezTo>
                <a:cubicBezTo>
                  <a:pt x="115" y="110"/>
                  <a:pt x="113" y="104"/>
                  <a:pt x="111" y="100"/>
                </a:cubicBezTo>
                <a:cubicBezTo>
                  <a:pt x="109" y="100"/>
                  <a:pt x="108" y="100"/>
                  <a:pt x="106" y="100"/>
                </a:cubicBezTo>
                <a:cubicBezTo>
                  <a:pt x="106" y="94"/>
                  <a:pt x="110" y="94"/>
                  <a:pt x="111" y="90"/>
                </a:cubicBezTo>
                <a:cubicBezTo>
                  <a:pt x="112" y="86"/>
                  <a:pt x="111" y="82"/>
                  <a:pt x="113" y="79"/>
                </a:cubicBezTo>
                <a:cubicBezTo>
                  <a:pt x="114" y="76"/>
                  <a:pt x="117" y="76"/>
                  <a:pt x="118" y="74"/>
                </a:cubicBezTo>
                <a:cubicBezTo>
                  <a:pt x="120" y="73"/>
                  <a:pt x="120" y="69"/>
                  <a:pt x="121" y="67"/>
                </a:cubicBezTo>
                <a:cubicBezTo>
                  <a:pt x="122" y="63"/>
                  <a:pt x="122" y="58"/>
                  <a:pt x="120" y="54"/>
                </a:cubicBezTo>
                <a:cubicBezTo>
                  <a:pt x="119" y="52"/>
                  <a:pt x="119" y="51"/>
                  <a:pt x="118" y="49"/>
                </a:cubicBezTo>
                <a:cubicBezTo>
                  <a:pt x="118" y="45"/>
                  <a:pt x="119" y="35"/>
                  <a:pt x="119" y="32"/>
                </a:cubicBezTo>
                <a:cubicBezTo>
                  <a:pt x="119" y="26"/>
                  <a:pt x="119" y="26"/>
                  <a:pt x="118" y="20"/>
                </a:cubicBezTo>
                <a:cubicBezTo>
                  <a:pt x="118" y="20"/>
                  <a:pt x="116" y="14"/>
                  <a:pt x="113" y="13"/>
                </a:cubicBezTo>
                <a:cubicBezTo>
                  <a:pt x="108" y="12"/>
                  <a:pt x="108" y="12"/>
                  <a:pt x="108" y="12"/>
                </a:cubicBezTo>
                <a:cubicBezTo>
                  <a:pt x="104" y="9"/>
                  <a:pt x="104" y="9"/>
                  <a:pt x="104" y="9"/>
                </a:cubicBezTo>
                <a:cubicBezTo>
                  <a:pt x="90" y="0"/>
                  <a:pt x="75" y="6"/>
                  <a:pt x="67" y="9"/>
                </a:cubicBezTo>
                <a:cubicBezTo>
                  <a:pt x="56" y="13"/>
                  <a:pt x="49" y="24"/>
                  <a:pt x="54" y="48"/>
                </a:cubicBezTo>
                <a:cubicBezTo>
                  <a:pt x="55" y="52"/>
                  <a:pt x="51" y="54"/>
                  <a:pt x="52" y="57"/>
                </a:cubicBezTo>
                <a:cubicBezTo>
                  <a:pt x="52" y="61"/>
                  <a:pt x="52" y="73"/>
                  <a:pt x="57" y="76"/>
                </a:cubicBezTo>
                <a:cubicBezTo>
                  <a:pt x="57" y="76"/>
                  <a:pt x="61" y="77"/>
                  <a:pt x="60" y="77"/>
                </a:cubicBezTo>
                <a:cubicBezTo>
                  <a:pt x="61" y="82"/>
                  <a:pt x="61" y="87"/>
                  <a:pt x="62" y="91"/>
                </a:cubicBezTo>
                <a:cubicBezTo>
                  <a:pt x="63" y="94"/>
                  <a:pt x="66" y="95"/>
                  <a:pt x="67" y="99"/>
                </a:cubicBezTo>
                <a:cubicBezTo>
                  <a:pt x="63" y="100"/>
                  <a:pt x="63" y="100"/>
                  <a:pt x="63" y="100"/>
                </a:cubicBezTo>
                <a:cubicBezTo>
                  <a:pt x="61" y="104"/>
                  <a:pt x="59" y="110"/>
                  <a:pt x="56" y="112"/>
                </a:cubicBezTo>
                <a:cubicBezTo>
                  <a:pt x="53" y="113"/>
                  <a:pt x="51" y="114"/>
                  <a:pt x="48" y="115"/>
                </a:cubicBezTo>
                <a:cubicBezTo>
                  <a:pt x="39" y="118"/>
                  <a:pt x="30" y="122"/>
                  <a:pt x="21" y="126"/>
                </a:cubicBezTo>
                <a:cubicBezTo>
                  <a:pt x="13" y="129"/>
                  <a:pt x="3" y="131"/>
                  <a:pt x="0" y="139"/>
                </a:cubicBezTo>
                <a:cubicBezTo>
                  <a:pt x="0" y="145"/>
                  <a:pt x="0" y="158"/>
                  <a:pt x="0" y="166"/>
                </a:cubicBezTo>
                <a:cubicBezTo>
                  <a:pt x="76" y="166"/>
                  <a:pt x="76" y="166"/>
                  <a:pt x="76" y="166"/>
                </a:cubicBezTo>
                <a:cubicBezTo>
                  <a:pt x="82" y="127"/>
                  <a:pt x="82" y="127"/>
                  <a:pt x="82" y="127"/>
                </a:cubicBezTo>
                <a:cubicBezTo>
                  <a:pt x="77" y="117"/>
                  <a:pt x="77" y="117"/>
                  <a:pt x="77" y="117"/>
                </a:cubicBezTo>
                <a:cubicBezTo>
                  <a:pt x="88" y="112"/>
                  <a:pt x="88" y="112"/>
                  <a:pt x="88" y="112"/>
                </a:cubicBezTo>
                <a:cubicBezTo>
                  <a:pt x="97" y="117"/>
                  <a:pt x="97" y="117"/>
                  <a:pt x="97" y="117"/>
                </a:cubicBezTo>
                <a:cubicBezTo>
                  <a:pt x="92" y="128"/>
                  <a:pt x="92" y="128"/>
                  <a:pt x="92" y="128"/>
                </a:cubicBezTo>
                <a:cubicBezTo>
                  <a:pt x="101" y="166"/>
                  <a:pt x="101" y="166"/>
                  <a:pt x="101" y="166"/>
                </a:cubicBezTo>
                <a:cubicBezTo>
                  <a:pt x="174" y="166"/>
                  <a:pt x="174" y="166"/>
                  <a:pt x="174" y="166"/>
                </a:cubicBezTo>
                <a:cubicBezTo>
                  <a:pt x="174" y="158"/>
                  <a:pt x="174" y="145"/>
                  <a:pt x="174" y="139"/>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705615" y="2719818"/>
            <a:ext cx="1655731" cy="16557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8050039" y="3166160"/>
            <a:ext cx="965549" cy="862584"/>
          </a:xfrm>
          <a:custGeom>
            <a:rect l="l" t="t" r="r" b="b"/>
            <a:pathLst>
              <a:path w="200" h="178">
                <a:moveTo>
                  <a:pt x="200" y="62"/>
                </a:moveTo>
                <a:cubicBezTo>
                  <a:pt x="200" y="49"/>
                  <a:pt x="189" y="39"/>
                  <a:pt x="176" y="39"/>
                </a:cubicBezTo>
                <a:cubicBezTo>
                  <a:pt x="174" y="39"/>
                  <a:pt x="172" y="39"/>
                  <a:pt x="171" y="39"/>
                </a:cubicBezTo>
                <a:cubicBezTo>
                  <a:pt x="171" y="39"/>
                  <a:pt x="171" y="38"/>
                  <a:pt x="171" y="38"/>
                </a:cubicBezTo>
                <a:cubicBezTo>
                  <a:pt x="171" y="18"/>
                  <a:pt x="155" y="3"/>
                  <a:pt x="135" y="3"/>
                </a:cubicBezTo>
                <a:cubicBezTo>
                  <a:pt x="123" y="3"/>
                  <a:pt x="113" y="8"/>
                  <a:pt x="106" y="16"/>
                </a:cubicBezTo>
                <a:cubicBezTo>
                  <a:pt x="98" y="6"/>
                  <a:pt x="85" y="0"/>
                  <a:pt x="70" y="0"/>
                </a:cubicBezTo>
                <a:cubicBezTo>
                  <a:pt x="45" y="0"/>
                  <a:pt x="24" y="20"/>
                  <a:pt x="24" y="45"/>
                </a:cubicBezTo>
                <a:cubicBezTo>
                  <a:pt x="24" y="50"/>
                  <a:pt x="25" y="55"/>
                  <a:pt x="26" y="59"/>
                </a:cubicBezTo>
                <a:cubicBezTo>
                  <a:pt x="11" y="62"/>
                  <a:pt x="0" y="74"/>
                  <a:pt x="0" y="89"/>
                </a:cubicBezTo>
                <a:cubicBezTo>
                  <a:pt x="0" y="106"/>
                  <a:pt x="14" y="119"/>
                  <a:pt x="31" y="119"/>
                </a:cubicBezTo>
                <a:cubicBezTo>
                  <a:pt x="36" y="119"/>
                  <a:pt x="39" y="119"/>
                  <a:pt x="43" y="117"/>
                </a:cubicBezTo>
                <a:cubicBezTo>
                  <a:pt x="44" y="126"/>
                  <a:pt x="51" y="133"/>
                  <a:pt x="60" y="133"/>
                </a:cubicBezTo>
                <a:cubicBezTo>
                  <a:pt x="61" y="133"/>
                  <a:pt x="61" y="133"/>
                  <a:pt x="61" y="133"/>
                </a:cubicBezTo>
                <a:cubicBezTo>
                  <a:pt x="62" y="138"/>
                  <a:pt x="67" y="143"/>
                  <a:pt x="73" y="143"/>
                </a:cubicBezTo>
                <a:cubicBezTo>
                  <a:pt x="79" y="143"/>
                  <a:pt x="84" y="137"/>
                  <a:pt x="84" y="131"/>
                </a:cubicBezTo>
                <a:cubicBezTo>
                  <a:pt x="84" y="127"/>
                  <a:pt x="81" y="123"/>
                  <a:pt x="77" y="122"/>
                </a:cubicBezTo>
                <a:cubicBezTo>
                  <a:pt x="78" y="120"/>
                  <a:pt x="78" y="118"/>
                  <a:pt x="78" y="116"/>
                </a:cubicBezTo>
                <a:cubicBezTo>
                  <a:pt x="78" y="115"/>
                  <a:pt x="78" y="115"/>
                  <a:pt x="78" y="115"/>
                </a:cubicBezTo>
                <a:cubicBezTo>
                  <a:pt x="81" y="116"/>
                  <a:pt x="84" y="117"/>
                  <a:pt x="88" y="117"/>
                </a:cubicBezTo>
                <a:cubicBezTo>
                  <a:pt x="89" y="117"/>
                  <a:pt x="90" y="117"/>
                  <a:pt x="92" y="117"/>
                </a:cubicBezTo>
                <a:cubicBezTo>
                  <a:pt x="92" y="122"/>
                  <a:pt x="94" y="127"/>
                  <a:pt x="97" y="131"/>
                </a:cubicBezTo>
                <a:cubicBezTo>
                  <a:pt x="92" y="132"/>
                  <a:pt x="88" y="136"/>
                  <a:pt x="89" y="141"/>
                </a:cubicBezTo>
                <a:cubicBezTo>
                  <a:pt x="89" y="146"/>
                  <a:pt x="93" y="151"/>
                  <a:pt x="99" y="151"/>
                </a:cubicBezTo>
                <a:cubicBezTo>
                  <a:pt x="105" y="150"/>
                  <a:pt x="109" y="146"/>
                  <a:pt x="109" y="140"/>
                </a:cubicBezTo>
                <a:cubicBezTo>
                  <a:pt x="109" y="140"/>
                  <a:pt x="109" y="139"/>
                  <a:pt x="109" y="139"/>
                </a:cubicBezTo>
                <a:cubicBezTo>
                  <a:pt x="111" y="140"/>
                  <a:pt x="114" y="140"/>
                  <a:pt x="117" y="140"/>
                </a:cubicBezTo>
                <a:cubicBezTo>
                  <a:pt x="131" y="140"/>
                  <a:pt x="142" y="129"/>
                  <a:pt x="142" y="116"/>
                </a:cubicBezTo>
                <a:cubicBezTo>
                  <a:pt x="145" y="117"/>
                  <a:pt x="148" y="117"/>
                  <a:pt x="152" y="117"/>
                </a:cubicBezTo>
                <a:cubicBezTo>
                  <a:pt x="166" y="117"/>
                  <a:pt x="177" y="106"/>
                  <a:pt x="177" y="93"/>
                </a:cubicBezTo>
                <a:cubicBezTo>
                  <a:pt x="177" y="90"/>
                  <a:pt x="176" y="87"/>
                  <a:pt x="175" y="84"/>
                </a:cubicBezTo>
                <a:cubicBezTo>
                  <a:pt x="176" y="84"/>
                  <a:pt x="176" y="84"/>
                  <a:pt x="176" y="84"/>
                </a:cubicBezTo>
                <a:cubicBezTo>
                  <a:pt x="189" y="84"/>
                  <a:pt x="200" y="74"/>
                  <a:pt x="200" y="62"/>
                </a:cubicBezTo>
                <a:close/>
                <a:moveTo>
                  <a:pt x="117" y="147"/>
                </a:moveTo>
                <a:cubicBezTo>
                  <a:pt x="119" y="147"/>
                  <a:pt x="120" y="146"/>
                  <a:pt x="120" y="145"/>
                </a:cubicBezTo>
                <a:cubicBezTo>
                  <a:pt x="120" y="144"/>
                  <a:pt x="118" y="142"/>
                  <a:pt x="117" y="143"/>
                </a:cubicBezTo>
                <a:cubicBezTo>
                  <a:pt x="116" y="143"/>
                  <a:pt x="114" y="144"/>
                  <a:pt x="114" y="145"/>
                </a:cubicBezTo>
                <a:cubicBezTo>
                  <a:pt x="115" y="146"/>
                  <a:pt x="116" y="148"/>
                  <a:pt x="117" y="147"/>
                </a:cubicBezTo>
                <a:close/>
                <a:moveTo>
                  <a:pt x="116" y="168"/>
                </a:moveTo>
                <a:cubicBezTo>
                  <a:pt x="113" y="168"/>
                  <a:pt x="111" y="170"/>
                  <a:pt x="111" y="173"/>
                </a:cubicBezTo>
                <a:cubicBezTo>
                  <a:pt x="111" y="176"/>
                  <a:pt x="114" y="178"/>
                  <a:pt x="117" y="178"/>
                </a:cubicBezTo>
                <a:cubicBezTo>
                  <a:pt x="120" y="178"/>
                  <a:pt x="122" y="175"/>
                  <a:pt x="122" y="173"/>
                </a:cubicBezTo>
                <a:cubicBezTo>
                  <a:pt x="122" y="170"/>
                  <a:pt x="119" y="167"/>
                  <a:pt x="116" y="168"/>
                </a:cubicBezTo>
                <a:close/>
                <a:moveTo>
                  <a:pt x="116" y="155"/>
                </a:moveTo>
                <a:cubicBezTo>
                  <a:pt x="116" y="152"/>
                  <a:pt x="114" y="150"/>
                  <a:pt x="111" y="150"/>
                </a:cubicBezTo>
                <a:cubicBezTo>
                  <a:pt x="108" y="150"/>
                  <a:pt x="106" y="152"/>
                  <a:pt x="106" y="155"/>
                </a:cubicBezTo>
                <a:cubicBezTo>
                  <a:pt x="106" y="158"/>
                  <a:pt x="108" y="161"/>
                  <a:pt x="111" y="160"/>
                </a:cubicBezTo>
                <a:cubicBezTo>
                  <a:pt x="114" y="160"/>
                  <a:pt x="117" y="158"/>
                  <a:pt x="116" y="155"/>
                </a:cubicBezTo>
                <a:close/>
                <a:moveTo>
                  <a:pt x="97" y="156"/>
                </a:moveTo>
                <a:cubicBezTo>
                  <a:pt x="92" y="156"/>
                  <a:pt x="89" y="159"/>
                  <a:pt x="89" y="164"/>
                </a:cubicBezTo>
                <a:cubicBezTo>
                  <a:pt x="89" y="168"/>
                  <a:pt x="93" y="172"/>
                  <a:pt x="98" y="172"/>
                </a:cubicBezTo>
                <a:cubicBezTo>
                  <a:pt x="102" y="172"/>
                  <a:pt x="106" y="168"/>
                  <a:pt x="106" y="163"/>
                </a:cubicBezTo>
                <a:cubicBezTo>
                  <a:pt x="106" y="159"/>
                  <a:pt x="102" y="155"/>
                  <a:pt x="97" y="15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888459" y="3223119"/>
            <a:ext cx="996982" cy="99698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438790" y="3427907"/>
            <a:ext cx="941356" cy="93983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6" name="Group 36"/>
          <p:cNvGrpSpPr/>
          <p:nvPr/>
        </p:nvGrpSpPr>
        <p:grpSpPr>
          <a:xfrm>
            <a:off x="6726064" y="3627837"/>
            <a:ext cx="376047" cy="403289"/>
            <a:chOff x="6726064" y="3627837"/>
            <a:chExt cx="376047" cy="403289"/>
          </a:xfrm>
        </p:grpSpPr>
        <p:sp>
          <p:nvSpPr>
            <p:cNvPr id="37" name="AutoShape 37"/>
            <p:cNvSpPr/>
            <p:nvPr/>
          </p:nvSpPr>
          <p:spPr>
            <a:xfrm>
              <a:off x="6728064" y="3627837"/>
              <a:ext cx="374047" cy="403289"/>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6855318" y="3629837"/>
              <a:ext cx="246793" cy="278987"/>
            </a:xfrm>
            <a:custGeom>
              <a:rect l="l" t="t" r="r" b="b"/>
              <a:pathLst>
                <a:path w="105" h="118">
                  <a:moveTo>
                    <a:pt x="32" y="118"/>
                  </a:moveTo>
                  <a:cubicBezTo>
                    <a:pt x="21" y="118"/>
                    <a:pt x="10" y="113"/>
                    <a:pt x="1" y="105"/>
                  </a:cubicBezTo>
                  <a:cubicBezTo>
                    <a:pt x="1" y="105"/>
                    <a:pt x="1" y="105"/>
                    <a:pt x="1" y="105"/>
                  </a:cubicBezTo>
                  <a:cubicBezTo>
                    <a:pt x="0" y="104"/>
                    <a:pt x="0" y="104"/>
                    <a:pt x="0" y="104"/>
                  </a:cubicBezTo>
                  <a:cubicBezTo>
                    <a:pt x="19" y="85"/>
                    <a:pt x="19" y="85"/>
                    <a:pt x="19" y="85"/>
                  </a:cubicBezTo>
                  <a:cubicBezTo>
                    <a:pt x="20" y="86"/>
                    <a:pt x="20" y="86"/>
                    <a:pt x="20" y="86"/>
                  </a:cubicBezTo>
                  <a:cubicBezTo>
                    <a:pt x="23" y="90"/>
                    <a:pt x="27" y="91"/>
                    <a:pt x="32" y="91"/>
                  </a:cubicBezTo>
                  <a:cubicBezTo>
                    <a:pt x="32" y="91"/>
                    <a:pt x="32" y="91"/>
                    <a:pt x="32" y="91"/>
                  </a:cubicBezTo>
                  <a:cubicBezTo>
                    <a:pt x="36" y="91"/>
                    <a:pt x="40" y="90"/>
                    <a:pt x="43" y="86"/>
                  </a:cubicBezTo>
                  <a:cubicBezTo>
                    <a:pt x="43" y="86"/>
                    <a:pt x="43" y="86"/>
                    <a:pt x="43" y="86"/>
                  </a:cubicBezTo>
                  <a:cubicBezTo>
                    <a:pt x="74" y="56"/>
                    <a:pt x="74" y="56"/>
                    <a:pt x="74" y="56"/>
                  </a:cubicBezTo>
                  <a:cubicBezTo>
                    <a:pt x="77" y="53"/>
                    <a:pt x="79" y="48"/>
                    <a:pt x="79" y="44"/>
                  </a:cubicBezTo>
                  <a:cubicBezTo>
                    <a:pt x="79" y="44"/>
                    <a:pt x="79" y="44"/>
                    <a:pt x="79" y="44"/>
                  </a:cubicBezTo>
                  <a:cubicBezTo>
                    <a:pt x="79" y="40"/>
                    <a:pt x="77" y="36"/>
                    <a:pt x="74" y="33"/>
                  </a:cubicBezTo>
                  <a:cubicBezTo>
                    <a:pt x="74" y="33"/>
                    <a:pt x="74" y="33"/>
                    <a:pt x="74" y="33"/>
                  </a:cubicBezTo>
                  <a:cubicBezTo>
                    <a:pt x="73" y="31"/>
                    <a:pt x="73" y="31"/>
                    <a:pt x="73" y="31"/>
                  </a:cubicBezTo>
                  <a:cubicBezTo>
                    <a:pt x="69" y="28"/>
                    <a:pt x="65" y="27"/>
                    <a:pt x="61" y="27"/>
                  </a:cubicBezTo>
                  <a:cubicBezTo>
                    <a:pt x="61" y="27"/>
                    <a:pt x="61" y="27"/>
                    <a:pt x="61" y="27"/>
                  </a:cubicBezTo>
                  <a:cubicBezTo>
                    <a:pt x="57" y="27"/>
                    <a:pt x="53" y="28"/>
                    <a:pt x="49" y="31"/>
                  </a:cubicBezTo>
                  <a:cubicBezTo>
                    <a:pt x="49" y="31"/>
                    <a:pt x="49" y="31"/>
                    <a:pt x="49" y="31"/>
                  </a:cubicBezTo>
                  <a:cubicBezTo>
                    <a:pt x="37" y="44"/>
                    <a:pt x="37" y="44"/>
                    <a:pt x="37" y="44"/>
                  </a:cubicBezTo>
                  <a:cubicBezTo>
                    <a:pt x="32" y="49"/>
                    <a:pt x="23" y="49"/>
                    <a:pt x="18" y="44"/>
                  </a:cubicBezTo>
                  <a:cubicBezTo>
                    <a:pt x="18" y="44"/>
                    <a:pt x="18" y="44"/>
                    <a:pt x="18" y="44"/>
                  </a:cubicBezTo>
                  <a:cubicBezTo>
                    <a:pt x="13" y="39"/>
                    <a:pt x="13" y="30"/>
                    <a:pt x="18" y="25"/>
                  </a:cubicBezTo>
                  <a:cubicBezTo>
                    <a:pt x="18" y="25"/>
                    <a:pt x="18" y="25"/>
                    <a:pt x="18" y="25"/>
                  </a:cubicBezTo>
                  <a:cubicBezTo>
                    <a:pt x="31" y="13"/>
                    <a:pt x="31" y="13"/>
                    <a:pt x="31" y="13"/>
                  </a:cubicBezTo>
                  <a:cubicBezTo>
                    <a:pt x="39" y="4"/>
                    <a:pt x="50" y="0"/>
                    <a:pt x="61" y="0"/>
                  </a:cubicBezTo>
                  <a:cubicBezTo>
                    <a:pt x="61" y="0"/>
                    <a:pt x="61" y="0"/>
                    <a:pt x="61" y="0"/>
                  </a:cubicBezTo>
                  <a:cubicBezTo>
                    <a:pt x="72" y="0"/>
                    <a:pt x="83" y="4"/>
                    <a:pt x="91" y="13"/>
                  </a:cubicBezTo>
                  <a:cubicBezTo>
                    <a:pt x="91" y="13"/>
                    <a:pt x="91" y="13"/>
                    <a:pt x="91" y="13"/>
                  </a:cubicBezTo>
                  <a:cubicBezTo>
                    <a:pt x="93" y="14"/>
                    <a:pt x="93" y="14"/>
                    <a:pt x="93" y="14"/>
                  </a:cubicBezTo>
                  <a:cubicBezTo>
                    <a:pt x="101" y="22"/>
                    <a:pt x="105" y="33"/>
                    <a:pt x="105" y="44"/>
                  </a:cubicBezTo>
                  <a:cubicBezTo>
                    <a:pt x="105" y="44"/>
                    <a:pt x="105" y="44"/>
                    <a:pt x="105" y="44"/>
                  </a:cubicBezTo>
                  <a:cubicBezTo>
                    <a:pt x="105" y="55"/>
                    <a:pt x="101" y="66"/>
                    <a:pt x="93" y="74"/>
                  </a:cubicBezTo>
                  <a:cubicBezTo>
                    <a:pt x="93" y="74"/>
                    <a:pt x="93" y="74"/>
                    <a:pt x="93" y="74"/>
                  </a:cubicBezTo>
                  <a:cubicBezTo>
                    <a:pt x="62" y="105"/>
                    <a:pt x="62" y="105"/>
                    <a:pt x="62" y="105"/>
                  </a:cubicBezTo>
                  <a:cubicBezTo>
                    <a:pt x="54" y="114"/>
                    <a:pt x="42" y="118"/>
                    <a:pt x="32" y="118"/>
                  </a:cubicBezTo>
                  <a:cubicBezTo>
                    <a:pt x="32" y="118"/>
                    <a:pt x="32" y="118"/>
                    <a:pt x="32" y="118"/>
                  </a:cubicBezTo>
                  <a:cubicBezTo>
                    <a:pt x="32" y="118"/>
                    <a:pt x="32" y="118"/>
                    <a:pt x="32"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6726064" y="3753090"/>
              <a:ext cx="246793" cy="278035"/>
            </a:xfrm>
            <a:custGeom>
              <a:rect l="l" t="t" r="r" b="b"/>
              <a:pathLst>
                <a:path w="105" h="118">
                  <a:moveTo>
                    <a:pt x="44" y="118"/>
                  </a:moveTo>
                  <a:cubicBezTo>
                    <a:pt x="33" y="118"/>
                    <a:pt x="22" y="114"/>
                    <a:pt x="14" y="105"/>
                  </a:cubicBezTo>
                  <a:cubicBezTo>
                    <a:pt x="14" y="105"/>
                    <a:pt x="14" y="105"/>
                    <a:pt x="14" y="105"/>
                  </a:cubicBezTo>
                  <a:cubicBezTo>
                    <a:pt x="12" y="104"/>
                    <a:pt x="12" y="104"/>
                    <a:pt x="12" y="104"/>
                  </a:cubicBezTo>
                  <a:cubicBezTo>
                    <a:pt x="4" y="96"/>
                    <a:pt x="0" y="85"/>
                    <a:pt x="0" y="74"/>
                  </a:cubicBezTo>
                  <a:cubicBezTo>
                    <a:pt x="0" y="74"/>
                    <a:pt x="0" y="74"/>
                    <a:pt x="0" y="74"/>
                  </a:cubicBezTo>
                  <a:cubicBezTo>
                    <a:pt x="0" y="63"/>
                    <a:pt x="4" y="52"/>
                    <a:pt x="12" y="44"/>
                  </a:cubicBezTo>
                  <a:cubicBezTo>
                    <a:pt x="12" y="44"/>
                    <a:pt x="12" y="44"/>
                    <a:pt x="12" y="44"/>
                  </a:cubicBezTo>
                  <a:cubicBezTo>
                    <a:pt x="43" y="13"/>
                    <a:pt x="43" y="13"/>
                    <a:pt x="43" y="13"/>
                  </a:cubicBezTo>
                  <a:cubicBezTo>
                    <a:pt x="51" y="5"/>
                    <a:pt x="62" y="0"/>
                    <a:pt x="73" y="0"/>
                  </a:cubicBezTo>
                  <a:cubicBezTo>
                    <a:pt x="73" y="0"/>
                    <a:pt x="73" y="0"/>
                    <a:pt x="73" y="0"/>
                  </a:cubicBezTo>
                  <a:cubicBezTo>
                    <a:pt x="82" y="0"/>
                    <a:pt x="91" y="3"/>
                    <a:pt x="98" y="8"/>
                  </a:cubicBezTo>
                  <a:cubicBezTo>
                    <a:pt x="98" y="8"/>
                    <a:pt x="98" y="8"/>
                    <a:pt x="98" y="8"/>
                  </a:cubicBezTo>
                  <a:cubicBezTo>
                    <a:pt x="99" y="9"/>
                    <a:pt x="100" y="9"/>
                    <a:pt x="101" y="10"/>
                  </a:cubicBezTo>
                  <a:cubicBezTo>
                    <a:pt x="101" y="10"/>
                    <a:pt x="101" y="10"/>
                    <a:pt x="101" y="10"/>
                  </a:cubicBezTo>
                  <a:cubicBezTo>
                    <a:pt x="104" y="13"/>
                    <a:pt x="104" y="13"/>
                    <a:pt x="104" y="13"/>
                  </a:cubicBezTo>
                  <a:cubicBezTo>
                    <a:pt x="105" y="14"/>
                    <a:pt x="105" y="14"/>
                    <a:pt x="105" y="14"/>
                  </a:cubicBezTo>
                  <a:cubicBezTo>
                    <a:pt x="105" y="14"/>
                    <a:pt x="105" y="14"/>
                    <a:pt x="105" y="14"/>
                  </a:cubicBezTo>
                  <a:cubicBezTo>
                    <a:pt x="105" y="14"/>
                    <a:pt x="105" y="14"/>
                    <a:pt x="105" y="14"/>
                  </a:cubicBezTo>
                  <a:cubicBezTo>
                    <a:pt x="86" y="33"/>
                    <a:pt x="86" y="33"/>
                    <a:pt x="86" y="33"/>
                  </a:cubicBezTo>
                  <a:cubicBezTo>
                    <a:pt x="86" y="33"/>
                    <a:pt x="86" y="33"/>
                    <a:pt x="86" y="33"/>
                  </a:cubicBezTo>
                  <a:cubicBezTo>
                    <a:pt x="85" y="32"/>
                    <a:pt x="85" y="32"/>
                    <a:pt x="85" y="32"/>
                  </a:cubicBezTo>
                  <a:cubicBezTo>
                    <a:pt x="82" y="28"/>
                    <a:pt x="78" y="27"/>
                    <a:pt x="73" y="27"/>
                  </a:cubicBezTo>
                  <a:cubicBezTo>
                    <a:pt x="73" y="27"/>
                    <a:pt x="73" y="27"/>
                    <a:pt x="73" y="27"/>
                  </a:cubicBezTo>
                  <a:cubicBezTo>
                    <a:pt x="69" y="27"/>
                    <a:pt x="65" y="28"/>
                    <a:pt x="62" y="32"/>
                  </a:cubicBezTo>
                  <a:cubicBezTo>
                    <a:pt x="62" y="32"/>
                    <a:pt x="62" y="32"/>
                    <a:pt x="62" y="32"/>
                  </a:cubicBezTo>
                  <a:cubicBezTo>
                    <a:pt x="31" y="62"/>
                    <a:pt x="31" y="62"/>
                    <a:pt x="31" y="62"/>
                  </a:cubicBezTo>
                  <a:cubicBezTo>
                    <a:pt x="28" y="65"/>
                    <a:pt x="26" y="70"/>
                    <a:pt x="26" y="74"/>
                  </a:cubicBezTo>
                  <a:cubicBezTo>
                    <a:pt x="26" y="74"/>
                    <a:pt x="26" y="74"/>
                    <a:pt x="26" y="74"/>
                  </a:cubicBezTo>
                  <a:cubicBezTo>
                    <a:pt x="26" y="78"/>
                    <a:pt x="28" y="82"/>
                    <a:pt x="31" y="85"/>
                  </a:cubicBezTo>
                  <a:cubicBezTo>
                    <a:pt x="31" y="85"/>
                    <a:pt x="31" y="85"/>
                    <a:pt x="31" y="85"/>
                  </a:cubicBezTo>
                  <a:cubicBezTo>
                    <a:pt x="32" y="87"/>
                    <a:pt x="32" y="87"/>
                    <a:pt x="32" y="87"/>
                  </a:cubicBezTo>
                  <a:cubicBezTo>
                    <a:pt x="36" y="90"/>
                    <a:pt x="40" y="91"/>
                    <a:pt x="44" y="91"/>
                  </a:cubicBezTo>
                  <a:cubicBezTo>
                    <a:pt x="44" y="91"/>
                    <a:pt x="44" y="91"/>
                    <a:pt x="44" y="91"/>
                  </a:cubicBezTo>
                  <a:cubicBezTo>
                    <a:pt x="48" y="91"/>
                    <a:pt x="52" y="90"/>
                    <a:pt x="56" y="87"/>
                  </a:cubicBezTo>
                  <a:cubicBezTo>
                    <a:pt x="56" y="87"/>
                    <a:pt x="56" y="87"/>
                    <a:pt x="56" y="87"/>
                  </a:cubicBezTo>
                  <a:cubicBezTo>
                    <a:pt x="69" y="73"/>
                    <a:pt x="69" y="73"/>
                    <a:pt x="69" y="73"/>
                  </a:cubicBezTo>
                  <a:cubicBezTo>
                    <a:pt x="74" y="68"/>
                    <a:pt x="82" y="68"/>
                    <a:pt x="87" y="73"/>
                  </a:cubicBezTo>
                  <a:cubicBezTo>
                    <a:pt x="87" y="73"/>
                    <a:pt x="87" y="73"/>
                    <a:pt x="87" y="73"/>
                  </a:cubicBezTo>
                  <a:cubicBezTo>
                    <a:pt x="93" y="79"/>
                    <a:pt x="93" y="87"/>
                    <a:pt x="87" y="92"/>
                  </a:cubicBezTo>
                  <a:cubicBezTo>
                    <a:pt x="87" y="92"/>
                    <a:pt x="87" y="92"/>
                    <a:pt x="87" y="92"/>
                  </a:cubicBezTo>
                  <a:cubicBezTo>
                    <a:pt x="74" y="105"/>
                    <a:pt x="74" y="105"/>
                    <a:pt x="74" y="105"/>
                  </a:cubicBezTo>
                  <a:cubicBezTo>
                    <a:pt x="66" y="114"/>
                    <a:pt x="55" y="118"/>
                    <a:pt x="44" y="118"/>
                  </a:cubicBezTo>
                  <a:cubicBezTo>
                    <a:pt x="44" y="118"/>
                    <a:pt x="44" y="118"/>
                    <a:pt x="44" y="118"/>
                  </a:cubicBezTo>
                  <a:cubicBezTo>
                    <a:pt x="44" y="118"/>
                    <a:pt x="44" y="118"/>
                    <a:pt x="44" y="11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0" name="AutoShape 40"/>
          <p:cNvSpPr/>
          <p:nvPr/>
        </p:nvSpPr>
        <p:spPr>
          <a:xfrm>
            <a:off x="7334997" y="4608940"/>
            <a:ext cx="1147763" cy="1147763"/>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7679450" y="4875395"/>
            <a:ext cx="458857" cy="474497"/>
            <a:chOff x="7679450" y="4875395"/>
            <a:chExt cx="458857" cy="474497"/>
          </a:xfrm>
        </p:grpSpPr>
        <p:sp>
          <p:nvSpPr>
            <p:cNvPr id="42" name="AutoShape 42"/>
            <p:cNvSpPr/>
            <p:nvPr/>
          </p:nvSpPr>
          <p:spPr>
            <a:xfrm>
              <a:off x="7805622" y="4875395"/>
              <a:ext cx="206512" cy="224827"/>
            </a:xfrm>
            <a:prstGeom prst="ellipse">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7679450" y="5135348"/>
              <a:ext cx="458857" cy="214544"/>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4" name="Freeform 44"/>
          <p:cNvSpPr/>
          <p:nvPr/>
        </p:nvSpPr>
        <p:spPr>
          <a:xfrm>
            <a:off x="10218660" y="3455593"/>
            <a:ext cx="412781" cy="412781"/>
          </a:xfrm>
          <a:custGeom>
            <a:rect l="l" t="t" r="r" b="b"/>
            <a:pathLst>
              <a:path w="20512" h="21600">
                <a:moveTo>
                  <a:pt x="13692" y="8626"/>
                </a:moveTo>
                <a:lnTo>
                  <a:pt x="12040" y="10330"/>
                </a:lnTo>
                <a:cubicBezTo>
                  <a:pt x="12133" y="10461"/>
                  <a:pt x="12223" y="10598"/>
                  <a:pt x="12309" y="10739"/>
                </a:cubicBezTo>
                <a:cubicBezTo>
                  <a:pt x="13857" y="13353"/>
                  <a:pt x="13057" y="16782"/>
                  <a:pt x="10523" y="18381"/>
                </a:cubicBezTo>
                <a:cubicBezTo>
                  <a:pt x="9676" y="18917"/>
                  <a:pt x="8707" y="19199"/>
                  <a:pt x="7721" y="19199"/>
                </a:cubicBezTo>
                <a:cubicBezTo>
                  <a:pt x="5825" y="19199"/>
                  <a:pt x="4105" y="18206"/>
                  <a:pt x="3118" y="16540"/>
                </a:cubicBezTo>
                <a:cubicBezTo>
                  <a:pt x="2367" y="15274"/>
                  <a:pt x="2141" y="13783"/>
                  <a:pt x="2477" y="12337"/>
                </a:cubicBezTo>
                <a:cubicBezTo>
                  <a:pt x="2815" y="10895"/>
                  <a:pt x="3674" y="9673"/>
                  <a:pt x="4902" y="8899"/>
                </a:cubicBezTo>
                <a:cubicBezTo>
                  <a:pt x="5751" y="8364"/>
                  <a:pt x="6720" y="8081"/>
                  <a:pt x="7707" y="8081"/>
                </a:cubicBezTo>
                <a:cubicBezTo>
                  <a:pt x="8723" y="8081"/>
                  <a:pt x="9686" y="8368"/>
                  <a:pt x="10517" y="8891"/>
                </a:cubicBezTo>
                <a:lnTo>
                  <a:pt x="9430" y="10070"/>
                </a:lnTo>
                <a:cubicBezTo>
                  <a:pt x="8906" y="9801"/>
                  <a:pt x="8322" y="9649"/>
                  <a:pt x="7711" y="9649"/>
                </a:cubicBezTo>
                <a:cubicBezTo>
                  <a:pt x="7000" y="9649"/>
                  <a:pt x="6303" y="9853"/>
                  <a:pt x="5695" y="10236"/>
                </a:cubicBezTo>
                <a:cubicBezTo>
                  <a:pt x="3875" y="11384"/>
                  <a:pt x="3302" y="13845"/>
                  <a:pt x="4414" y="15722"/>
                </a:cubicBezTo>
                <a:cubicBezTo>
                  <a:pt x="5123" y="16918"/>
                  <a:pt x="6358" y="17632"/>
                  <a:pt x="7715" y="17632"/>
                </a:cubicBezTo>
                <a:cubicBezTo>
                  <a:pt x="8425" y="17632"/>
                  <a:pt x="9122" y="17428"/>
                  <a:pt x="9730" y="17045"/>
                </a:cubicBezTo>
                <a:cubicBezTo>
                  <a:pt x="10611" y="16490"/>
                  <a:pt x="11230" y="15614"/>
                  <a:pt x="11471" y="14577"/>
                </a:cubicBezTo>
                <a:cubicBezTo>
                  <a:pt x="11713" y="13538"/>
                  <a:pt x="11550" y="12468"/>
                  <a:pt x="11010" y="11560"/>
                </a:cubicBezTo>
                <a:cubicBezTo>
                  <a:pt x="10991" y="11525"/>
                  <a:pt x="10967" y="11494"/>
                  <a:pt x="10946" y="11460"/>
                </a:cubicBezTo>
                <a:lnTo>
                  <a:pt x="8192" y="14304"/>
                </a:lnTo>
                <a:cubicBezTo>
                  <a:pt x="8116" y="14383"/>
                  <a:pt x="8016" y="14422"/>
                  <a:pt x="7917" y="14422"/>
                </a:cubicBezTo>
                <a:cubicBezTo>
                  <a:pt x="7819" y="14422"/>
                  <a:pt x="7718" y="14383"/>
                  <a:pt x="7644" y="14304"/>
                </a:cubicBezTo>
                <a:cubicBezTo>
                  <a:pt x="7490" y="14146"/>
                  <a:pt x="7490" y="13895"/>
                  <a:pt x="7644" y="13739"/>
                </a:cubicBezTo>
                <a:lnTo>
                  <a:pt x="17851" y="3203"/>
                </a:lnTo>
                <a:lnTo>
                  <a:pt x="17079" y="2942"/>
                </a:lnTo>
                <a:lnTo>
                  <a:pt x="15933" y="0"/>
                </a:lnTo>
                <a:lnTo>
                  <a:pt x="11871" y="4408"/>
                </a:lnTo>
                <a:lnTo>
                  <a:pt x="12605" y="6622"/>
                </a:lnTo>
                <a:lnTo>
                  <a:pt x="12142" y="7125"/>
                </a:lnTo>
                <a:cubicBezTo>
                  <a:pt x="10838" y="6182"/>
                  <a:pt x="9285" y="5680"/>
                  <a:pt x="7706" y="5680"/>
                </a:cubicBezTo>
                <a:cubicBezTo>
                  <a:pt x="6334" y="5680"/>
                  <a:pt x="4945" y="6058"/>
                  <a:pt x="3690" y="6850"/>
                </a:cubicBezTo>
                <a:cubicBezTo>
                  <a:pt x="56" y="9143"/>
                  <a:pt x="-1088" y="14042"/>
                  <a:pt x="1135" y="17791"/>
                </a:cubicBezTo>
                <a:cubicBezTo>
                  <a:pt x="2588" y="20245"/>
                  <a:pt x="5125" y="21600"/>
                  <a:pt x="7722" y="21600"/>
                </a:cubicBezTo>
                <a:cubicBezTo>
                  <a:pt x="9093" y="21600"/>
                  <a:pt x="10482" y="21221"/>
                  <a:pt x="11738" y="20430"/>
                </a:cubicBezTo>
                <a:cubicBezTo>
                  <a:pt x="15371" y="18135"/>
                  <a:pt x="16514" y="13237"/>
                  <a:pt x="14292" y="9487"/>
                </a:cubicBezTo>
                <a:cubicBezTo>
                  <a:pt x="14111" y="9179"/>
                  <a:pt x="13906" y="8898"/>
                  <a:pt x="13692" y="8626"/>
                </a:cubicBezTo>
                <a:moveTo>
                  <a:pt x="18676" y="3481"/>
                </a:moveTo>
                <a:lnTo>
                  <a:pt x="14381" y="7915"/>
                </a:lnTo>
                <a:lnTo>
                  <a:pt x="16451" y="8512"/>
                </a:lnTo>
                <a:lnTo>
                  <a:pt x="20512" y="4103"/>
                </a:lnTo>
                <a:lnTo>
                  <a:pt x="18676" y="3481"/>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5" name="Group 45"/>
          <p:cNvGrpSpPr/>
          <p:nvPr/>
        </p:nvGrpSpPr>
        <p:grpSpPr>
          <a:xfrm>
            <a:off x="7380145" y="2375347"/>
            <a:ext cx="272942" cy="241109"/>
            <a:chOff x="7380145" y="2375347"/>
            <a:chExt cx="272942" cy="241109"/>
          </a:xfrm>
        </p:grpSpPr>
        <p:sp>
          <p:nvSpPr>
            <p:cNvPr id="46" name="Freeform 46"/>
            <p:cNvSpPr/>
            <p:nvPr/>
          </p:nvSpPr>
          <p:spPr>
            <a:xfrm>
              <a:off x="7399265" y="2485735"/>
              <a:ext cx="233260" cy="130721"/>
            </a:xfrm>
            <a:custGeom>
              <a:rect l="l" t="t" r="r" b="b"/>
              <a:pathLst>
                <a:path w="21600" h="21600">
                  <a:moveTo>
                    <a:pt x="0" y="21600"/>
                  </a:moveTo>
                  <a:lnTo>
                    <a:pt x="21600" y="21600"/>
                  </a:lnTo>
                  <a:lnTo>
                    <a:pt x="108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7380145" y="2375347"/>
              <a:ext cx="272942" cy="161597"/>
            </a:xfrm>
            <a:custGeom>
              <a:rect l="l" t="t" r="r" b="b"/>
              <a:pathLst>
                <a:path w="21600" h="21600">
                  <a:moveTo>
                    <a:pt x="0" y="0"/>
                  </a:moveTo>
                  <a:lnTo>
                    <a:pt x="0" y="21600"/>
                  </a:lnTo>
                  <a:lnTo>
                    <a:pt x="5023" y="21600"/>
                  </a:lnTo>
                  <a:lnTo>
                    <a:pt x="6823" y="18190"/>
                  </a:lnTo>
                  <a:lnTo>
                    <a:pt x="2314" y="18190"/>
                  </a:lnTo>
                  <a:lnTo>
                    <a:pt x="2314" y="3410"/>
                  </a:lnTo>
                  <a:lnTo>
                    <a:pt x="19286" y="3410"/>
                  </a:lnTo>
                  <a:lnTo>
                    <a:pt x="19286" y="18190"/>
                  </a:lnTo>
                  <a:lnTo>
                    <a:pt x="14777" y="18190"/>
                  </a:lnTo>
                  <a:lnTo>
                    <a:pt x="16577" y="21600"/>
                  </a:lnTo>
                  <a:lnTo>
                    <a:pt x="21600" y="21600"/>
                  </a:lnTo>
                  <a:lnTo>
                    <a:pt x="21600" y="0"/>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8" name="AutoShape 48"/>
          <p:cNvSpPr/>
          <p:nvPr/>
        </p:nvSpPr>
        <p:spPr>
          <a:xfrm>
            <a:off x="1066267" y="2006396"/>
            <a:ext cx="1203412" cy="16168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文献综述</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系统梳理国内外相关研究成果和案例。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问卷调查</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面向消费者和企业进行大规模问卷调查，收集数据。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与行业专家、企业代表进行深入交流，了解市场动态。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运用统计分析方法对收集到的数据进行分析，得出结论和建议。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数据分析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深度访谈</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文化教育产品市场概述</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48" r="1674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消费群体</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文化教育产品消费群体广泛，包括学生、家长、教师以及各类职业人群。</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市场规模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随着人们对文化教育需求的增长，文化教育产品市场规模不断扩大，各类文化教育产品层出不穷。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竞争格局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市场上存在众多文化教育产品品牌，竞争激烈，品牌差异化成为竞争的关键。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文化教育产品市场现状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个性化与定制化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随着消费者需求的多样化，文化教育产品趋向个性化与定制化，满足不同人群的特定需求。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线上线下融合</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线上教育产品与线下实体课程相互融合，形成优势互补的教育模式。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技术创新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借助人工智能、大数据等先进技术提升文化教育产品的质量和效率。</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文化教育产品市场发展趋势</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市场上存在大量质量低劣的文化教育产品，影响消费者体验和信任。</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产品质量参差不齐</a:t>
            </a:r>
          </a:p>
        </p:txBody>
      </p:sp>
      <p:pic>
        <p:nvPicPr>
          <p:cNvPr id="5" name="Picture 5"/>
          <p:cNvPicPr>
            <a:picLocks noChangeAspect="1"/>
          </p:cNvPicPr>
          <p:nvPr/>
        </p:nvPicPr>
        <p:blipFill>
          <a:blip r:embed="rId2"/>
          <a:srcRect l="13792" r="1379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由于缺乏统一的市场规范，文化教育产品价格体系混乱，消费者难以判断性价比。</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价格体系混乱</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多数文化教育产品品牌采用传统的营销手段，缺乏创新和差异化。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营销手段单一</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文化教育产品市场存在的问题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2023-2028年版文化教育产品入市调查</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调查目的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了解2023-2028年版文化教育产品的市场需求、消费者偏好以及竞争态势，为文化教育企业提供决策依据。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调查方法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采用问卷调查、访谈、资料分析等多种方法，对目标市场进行全面深入的调查。</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调查目的和方法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https://d.book118.com/345010223202011043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2024-09-05T09:01:31.717</cp:lastPrinted>
  <dcterms:created xsi:type="dcterms:W3CDTF">2024-09-05T01:01:31Z</dcterms:created>
  <dcterms:modified xsi:type="dcterms:W3CDTF">2024-09-05T01:01:33Z</dcterms:modified>
</cp:coreProperties>
</file>