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043407E-7D82-42FB-BC44-046BA4C83A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7B5BB0-9AAD-4358-B78E-BAF1026604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FB3F828-0FFD-4B94-BEDD-2FC87FF302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F26BC90-1751-49D1-B7F4-674275EEA9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A575C68-8530-44C1-A094-288D0A9CBDB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CC00681-3938-448E-932C-58DB5298C7C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56AE4D9-76CC-4E73-8253-ABF0563302B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60958A9-9872-4AC9-9DE7-A4A6713A55F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1C313D8-E0C3-40AD-BD94-2D3D05FC5A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34D0D3-FD6B-4B72-A8DD-634D8C1738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FF6E31E-635B-4989-B9E0-15DF3D3A43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png" /><Relationship Id="rId3" Type="http://schemas.openxmlformats.org/officeDocument/2006/relationships/image" Target="../media/image7.png" /><Relationship Id="rId4"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45022320121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700" b="1">
                <a:solidFill>
                  <a:schemeClr val="accent1">
                    <a:alpha val="100000"/>
                  </a:schemeClr>
                </a:solidFill>
                <a:latin typeface="Microsoft Yahei"/>
                <a:ea typeface="Microsoft Yahei"/>
                <a:cs typeface="Microsoft Yahei"/>
              </a:rPr>
              <a:t>光电技术期末复习综合习题与解答</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课程概述与基础知识</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光源与光辐射</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光电效应与光电器件</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光电转换技术与应用</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光学系统与成像技术</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综合习题解答与技巧分享</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01</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课程概述与基础知识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197479" y="2448496"/>
            <a:ext cx="1568482" cy="1639538"/>
            <a:chOff x="6197479" y="2448496"/>
            <a:chExt cx="1568482" cy="1639538"/>
          </a:xfrm>
        </p:grpSpPr>
        <p:sp>
          <p:nvSpPr>
            <p:cNvPr id="3" name="Freeform 3"/>
            <p:cNvSpPr/>
            <p:nvPr/>
          </p:nvSpPr>
          <p:spPr>
            <a:xfrm rot="15417784">
              <a:off x="6197479" y="2448496"/>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0817784">
              <a:off x="6791744" y="3078289"/>
              <a:ext cx="380048" cy="38004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7798918" y="1874806"/>
            <a:ext cx="3224117" cy="3370231"/>
            <a:chOff x="7798918" y="1874806"/>
            <a:chExt cx="3224117" cy="3370231"/>
          </a:xfrm>
        </p:grpSpPr>
        <p:sp>
          <p:nvSpPr>
            <p:cNvPr id="6" name="Freeform 6"/>
            <p:cNvSpPr/>
            <p:nvPr/>
          </p:nvSpPr>
          <p:spPr>
            <a:xfrm rot="16200000">
              <a:off x="7798918" y="1874806"/>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0817784">
              <a:off x="9070791" y="3201543"/>
              <a:ext cx="680371" cy="68037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979101" y="4077938"/>
            <a:ext cx="977456" cy="1021747"/>
            <a:chOff x="6979101" y="4077938"/>
            <a:chExt cx="977456" cy="1021747"/>
          </a:xfrm>
        </p:grpSpPr>
        <p:sp>
          <p:nvSpPr>
            <p:cNvPr id="9" name="Freeform 9"/>
            <p:cNvSpPr/>
            <p:nvPr/>
          </p:nvSpPr>
          <p:spPr>
            <a:xfrm rot="16200000">
              <a:off x="6979101" y="4077938"/>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349433" y="4470368"/>
              <a:ext cx="236887" cy="23688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光电技术课程简介</a:t>
              </a:r>
            </a:p>
          </p:txBody>
        </p:sp>
      </p:grpSp>
      <p:sp>
        <p:nvSpPr>
          <p:cNvPr id="33" name="AutoShape 33"/>
          <p:cNvSpPr/>
          <p:nvPr/>
        </p:nvSpPr>
        <p:spPr>
          <a:xfrm>
            <a:off x="579283" y="2049017"/>
            <a:ext cx="584258" cy="584258"/>
          </a:xfrm>
          <a:prstGeom prst="ellipse">
            <a:avLst/>
          </a:prstGeom>
          <a:no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674589" y="2156678"/>
            <a:ext cx="395855"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alpha val="100000"/>
                  </a:schemeClr>
                </a:solidFill>
                <a:latin typeface="Microsoft Yahei"/>
                <a:ea typeface="Microsoft Yahei"/>
                <a:cs typeface="Microsoft Yahei"/>
              </a:rPr>
              <a:t>01</a:t>
            </a:r>
            <a:endParaRPr lang="en-US" sz="1100"/>
          </a:p>
        </p:txBody>
      </p:sp>
      <p:sp>
        <p:nvSpPr>
          <p:cNvPr id="35" name="TextBox 35"/>
          <p:cNvSpPr txBox="1"/>
          <p:nvPr/>
        </p:nvSpPr>
        <p:spPr>
          <a:xfrm>
            <a:off x="1350983" y="1947863"/>
            <a:ext cx="4120112"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光电技术是一门研究光与电子相互作用的科学，涉及光的产生、传输、调制、检测和应用等方面。</a:t>
            </a:r>
          </a:p>
        </p:txBody>
      </p:sp>
      <p:sp>
        <p:nvSpPr>
          <p:cNvPr id="36" name="AutoShape 36"/>
          <p:cNvSpPr/>
          <p:nvPr/>
        </p:nvSpPr>
        <p:spPr>
          <a:xfrm>
            <a:off x="579283" y="3218181"/>
            <a:ext cx="584258" cy="584258"/>
          </a:xfrm>
          <a:prstGeom prst="ellipse">
            <a:avLst/>
          </a:prstGeom>
          <a:noFill/>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655539" y="3325842"/>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alpha val="100000"/>
                  </a:schemeClr>
                </a:solidFill>
                <a:latin typeface="Microsoft Yahei"/>
                <a:ea typeface="Microsoft Yahei"/>
                <a:cs typeface="Microsoft Yahei"/>
              </a:rPr>
              <a:t>02</a:t>
            </a:r>
            <a:endParaRPr lang="en-US" sz="1100"/>
          </a:p>
        </p:txBody>
      </p:sp>
      <p:sp>
        <p:nvSpPr>
          <p:cNvPr id="38" name="TextBox 38"/>
          <p:cNvSpPr txBox="1"/>
          <p:nvPr/>
        </p:nvSpPr>
        <p:spPr>
          <a:xfrm>
            <a:off x="1350983" y="3110437"/>
            <a:ext cx="4114800" cy="799744"/>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课程内容主要包括光电效应、光电器件、光电信号处理、光电检测技术等。</a:t>
            </a:r>
          </a:p>
        </p:txBody>
      </p:sp>
      <p:sp>
        <p:nvSpPr>
          <p:cNvPr id="39" name="AutoShape 39"/>
          <p:cNvSpPr/>
          <p:nvPr/>
        </p:nvSpPr>
        <p:spPr>
          <a:xfrm>
            <a:off x="575049" y="4441785"/>
            <a:ext cx="584258" cy="584258"/>
          </a:xfrm>
          <a:prstGeom prst="ellipse">
            <a:avLst/>
          </a:prstGeom>
          <a:noFill/>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642204" y="4549446"/>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alpha val="100000"/>
                  </a:schemeClr>
                </a:solidFill>
                <a:latin typeface="Microsoft Yahei"/>
                <a:ea typeface="Microsoft Yahei"/>
                <a:cs typeface="Microsoft Yahei"/>
              </a:rPr>
              <a:t>03</a:t>
            </a:r>
            <a:endParaRPr lang="en-US" sz="1100"/>
          </a:p>
        </p:txBody>
      </p:sp>
      <p:sp>
        <p:nvSpPr>
          <p:cNvPr id="41" name="TextBox 41"/>
          <p:cNvSpPr txBox="1"/>
          <p:nvPr/>
        </p:nvSpPr>
        <p:spPr>
          <a:xfrm>
            <a:off x="1350983" y="4340631"/>
            <a:ext cx="4114800"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光电技术在通信、遥感、医疗、军事等领域有广泛应用。</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7822" r="17822"/>
          <a:stretch>
            <a:fillRect/>
          </a:stretch>
        </p:blipFill>
        <p:spPr>
          <a:xfrm>
            <a:off x="-276407" y="1784333"/>
            <a:ext cx="3774095"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光既具有波动性，又具有粒子性，是波动性和粒子性的统一体。</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光的波粒二象性</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光电效应</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光电器件</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光电信号处理</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光照射在物质上，引起电子从物质表面逸出的现象，包括外光电效应和内光电效应。</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利用光电效应制成的器件，如光电管、光电倍增管、光电池等。</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对光信号进行放大、变换、调制、解调等处理，以便提取有用信息。</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基础知识回顾</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9391"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14135"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1098456"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779391"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14135"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1098456"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6360328" y="1754944"/>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495073" y="1889688"/>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0" name="Connector 10"/>
          <p:cNvCxnSpPr/>
          <p:nvPr/>
        </p:nvCxnSpPr>
        <p:spPr>
          <a:xfrm flipH="1">
            <a:off x="6679393" y="2393075"/>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1" name="AutoShape 11"/>
          <p:cNvSpPr/>
          <p:nvPr/>
        </p:nvSpPr>
        <p:spPr>
          <a:xfrm>
            <a:off x="6360328" y="3803200"/>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495073" y="3937944"/>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H="1">
            <a:off x="6679393" y="444133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4" name="TextBox 14"/>
          <p:cNvSpPr txBox="1"/>
          <p:nvPr/>
        </p:nvSpPr>
        <p:spPr>
          <a:xfrm>
            <a:off x="1574907" y="1645216"/>
            <a:ext cx="45243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爱因斯坦光电效应方程</a:t>
            </a:r>
          </a:p>
        </p:txBody>
      </p:sp>
      <p:sp>
        <p:nvSpPr>
          <p:cNvPr id="15" name="TextBox 15"/>
          <p:cNvSpPr txBox="1"/>
          <p:nvPr/>
        </p:nvSpPr>
        <p:spPr>
          <a:xfrm>
            <a:off x="1574907"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E_k = hν - W_0，其中E_k为逸出电子的动能，h为普朗克常量，ν为入射光频率，W_0为逸出功。</a:t>
            </a:r>
          </a:p>
        </p:txBody>
      </p:sp>
      <p:sp>
        <p:nvSpPr>
          <p:cNvPr id="16" name="TextBox 16"/>
          <p:cNvSpPr txBox="1"/>
          <p:nvPr/>
        </p:nvSpPr>
        <p:spPr>
          <a:xfrm>
            <a:off x="1574907" y="3693472"/>
            <a:ext cx="4781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泊松亮斑</a:t>
            </a:r>
          </a:p>
        </p:txBody>
      </p:sp>
      <p:sp>
        <p:nvSpPr>
          <p:cNvPr id="17" name="TextBox 17"/>
          <p:cNvSpPr txBox="1"/>
          <p:nvPr/>
        </p:nvSpPr>
        <p:spPr>
          <a:xfrm>
            <a:off x="1574907"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当单色光照射在直径恰当的小圆板或圆珠时，会在之后的光屏上出现环状的互为同心圆的衍射条纹，并且在所有同心圆的圆心处会出现一个极小的亮斑。</a:t>
            </a:r>
          </a:p>
        </p:txBody>
      </p:sp>
      <p:sp>
        <p:nvSpPr>
          <p:cNvPr id="18" name="TextBox 18"/>
          <p:cNvSpPr txBox="1"/>
          <p:nvPr/>
        </p:nvSpPr>
        <p:spPr>
          <a:xfrm>
            <a:off x="7237966" y="3693472"/>
            <a:ext cx="47529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基尔霍夫辐射定律</a:t>
            </a:r>
          </a:p>
        </p:txBody>
      </p:sp>
      <p:sp>
        <p:nvSpPr>
          <p:cNvPr id="19" name="TextBox 19"/>
          <p:cNvSpPr txBox="1"/>
          <p:nvPr/>
        </p:nvSpPr>
        <p:spPr>
          <a:xfrm>
            <a:off x="7237966" y="4250509"/>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在热平衡状态的物体所辐射的能量与吸收的能量之比与物体本身物性无关，只与波长和温度有关。</a:t>
            </a:r>
          </a:p>
        </p:txBody>
      </p:sp>
      <p:sp>
        <p:nvSpPr>
          <p:cNvPr id="20" name="TextBox 20"/>
          <p:cNvSpPr txBox="1"/>
          <p:nvPr/>
        </p:nvSpPr>
        <p:spPr>
          <a:xfrm>
            <a:off x="7315079" y="1645216"/>
            <a:ext cx="4676775"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朗伯-比尔定律</a:t>
            </a:r>
          </a:p>
        </p:txBody>
      </p:sp>
      <p:sp>
        <p:nvSpPr>
          <p:cNvPr id="21" name="TextBox 21"/>
          <p:cNvSpPr txBox="1"/>
          <p:nvPr/>
        </p:nvSpPr>
        <p:spPr>
          <a:xfrm>
            <a:off x="7315079" y="2202253"/>
            <a:ext cx="3905250" cy="15335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A = εbc，其中A为吸光度，ε为摩尔吸光系数，b为光程长度，c为溶液浓度。该定律用于描述物质对光的吸收程度。</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重要公式与定理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02</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光源与光辐射</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热辐射光源</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利用物体加热到高温后产生的热辐射发光，如白炽灯、卤钨灯等。具有连续的光谱分布，色温较低。</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气体放电光源</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通过气体放电产生可见光，如荧光灯、高压汞灯、金属卤化物灯等。具有高效、节能、长寿命等优点，光谱分布不连续。</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固体发光光源</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利用固体材料中的电子跃迁产生发光，如LED、OLED等。具有高效、节能、环保、长寿命等优点，且光谱分布可调。</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光源类型及特性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光强</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表示光源在给定方向上单位立体角内发出的光通量，单位为坎德拉（cd）。</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色温</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表示光源光色的物理量，单位为开尔文（K）。色温越高，光色越偏蓝；色温越低，光色越偏红。</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照度</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表示被照物体单位面积上接收到的光通量，单位为勒克斯（lx）。</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光通量</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表示光源发出的总光能量，单位为流明（lm）。</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光辐射基本概念</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735871" y="4184207"/>
            <a:ext cx="2692926" cy="101771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flipH="1">
            <a:off x="4749975" y="1385888"/>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6096005" y="2522220"/>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4749975" y="3648265"/>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096005" y="4778693"/>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黑体辐射与普朗克公式</a:t>
              </a:r>
            </a:p>
          </p:txBody>
        </p:sp>
      </p:grpSp>
      <p:grpSp>
        <p:nvGrpSpPr>
          <p:cNvPr id="29" name="Group 29"/>
          <p:cNvGrpSpPr/>
          <p:nvPr/>
        </p:nvGrpSpPr>
        <p:grpSpPr>
          <a:xfrm>
            <a:off x="1354979" y="1014104"/>
            <a:ext cx="3394996" cy="490334"/>
            <a:chOff x="1354979" y="1014104"/>
            <a:chExt cx="3394996" cy="490334"/>
          </a:xfrm>
        </p:grpSpPr>
        <p:sp>
          <p:nvSpPr>
            <p:cNvPr id="30" name="TextBox 30"/>
            <p:cNvSpPr txBox="1"/>
            <p:nvPr/>
          </p:nvSpPr>
          <p:spPr>
            <a:xfrm>
              <a:off x="1354979" y="1014104"/>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黑体辐射</a:t>
              </a:r>
            </a:p>
          </p:txBody>
        </p:sp>
      </p:grpSp>
      <p:grpSp>
        <p:nvGrpSpPr>
          <p:cNvPr id="31" name="Group 31"/>
          <p:cNvGrpSpPr/>
          <p:nvPr/>
        </p:nvGrpSpPr>
        <p:grpSpPr>
          <a:xfrm>
            <a:off x="1463704" y="1448856"/>
            <a:ext cx="3286271" cy="1654845"/>
            <a:chOff x="1463704" y="1448856"/>
            <a:chExt cx="3286271" cy="1654845"/>
          </a:xfrm>
        </p:grpSpPr>
        <p:sp>
          <p:nvSpPr>
            <p:cNvPr id="32" name="TextBox 32"/>
            <p:cNvSpPr txBox="1"/>
            <p:nvPr/>
          </p:nvSpPr>
          <p:spPr>
            <a:xfrm>
              <a:off x="1463704" y="1448856"/>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黑体是一个理想化的物体，能够吸收所有入射的电磁波而不反射或透射。黑体辐射是指黑体发出的热辐射，其光谱分布只与温度有关。</a:t>
              </a:r>
            </a:p>
          </p:txBody>
        </p:sp>
      </p:grpSp>
      <p:grpSp>
        <p:nvGrpSpPr>
          <p:cNvPr id="33" name="Group 33"/>
          <p:cNvGrpSpPr/>
          <p:nvPr/>
        </p:nvGrpSpPr>
        <p:grpSpPr>
          <a:xfrm>
            <a:off x="1354979" y="3648265"/>
            <a:ext cx="3394996" cy="490334"/>
            <a:chOff x="1354979" y="3648265"/>
            <a:chExt cx="3394996" cy="490334"/>
          </a:xfrm>
        </p:grpSpPr>
        <p:sp>
          <p:nvSpPr>
            <p:cNvPr id="34" name="TextBox 34"/>
            <p:cNvSpPr txBox="1"/>
            <p:nvPr/>
          </p:nvSpPr>
          <p:spPr>
            <a:xfrm>
              <a:off x="1354979" y="364826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维恩位移定律</a:t>
              </a:r>
            </a:p>
          </p:txBody>
        </p:sp>
      </p:grpSp>
      <p:grpSp>
        <p:nvGrpSpPr>
          <p:cNvPr id="35" name="Group 35"/>
          <p:cNvGrpSpPr/>
          <p:nvPr/>
        </p:nvGrpSpPr>
        <p:grpSpPr>
          <a:xfrm>
            <a:off x="1463704" y="4083018"/>
            <a:ext cx="3286271" cy="1654845"/>
            <a:chOff x="1463704" y="4083018"/>
            <a:chExt cx="3286271" cy="1654845"/>
          </a:xfrm>
        </p:grpSpPr>
        <p:sp>
          <p:nvSpPr>
            <p:cNvPr id="36" name="TextBox 36"/>
            <p:cNvSpPr txBox="1"/>
            <p:nvPr/>
          </p:nvSpPr>
          <p:spPr>
            <a:xfrm>
              <a:off x="1463704" y="4083018"/>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黑体辐射光谱中最大辐射强度对应的波长与温度成反比关系。随着温度升高，最大辐射强度对应的波长向短波方向移动。</a:t>
              </a:r>
            </a:p>
          </p:txBody>
        </p:sp>
      </p:grpSp>
      <p:grpSp>
        <p:nvGrpSpPr>
          <p:cNvPr id="37" name="Group 37"/>
          <p:cNvGrpSpPr/>
          <p:nvPr/>
        </p:nvGrpSpPr>
        <p:grpSpPr>
          <a:xfrm>
            <a:off x="7442035" y="1993420"/>
            <a:ext cx="3394996" cy="490334"/>
            <a:chOff x="7442035" y="1993420"/>
            <a:chExt cx="3394996" cy="490334"/>
          </a:xfrm>
        </p:grpSpPr>
        <p:sp>
          <p:nvSpPr>
            <p:cNvPr id="38" name="TextBox 38"/>
            <p:cNvSpPr txBox="1"/>
            <p:nvPr/>
          </p:nvSpPr>
          <p:spPr>
            <a:xfrm>
              <a:off x="7442035" y="1993420"/>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2">
                      <a:alpha val="100000"/>
                    </a:schemeClr>
                  </a:solidFill>
                  <a:latin typeface="Microsoft Yahei"/>
                  <a:ea typeface="Microsoft Yahei"/>
                  <a:cs typeface="Microsoft Yahei"/>
                </a:rPr>
                <a:t>普朗克公式</a:t>
              </a:r>
            </a:p>
          </p:txBody>
        </p:sp>
      </p:grpSp>
      <p:grpSp>
        <p:nvGrpSpPr>
          <p:cNvPr id="39" name="Group 39"/>
          <p:cNvGrpSpPr/>
          <p:nvPr/>
        </p:nvGrpSpPr>
        <p:grpSpPr>
          <a:xfrm>
            <a:off x="7550760" y="2428173"/>
            <a:ext cx="3286271" cy="1654845"/>
            <a:chOff x="7550760" y="2428173"/>
            <a:chExt cx="3286271" cy="1654845"/>
          </a:xfrm>
        </p:grpSpPr>
        <p:sp>
          <p:nvSpPr>
            <p:cNvPr id="40" name="TextBox 40"/>
            <p:cNvSpPr txBox="1"/>
            <p:nvPr/>
          </p:nvSpPr>
          <p:spPr>
            <a:xfrm>
              <a:off x="7550760" y="2428173"/>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描述了黑体辐射的光谱分布规律，即黑体辐射出射度与波长、温度之间的关系。该公式是量子力学的基石之一，揭示了光的粒子性。</a:t>
              </a:r>
            </a:p>
          </p:txBody>
        </p:sp>
      </p:grpSp>
      <p:grpSp>
        <p:nvGrpSpPr>
          <p:cNvPr id="41" name="Group 41"/>
          <p:cNvGrpSpPr/>
          <p:nvPr/>
        </p:nvGrpSpPr>
        <p:grpSpPr>
          <a:xfrm>
            <a:off x="7496398" y="4406909"/>
            <a:ext cx="3394996" cy="490334"/>
            <a:chOff x="7496398" y="4406909"/>
            <a:chExt cx="3394996" cy="490334"/>
          </a:xfrm>
        </p:grpSpPr>
        <p:sp>
          <p:nvSpPr>
            <p:cNvPr id="42" name="TextBox 42"/>
            <p:cNvSpPr txBox="1"/>
            <p:nvPr/>
          </p:nvSpPr>
          <p:spPr>
            <a:xfrm>
              <a:off x="7496398" y="440690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2">
                      <a:alpha val="100000"/>
                    </a:schemeClr>
                  </a:solidFill>
                  <a:latin typeface="Microsoft Yahei"/>
                  <a:ea typeface="Microsoft Yahei"/>
                  <a:cs typeface="Microsoft Yahei"/>
                </a:rPr>
                <a:t>斯特藩-玻尔兹曼定律</a:t>
              </a:r>
            </a:p>
          </p:txBody>
        </p:sp>
      </p:grpSp>
      <p:grpSp>
        <p:nvGrpSpPr>
          <p:cNvPr id="43" name="Group 43"/>
          <p:cNvGrpSpPr/>
          <p:nvPr/>
        </p:nvGrpSpPr>
        <p:grpSpPr>
          <a:xfrm>
            <a:off x="7605123" y="4841661"/>
            <a:ext cx="3286271" cy="1654845"/>
            <a:chOff x="7605123" y="4841661"/>
            <a:chExt cx="3286271" cy="1654845"/>
          </a:xfrm>
        </p:grpSpPr>
        <p:sp>
          <p:nvSpPr>
            <p:cNvPr id="44" name="TextBox 44"/>
            <p:cNvSpPr txBox="1"/>
            <p:nvPr/>
          </p:nvSpPr>
          <p:spPr>
            <a:xfrm>
              <a:off x="7605123" y="4841661"/>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黑体辐射的总出射度与温度的四次方成正比。该定律揭示了黑体辐射与温度之间的定量关系。</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03</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光电效应与光电器件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光电效应是指光子与物质相互作用，将光能转化为电能的过程。其基本原理是爱因斯坦提出的光子假说，即光是由离散的能量包（光子）组成，每个光子的能量与其频率成正比。</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光电效应原理</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根据光子与物质相互作用的方式和产生的效应不同，光电效应可分为外光电效应和内光电效应。其中，外光电效应包括光电发射和光电导效应，内光电效应包括光伏效应和光热效应。</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光电效应分类</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光电效应原理及分类</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常见光电器件介绍</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光电管：利用外光电效应制成的光电器件，通常由光阴极、阳极和真空管壳组成。当光照射在光阴极上时，光子将能量传递给电子，使电子从光阴极表面逸出并飞向阳极，形成光电流。</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光电倍增管：一种具有高灵敏度和高增益的光电器件，由光阴极、多个倍增极和阳极组成。当光照射在光阴极上时，产生的光电子在倍增极之间经过多次倍增，最终被阳极收集，形成放大的光电流。</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光敏电阻：利用内光电效应制成的光电器件，通常由半导体材料制成。在光照下，半导体材料吸收光子能量，导致载流子浓度增加，电阻减小。光敏电阻具有响应速度快、灵敏度高、光谱响应范围宽等优点。</a:t>
            </a:r>
          </a:p>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太阳能电池：利用光伏效应制成的光电器件，通常由P型半导体和N型半导体组成PN结。当光照射在PN结上时，光子将能量传递给电子，使电子从价带跃迁到导带，产生电子-空穴对。在内建电场的作用下，电子和空穴分别向N区和P区移动，形成光生电动势。</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5400000">
            <a:off x="5770591" y="1524691"/>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88669" y="2024857"/>
            <a:ext cx="614662" cy="385690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flipH="1" flipV="1">
            <a:off x="5770591" y="5381593"/>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3444517" y="3306389"/>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5788669" y="1438299"/>
            <a:ext cx="614662" cy="473651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8053418" y="3306389"/>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402999" y="3260307"/>
            <a:ext cx="1386002" cy="13860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13773" y="2175410"/>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指光电器件对光的响应能力，通常用输出信号与输入光功率之比来表示。灵敏度越高，器件对光的响应越强烈。</a:t>
            </a:r>
          </a:p>
        </p:txBody>
      </p:sp>
      <p:sp>
        <p:nvSpPr>
          <p:cNvPr id="10" name="TextBox 10"/>
          <p:cNvSpPr txBox="1"/>
          <p:nvPr/>
        </p:nvSpPr>
        <p:spPr>
          <a:xfrm>
            <a:off x="713773" y="1765835"/>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灵敏度</a:t>
            </a:r>
          </a:p>
        </p:txBody>
      </p:sp>
      <p:sp>
        <p:nvSpPr>
          <p:cNvPr id="11" name="TextBox 11"/>
          <p:cNvSpPr txBox="1"/>
          <p:nvPr/>
        </p:nvSpPr>
        <p:spPr>
          <a:xfrm>
            <a:off x="673343" y="4670214"/>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指光电器件将入射光子转换为输出电子的效率。量子效率越高，器件的光电转换效率越高。</a:t>
            </a:r>
          </a:p>
        </p:txBody>
      </p:sp>
      <p:sp>
        <p:nvSpPr>
          <p:cNvPr id="12" name="TextBox 12"/>
          <p:cNvSpPr txBox="1"/>
          <p:nvPr/>
        </p:nvSpPr>
        <p:spPr>
          <a:xfrm>
            <a:off x="673343" y="4260639"/>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量子效率</a:t>
            </a:r>
          </a:p>
        </p:txBody>
      </p:sp>
      <p:sp>
        <p:nvSpPr>
          <p:cNvPr id="13" name="TextBox 13"/>
          <p:cNvSpPr txBox="1"/>
          <p:nvPr/>
        </p:nvSpPr>
        <p:spPr>
          <a:xfrm>
            <a:off x="8608883" y="2175410"/>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指光电器件从接收到光信号到产生输出信号所需的时间。响应时间越短，器件的响应速度越快。</a:t>
            </a:r>
          </a:p>
        </p:txBody>
      </p:sp>
      <p:sp>
        <p:nvSpPr>
          <p:cNvPr id="14" name="TextBox 14"/>
          <p:cNvSpPr txBox="1"/>
          <p:nvPr/>
        </p:nvSpPr>
        <p:spPr>
          <a:xfrm>
            <a:off x="8608883" y="1765835"/>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响应时间</a:t>
            </a:r>
          </a:p>
        </p:txBody>
      </p:sp>
      <p:sp>
        <p:nvSpPr>
          <p:cNvPr id="15" name="TextBox 15"/>
          <p:cNvSpPr txBox="1"/>
          <p:nvPr/>
        </p:nvSpPr>
        <p:spPr>
          <a:xfrm>
            <a:off x="8608883" y="4670214"/>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指在给定信噪比条件下，光电器件所能检测到的最小光功率。NEP越小，器件的探测能力越强。</a:t>
            </a:r>
          </a:p>
        </p:txBody>
      </p:sp>
      <p:sp>
        <p:nvSpPr>
          <p:cNvPr id="16" name="TextBox 16"/>
          <p:cNvSpPr txBox="1"/>
          <p:nvPr/>
        </p:nvSpPr>
        <p:spPr>
          <a:xfrm>
            <a:off x="8608883" y="4260639"/>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噪声等效功率（NEP）</a:t>
            </a:r>
          </a:p>
        </p:txBody>
      </p:sp>
      <p:sp>
        <p:nvSpPr>
          <p:cNvPr id="17" name="AutoShape 17"/>
          <p:cNvSpPr/>
          <p:nvPr/>
        </p:nvSpPr>
        <p:spPr>
          <a:xfrm>
            <a:off x="5198112" y="3055420"/>
            <a:ext cx="1795777" cy="1795777"/>
          </a:xfrm>
          <a:prstGeom prst="ellipse">
            <a:avLst/>
          </a:prstGeom>
          <a:solidFill>
            <a:schemeClr val="accent2">
              <a:alpha val="100000"/>
            </a:schemeClr>
          </a:solidFill>
          <a:ln w="76200">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Freeform 18"/>
          <p:cNvSpPr/>
          <p:nvPr/>
        </p:nvSpPr>
        <p:spPr>
          <a:xfrm>
            <a:off x="5772540" y="3629848"/>
            <a:ext cx="646919" cy="646919"/>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光电器件性能参数</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https://d.book118.com/345022320121011103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2024-09-12T16:07:39.744</cp:lastPrinted>
  <dcterms:created xsi:type="dcterms:W3CDTF">2024-09-12T08:07:39Z</dcterms:created>
  <dcterms:modified xsi:type="dcterms:W3CDTF">2024-09-12T08:07:41Z</dcterms:modified>
</cp:coreProperties>
</file>