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743803-4A54-4DBC-9038-39ABA5CECE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8B979B-7466-44BE-AB27-42DBD582F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1BE2FE-2155-437D-93C6-1C83DAC825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4DC6D2-32BB-468E-B588-2A35F3EC16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AC68E7-3CF1-425C-86F9-C8C2D7C774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49C4A1-7FBD-4E6C-B10F-77B386248E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F1905F-3B01-4C60-B91C-4B9BBB3771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9F52E2-081E-47AD-8DAF-D59A79D350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A5076C-934D-4796-87A7-157856B8B3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DD6AB1-3B11-4C0A-9396-78A3474AF3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E2FECC-0F17-4A2E-ACCA-A277DC8322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03202401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食品安全管理体系的食品存储与冷链</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汇报时间：2024-01-16</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食品存储与冷链概述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食品存储技术与方法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冷链技术与方法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食品存储与冷链在食品安全管理体系中应用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食品存储与冷链挑战与对策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食品存储与冷链概述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指为保证食品安全、质量和营养价值，对食品进行合理保存的技术和管理活动。</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食品存储</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指食品从生产到消费过程中，始终保持适宜低温条件的物流供应链系统，确保食品新鲜度和安全性。</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冷链</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食品存储与冷链对于保障食品安全、减少食品浪费、提高食品质量具有重要意义，尤其在易腐食品的生产、流通和消费环节中作用显著。</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6320" r="63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食品存储与冷链关系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温度控制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食品存储和冷链的核心都是温度控制，通过维持适宜的低温环境，减缓食品腐败变质过程，延长保质期。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连续性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冷链是食品存储的延伸和拓展，二者在保障食品安全和质量方面具有连续性，即从生产到消费的全程温度控制。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互补性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食品存储更侧重于静态管理，而冷链则强调动态流通过程中的温度控制，二者相互补充，共同构建完善的食品安全保障体系。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国内发展现状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近年来，我国食品存储与冷链行业快速发展，冷库容量和冷链物流规模不断扩大，技术水平和管理水平逐步提升。但仍存在设施老旧、标准不统一、监管不到位等问题。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958" r="129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国外发展现状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发达国家在食品存储与冷链方面起步较早，拥有先进的设施和技术，注重标准化和规范化管理。同时，国外在冷链物流信息化、智能化方面也有较多创新和应用。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随着全球化和互联网技术的发展，食品存储与冷链行业将呈现数字化、智能化、绿色化等发展趋势。同时，随着消费者对食品安全和质量要求的提高，行业将更加注重精细化管理和个性化服务。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食品存储技术与方法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自然通风存储</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利用自然空气流动调节库内温度和湿度，达到食品保鲜目的。</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常规机械通风存储</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采用机械设备强制通风换气，维持库内适宜温湿度。</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简易气调存储</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通过调节库内气体成分，抑制食品呼吸作用，延缓其腐败变质。</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常温存储技术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145" b="9145"/>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17928" r="17928"/>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7467" r="17467"/>
          <a:stretch>
            <a:fillRect/>
          </a:stretch>
        </p:blipFill>
        <p:spPr>
          <a:xfrm>
            <a:off x="8842439" y="3854863"/>
            <a:ext cx="2558510" cy="2621472"/>
          </a:xfrm>
          <a:prstGeom prst="rect">
            <a:avLst/>
          </a:prstGeom>
        </p:spPr>
      </p:pic>
      <p:pic>
        <p:nvPicPr>
          <p:cNvPr id="5" name="Picture 5"/>
          <p:cNvPicPr>
            <a:picLocks noChangeAspect="1"/>
          </p:cNvPicPr>
          <p:nvPr/>
        </p:nvPicPr>
        <p:blipFill>
          <a:blip r:embed="rId5"/>
          <a:srcRect l="16989" r="16989"/>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194244" y="4394835"/>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9" name="Connector 9"/>
          <p:cNvCxnSpPr/>
          <p:nvPr/>
        </p:nvCxnSpPr>
        <p:spPr>
          <a:xfrm>
            <a:off x="5149911" y="4014126"/>
            <a:ext cx="951111" cy="0"/>
          </a:xfrm>
          <a:prstGeom prst="line">
            <a:avLst/>
          </a:prstGeom>
          <a:ln w="6350">
            <a:solidFill>
              <a:schemeClr val="lt1"/>
            </a:solidFill>
            <a:prstDash val="dash"/>
            <a:headEnd type="none"/>
            <a:tailEnd type="none"/>
          </a:ln>
        </p:spPr>
        <p:style>
          <a:lnRef idx="0">
            <a:schemeClr val="lt1"/>
          </a:lnRef>
          <a:fillRef idx="1">
            <a:schemeClr val="lt1"/>
          </a:fillRef>
          <a:effectRef idx="0">
            <a:schemeClr val="lt1"/>
          </a:effectRef>
          <a:fontRef idx="minor">
            <a:schemeClr val="lt1"/>
          </a:fontRef>
        </p:style>
      </p:cxnSp>
      <p:grpSp>
        <p:nvGrpSpPr>
          <p:cNvPr id="10" name="Group 10"/>
          <p:cNvGrpSpPr/>
          <p:nvPr/>
        </p:nvGrpSpPr>
        <p:grpSpPr>
          <a:xfrm>
            <a:off x="8842439" y="1144815"/>
            <a:ext cx="2558510" cy="2593557"/>
            <a:chOff x="8842439" y="1144815"/>
            <a:chExt cx="2558510" cy="2593557"/>
          </a:xfrm>
        </p:grpSpPr>
        <p:sp>
          <p:nvSpPr>
            <p:cNvPr id="11" name="AutoShape 11"/>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TextBox 12"/>
          <p:cNvSpPr txBox="1"/>
          <p:nvPr/>
        </p:nvSpPr>
        <p:spPr>
          <a:xfrm>
            <a:off x="9245632" y="17198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3" name="Connector 13"/>
          <p:cNvCxnSpPr/>
          <p:nvPr/>
        </p:nvCxnSpPr>
        <p:spPr>
          <a:xfrm>
            <a:off x="5149911" y="4014126"/>
            <a:ext cx="951111" cy="0"/>
          </a:xfrm>
          <a:prstGeom prst="line">
            <a:avLst/>
          </a:prstGeom>
          <a:ln w="6350">
            <a:solidFill>
              <a:schemeClr val="lt1"/>
            </a:solidFill>
            <a:prstDash val="dash"/>
            <a:headEnd type="none"/>
            <a:tailEnd type="none"/>
          </a:ln>
        </p:spPr>
        <p:style>
          <a:lnRef idx="0">
            <a:schemeClr val="lt1"/>
          </a:lnRef>
          <a:fillRef idx="1">
            <a:schemeClr val="lt1"/>
          </a:fillRef>
          <a:effectRef idx="0">
            <a:schemeClr val="lt1"/>
          </a:effectRef>
          <a:fontRef idx="minor">
            <a:schemeClr val="lt1"/>
          </a:fontRef>
        </p:style>
      </p:cxnSp>
      <p:grpSp>
        <p:nvGrpSpPr>
          <p:cNvPr id="14" name="Group 14"/>
          <p:cNvGrpSpPr/>
          <p:nvPr/>
        </p:nvGrpSpPr>
        <p:grpSpPr>
          <a:xfrm>
            <a:off x="3521636" y="1144815"/>
            <a:ext cx="2511690" cy="2593557"/>
            <a:chOff x="3521636" y="1144815"/>
            <a:chExt cx="2511690" cy="2593557"/>
          </a:xfrm>
        </p:grpSpPr>
        <p:sp>
          <p:nvSpPr>
            <p:cNvPr id="15" name="AutoShape 15"/>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16000" y="2615731"/>
            <a:ext cx="2245023" cy="100698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将食品置于冰点以上低温条件下贮存，抑制微生物生长繁殖和酶促反应。</a:t>
            </a:r>
            <a:endParaRPr lang="en-US" sz="1100"/>
          </a:p>
        </p:txBody>
      </p:sp>
      <p:grpSp>
        <p:nvGrpSpPr>
          <p:cNvPr id="18" name="Group 18"/>
          <p:cNvGrpSpPr/>
          <p:nvPr/>
        </p:nvGrpSpPr>
        <p:grpSpPr>
          <a:xfrm>
            <a:off x="6158675" y="3854863"/>
            <a:ext cx="2558510" cy="2621472"/>
            <a:chOff x="6158675" y="3854863"/>
            <a:chExt cx="2558510" cy="2621472"/>
          </a:xfrm>
        </p:grpSpPr>
        <p:sp>
          <p:nvSpPr>
            <p:cNvPr id="19" name="AutoShape 19"/>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06577" y="4324921"/>
            <a:ext cx="1062610" cy="887826"/>
            <a:chOff x="6906577" y="4324921"/>
            <a:chExt cx="1062610" cy="887826"/>
          </a:xfrm>
        </p:grpSpPr>
        <p:sp>
          <p:nvSpPr>
            <p:cNvPr id="21" name="Freeform 21"/>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221730" y="5263039"/>
            <a:ext cx="2432304" cy="886682"/>
            <a:chOff x="6221730" y="5263039"/>
            <a:chExt cx="2432304" cy="886682"/>
          </a:xfrm>
        </p:grpSpPr>
        <p:sp>
          <p:nvSpPr>
            <p:cNvPr id="26" name="AutoShape 26"/>
            <p:cNvSpPr/>
            <p:nvPr/>
          </p:nvSpPr>
          <p:spPr>
            <a:xfrm>
              <a:off x="6221730" y="5263039"/>
              <a:ext cx="2432304" cy="88668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将食品在低于冰点温度下冻结，然后在维持低温条件下贮存，长期保存食品。</a:t>
              </a:r>
              <a:endParaRPr lang="en-US" sz="1100"/>
            </a:p>
          </p:txBody>
        </p:sp>
      </p:grpSp>
      <p:sp>
        <p:nvSpPr>
          <p:cNvPr id="27" name="TextBox 27"/>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冷藏</a:t>
            </a:r>
          </a:p>
        </p:txBody>
      </p:sp>
      <p:cxnSp>
        <p:nvCxnSpPr>
          <p:cNvPr id="28" name="Connector 28"/>
          <p:cNvCxnSpPr/>
          <p:nvPr/>
        </p:nvCxnSpPr>
        <p:spPr>
          <a:xfrm>
            <a:off x="1194244" y="5191125"/>
            <a:ext cx="1754505" cy="0"/>
          </a:xfrm>
          <a:prstGeom prst="line">
            <a:avLst/>
          </a:prstGeom>
          <a:ln w="19050">
            <a:solidFill>
              <a:srgbClr val="FFFFFF">
                <a:alpha val="100000"/>
              </a:srgbClr>
            </a:solidFill>
            <a:prstDash val="dash"/>
            <a:headEnd type="none"/>
            <a:tailEnd type="triangle"/>
          </a:ln>
        </p:spPr>
      </p:cxnSp>
      <p:sp>
        <p:nvSpPr>
          <p:cNvPr id="29" name="TextBox 29"/>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冷冻</a:t>
            </a:r>
          </a:p>
        </p:txBody>
      </p:sp>
      <p:cxnSp>
        <p:nvCxnSpPr>
          <p:cNvPr id="30" name="Connector 30"/>
          <p:cNvCxnSpPr/>
          <p:nvPr/>
        </p:nvCxnSpPr>
        <p:spPr>
          <a:xfrm>
            <a:off x="9245632" y="2547137"/>
            <a:ext cx="1754505" cy="0"/>
          </a:xfrm>
          <a:prstGeom prst="line">
            <a:avLst/>
          </a:prstGeom>
          <a:ln w="19050">
            <a:solidFill>
              <a:srgbClr val="FFFFFF">
                <a:alpha val="100000"/>
              </a:srgbClr>
            </a:solidFill>
            <a:prstDash val="dash"/>
            <a:headEnd type="none"/>
            <a:tailEnd type="triangle"/>
          </a:ln>
        </p:spPr>
      </p:cxn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低温存储技术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CA气调存储</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MA气调包装</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通过降低库内氧气浓度和提高二氧化碳浓度，抑制果蔬呼吸作用，延缓其新陈代谢过程。</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将食品密封在具有特定透气性能的包装材料中，通过包装材料内外气体交换，达到抑制食品呼吸作用的目的。</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气调存储技术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其他存储技术</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利用放射性元素产生的射线或电子加速器产生的高能电子束照射食品，杀死有害微生物和昆虫，延长食品保质期。</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化学保鲜</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使用防腐剂、抗氧化剂等化学物质处理食品，延缓其腐败变质过程。但需注意化学物质的使用量和残留问题，确保食品安全。</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生物保鲜</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利用生物工程技术生产的生物保鲜剂或天然生物活性物质处理食品，达到防腐保鲜的目的。如利用乳酸菌发酵产生的乳酸链球菌素等天然生物防腐剂。</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辐射保鲜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冷链技术与方法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冷链物流定义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冷链物流是指在整个供应链过程中，通过温度控制技术和设备，确保食品在运输、储存、配送等环节中保持适宜的温度环境，以保证食品安全和质量。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冷链物流的重要性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冷链物流对于保证食品安全、减少食品损耗、提高食品品质具有重要意义，尤其在易腐食品、生鲜食品等领域应用广泛。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冷链物流概述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具备制冷设备和保温车厢的专用运输车辆，用于在运输过程中保持食品温度。</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冷藏车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用于食品储存的专用设施，具备制冷设备和保温结构，提供适宜的温度环境。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冷库</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通过物联网技术和传感器设备对食品温度进行实时监控和数据记录，确保食品在运输和储存过程中温度波动在允许范围内。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温度监控技术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冷链物流设备与技术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https://d.book118.com/345032024011011100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2024-09-07T17:19:05.000</cp:lastPrinted>
  <dcterms:created xsi:type="dcterms:W3CDTF">2024-09-07T09:19:05Z</dcterms:created>
  <dcterms:modified xsi:type="dcterms:W3CDTF">2024-09-07T09:19:07Z</dcterms:modified>
</cp:coreProperties>
</file>