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B874B-7684-47E3-969F-05655E0A9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B9DFD-8452-452E-A03E-D4AD72E5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483A7-A953-4248-80C5-003A61CC8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2F13B-AE28-43CC-A592-1AC50A9D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077BD-9909-4527-A667-F1E6592F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FC7B6-98BC-4AF6-B73D-45F29ED2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A5E80-8F14-4630-BF4A-C617BBEB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DBD97-4778-4AAB-8AA7-C7E959D9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E74DD-C8A4-4E3E-BEEB-2D42FF37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AFA89-53CB-461E-A2BF-A360ED37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FECC-1309-491B-93DD-A34504A2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4100404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262547" y="2459908"/>
            <a:ext cx="5675629" cy="708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招生合作可行性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5844490" y="1166760"/>
            <a:ext cx="3565525" cy="3716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合作可行性评估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合作实施计划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815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合作预期成果与收益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合作风险应对策略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2461772" y="803704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5543803" y="2039439"/>
            <a:ext cx="1136650" cy="1772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58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40100" y="1320800"/>
            <a:ext cx="2689304" cy="239753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1500" y="1295400"/>
            <a:ext cx="2634960" cy="242410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40100" y="3848099"/>
            <a:ext cx="2689304" cy="234180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71500" y="3848099"/>
            <a:ext cx="2634960" cy="2341801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7578104" y="3448443"/>
            <a:ext cx="368109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6"/>
              </a:lnSpc>
            </a:pPr>
            <a:endParaRPr lang="Arial" altLang="Arial" sz="100"/>
          </a:p>
          <a:p>
            <a:pPr marL="13766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高校需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要寻求与其他机构合作，以扩大招生渠道和提高</a:t>
            </a:r>
            <a:endParaRPr lang="Microsoft YaHei" altLang="Microsoft YaHei" sz="1200"/>
          </a:p>
          <a:p>
            <a:pPr marL="12700" algn="l" rtl="0" eaLnBrk="0">
              <a:lnSpc>
                <a:spcPts val="2158"/>
              </a:lnSpc>
            </a:pPr>
            <a:r>
              <a:rPr sz="11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生源质量</a:t>
            </a: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3" name="textbox 13"/>
          <p:cNvSpPr/>
          <p:nvPr/>
        </p:nvSpPr>
        <p:spPr>
          <a:xfrm>
            <a:off x="7578257" y="4670356"/>
            <a:ext cx="368109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合作项目旨在通过与高中、培训机构等合作，共同</a:t>
            </a:r>
            <a:endParaRPr lang="Microsoft YaHei" altLang="Microsoft YaHei" sz="1200"/>
          </a:p>
          <a:p>
            <a:pPr marL="12700" algn="l" rtl="0" eaLnBrk="0">
              <a:lnSpc>
                <a:spcPts val="2152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推进高等教育的发展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313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textbox 35"/>
          <p:cNvSpPr/>
          <p:nvPr/>
        </p:nvSpPr>
        <p:spPr>
          <a:xfrm>
            <a:off x="7585419" y="2335559"/>
            <a:ext cx="3797300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随着教育市场的竞争日益激烈，高校招生面临诸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挑战。</a:t>
            </a:r>
            <a:endParaRPr lang="Microsoft YaHei" altLang="Microsoft YaHei" sz="12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6683185" y="3294305"/>
            <a:ext cx="652747" cy="652749"/>
            <a:chExt cx="652747" cy="652749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652747" cy="652749"/>
            </a:xfrm>
            <a:custGeom>
              <a:rect l="0" t="0" r="0" b="0"/>
              <a:pathLst>
                <a:path w="1027" h="1027">
                  <a:moveTo>
                    <a:pt x="0" y="513"/>
                  </a:moveTo>
                  <a:cubicBezTo>
                    <a:pt x="0" y="230"/>
                    <a:pt x="230" y="0"/>
                    <a:pt x="513" y="0"/>
                  </a:cubicBezTo>
                  <a:lnTo>
                    <a:pt x="513" y="0"/>
                  </a:lnTo>
                  <a:lnTo>
                    <a:pt x="513" y="0"/>
                  </a:lnTo>
                  <a:lnTo>
                    <a:pt x="513" y="0"/>
                  </a:lnTo>
                  <a:cubicBezTo>
                    <a:pt x="797" y="0"/>
                    <a:pt x="1027" y="230"/>
                    <a:pt x="1027" y="513"/>
                  </a:cubicBezTo>
                  <a:lnTo>
                    <a:pt x="1027" y="513"/>
                  </a:lnTo>
                  <a:cubicBezTo>
                    <a:pt x="1027" y="513"/>
                    <a:pt x="1027" y="513"/>
                    <a:pt x="1027" y="513"/>
                  </a:cubicBezTo>
                  <a:lnTo>
                    <a:pt x="1027" y="513"/>
                  </a:lnTo>
                  <a:lnTo>
                    <a:pt x="1027" y="513"/>
                  </a:lnTo>
                  <a:lnTo>
                    <a:pt x="1027" y="513"/>
                  </a:lnTo>
                  <a:cubicBezTo>
                    <a:pt x="1027" y="797"/>
                    <a:pt x="797" y="1027"/>
                    <a:pt x="513" y="1027"/>
                  </a:cubicBezTo>
                  <a:lnTo>
                    <a:pt x="513" y="1027"/>
                  </a:lnTo>
                  <a:cubicBezTo>
                    <a:pt x="230" y="1027"/>
                    <a:pt x="0" y="797"/>
                    <a:pt x="0" y="513"/>
                  </a:cubicBezTo>
                  <a:lnTo>
                    <a:pt x="0" y="513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8493" y="128541"/>
              <a:ext cx="395764" cy="395668"/>
            </a:xfrm>
            <a:custGeom>
              <a:rect l="0" t="0" r="0" b="0"/>
              <a:pathLst>
                <a:path w="623" h="623">
                  <a:moveTo>
                    <a:pt x="550" y="623"/>
                  </a:moveTo>
                  <a:lnTo>
                    <a:pt x="75" y="623"/>
                  </a:lnTo>
                  <a:lnTo>
                    <a:pt x="75" y="366"/>
                  </a:lnTo>
                  <a:lnTo>
                    <a:pt x="114" y="366"/>
                  </a:lnTo>
                  <a:lnTo>
                    <a:pt x="114" y="583"/>
                  </a:lnTo>
                  <a:lnTo>
                    <a:pt x="510" y="583"/>
                  </a:lnTo>
                  <a:lnTo>
                    <a:pt x="510" y="366"/>
                  </a:lnTo>
                  <a:lnTo>
                    <a:pt x="550" y="366"/>
                  </a:lnTo>
                  <a:lnTo>
                    <a:pt x="550" y="623"/>
                  </a:lnTo>
                  <a:close/>
                </a:path>
                <a:path w="623" h="623">
                  <a:moveTo>
                    <a:pt x="591" y="360"/>
                  </a:moveTo>
                  <a:lnTo>
                    <a:pt x="310" y="60"/>
                  </a:lnTo>
                  <a:lnTo>
                    <a:pt x="29" y="360"/>
                  </a:lnTo>
                  <a:lnTo>
                    <a:pt x="0" y="331"/>
                  </a:lnTo>
                  <a:lnTo>
                    <a:pt x="310" y="0"/>
                  </a:lnTo>
                  <a:lnTo>
                    <a:pt x="623" y="331"/>
                  </a:lnTo>
                  <a:lnTo>
                    <a:pt x="591" y="360"/>
                  </a:lnTo>
                  <a:close/>
                </a:path>
                <a:path w="623" h="623">
                  <a:moveTo>
                    <a:pt x="389" y="543"/>
                  </a:moveTo>
                  <a:lnTo>
                    <a:pt x="350" y="543"/>
                  </a:lnTo>
                  <a:lnTo>
                    <a:pt x="350" y="406"/>
                  </a:lnTo>
                  <a:lnTo>
                    <a:pt x="271" y="406"/>
                  </a:lnTo>
                  <a:lnTo>
                    <a:pt x="271" y="543"/>
                  </a:lnTo>
                  <a:lnTo>
                    <a:pt x="231" y="543"/>
                  </a:lnTo>
                  <a:lnTo>
                    <a:pt x="231" y="366"/>
                  </a:lnTo>
                  <a:lnTo>
                    <a:pt x="389" y="366"/>
                  </a:lnTo>
                  <a:lnTo>
                    <a:pt x="389" y="543"/>
                  </a:lnTo>
                  <a:close/>
                </a:path>
                <a:path w="623" h="623">
                  <a:moveTo>
                    <a:pt x="310" y="327"/>
                  </a:moveTo>
                  <a:cubicBezTo>
                    <a:pt x="266" y="327"/>
                    <a:pt x="231" y="292"/>
                    <a:pt x="231" y="247"/>
                  </a:cubicBezTo>
                  <a:lnTo>
                    <a:pt x="231" y="247"/>
                  </a:lnTo>
                  <a:cubicBezTo>
                    <a:pt x="231" y="203"/>
                    <a:pt x="266" y="168"/>
                    <a:pt x="310" y="168"/>
                  </a:cubicBezTo>
                  <a:lnTo>
                    <a:pt x="310" y="168"/>
                  </a:lnTo>
                  <a:cubicBezTo>
                    <a:pt x="355" y="168"/>
                    <a:pt x="389" y="203"/>
                    <a:pt x="389" y="247"/>
                  </a:cubicBezTo>
                  <a:lnTo>
                    <a:pt x="389" y="247"/>
                  </a:lnTo>
                  <a:cubicBezTo>
                    <a:pt x="389" y="292"/>
                    <a:pt x="355" y="327"/>
                    <a:pt x="310" y="327"/>
                  </a:cubicBezTo>
                  <a:moveTo>
                    <a:pt x="310" y="208"/>
                  </a:moveTo>
                  <a:cubicBezTo>
                    <a:pt x="290" y="208"/>
                    <a:pt x="271" y="228"/>
                    <a:pt x="271" y="247"/>
                  </a:cubicBezTo>
                  <a:lnTo>
                    <a:pt x="271" y="247"/>
                  </a:lnTo>
                  <a:cubicBezTo>
                    <a:pt x="271" y="267"/>
                    <a:pt x="290" y="287"/>
                    <a:pt x="310" y="287"/>
                  </a:cubicBezTo>
                  <a:lnTo>
                    <a:pt x="310" y="287"/>
                  </a:lnTo>
                  <a:cubicBezTo>
                    <a:pt x="330" y="287"/>
                    <a:pt x="350" y="267"/>
                    <a:pt x="350" y="247"/>
                  </a:cubicBezTo>
                  <a:lnTo>
                    <a:pt x="350" y="247"/>
                  </a:lnTo>
                  <a:cubicBezTo>
                    <a:pt x="350" y="228"/>
                    <a:pt x="330" y="208"/>
                    <a:pt x="310" y="20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683185" y="2173261"/>
            <a:ext cx="652747" cy="652748"/>
            <a:chExt cx="652747" cy="652748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652747" cy="652748"/>
            </a:xfrm>
            <a:custGeom>
              <a:rect l="0" t="0" r="0" b="0"/>
              <a:pathLst>
                <a:path w="1027" h="1027">
                  <a:moveTo>
                    <a:pt x="0" y="513"/>
                  </a:moveTo>
                  <a:cubicBezTo>
                    <a:pt x="0" y="230"/>
                    <a:pt x="230" y="0"/>
                    <a:pt x="513" y="0"/>
                  </a:cubicBezTo>
                  <a:lnTo>
                    <a:pt x="513" y="0"/>
                  </a:lnTo>
                  <a:lnTo>
                    <a:pt x="513" y="0"/>
                  </a:lnTo>
                  <a:lnTo>
                    <a:pt x="513" y="0"/>
                  </a:lnTo>
                  <a:cubicBezTo>
                    <a:pt x="797" y="0"/>
                    <a:pt x="1027" y="230"/>
                    <a:pt x="1027" y="513"/>
                  </a:cubicBezTo>
                  <a:lnTo>
                    <a:pt x="1027" y="513"/>
                  </a:lnTo>
                  <a:cubicBezTo>
                    <a:pt x="1027" y="513"/>
                    <a:pt x="1027" y="513"/>
                    <a:pt x="1027" y="513"/>
                  </a:cubicBezTo>
                  <a:lnTo>
                    <a:pt x="1027" y="513"/>
                  </a:lnTo>
                  <a:lnTo>
                    <a:pt x="1027" y="513"/>
                  </a:lnTo>
                  <a:lnTo>
                    <a:pt x="1027" y="513"/>
                  </a:lnTo>
                  <a:cubicBezTo>
                    <a:pt x="1027" y="797"/>
                    <a:pt x="797" y="1027"/>
                    <a:pt x="513" y="1027"/>
                  </a:cubicBezTo>
                  <a:lnTo>
                    <a:pt x="513" y="1027"/>
                  </a:lnTo>
                  <a:lnTo>
                    <a:pt x="513" y="1027"/>
                  </a:lnTo>
                  <a:lnTo>
                    <a:pt x="513" y="1027"/>
                  </a:lnTo>
                  <a:cubicBezTo>
                    <a:pt x="230" y="1027"/>
                    <a:pt x="0" y="797"/>
                    <a:pt x="0" y="513"/>
                  </a:cubicBezTo>
                  <a:lnTo>
                    <a:pt x="0" y="513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33160" y="130493"/>
              <a:ext cx="386523" cy="391762"/>
            </a:xfrm>
            <a:custGeom>
              <a:rect l="0" t="0" r="0" b="0"/>
              <a:pathLst>
                <a:path w="608" h="616">
                  <a:moveTo>
                    <a:pt x="39" y="608"/>
                  </a:moveTo>
                  <a:lnTo>
                    <a:pt x="10" y="577"/>
                  </a:lnTo>
                  <a:lnTo>
                    <a:pt x="187" y="410"/>
                  </a:lnTo>
                  <a:lnTo>
                    <a:pt x="218" y="439"/>
                  </a:lnTo>
                  <a:lnTo>
                    <a:pt x="39" y="608"/>
                  </a:lnTo>
                  <a:close/>
                </a:path>
                <a:path w="608" h="616">
                  <a:moveTo>
                    <a:pt x="241" y="464"/>
                  </a:moveTo>
                  <a:cubicBezTo>
                    <a:pt x="197" y="464"/>
                    <a:pt x="162" y="430"/>
                    <a:pt x="162" y="385"/>
                  </a:cubicBezTo>
                  <a:lnTo>
                    <a:pt x="162" y="385"/>
                  </a:lnTo>
                  <a:cubicBezTo>
                    <a:pt x="162" y="340"/>
                    <a:pt x="197" y="306"/>
                    <a:pt x="241" y="306"/>
                  </a:cubicBezTo>
                  <a:lnTo>
                    <a:pt x="241" y="306"/>
                  </a:lnTo>
                  <a:cubicBezTo>
                    <a:pt x="286" y="306"/>
                    <a:pt x="321" y="340"/>
                    <a:pt x="321" y="385"/>
                  </a:cubicBezTo>
                  <a:lnTo>
                    <a:pt x="321" y="385"/>
                  </a:lnTo>
                  <a:cubicBezTo>
                    <a:pt x="321" y="430"/>
                    <a:pt x="286" y="464"/>
                    <a:pt x="241" y="464"/>
                  </a:cubicBezTo>
                  <a:moveTo>
                    <a:pt x="241" y="345"/>
                  </a:moveTo>
                  <a:cubicBezTo>
                    <a:pt x="222" y="345"/>
                    <a:pt x="202" y="365"/>
                    <a:pt x="202" y="385"/>
                  </a:cubicBezTo>
                  <a:lnTo>
                    <a:pt x="202" y="385"/>
                  </a:lnTo>
                  <a:cubicBezTo>
                    <a:pt x="202" y="405"/>
                    <a:pt x="222" y="425"/>
                    <a:pt x="241" y="425"/>
                  </a:cubicBezTo>
                  <a:lnTo>
                    <a:pt x="241" y="425"/>
                  </a:lnTo>
                  <a:cubicBezTo>
                    <a:pt x="261" y="425"/>
                    <a:pt x="281" y="405"/>
                    <a:pt x="281" y="385"/>
                  </a:cubicBezTo>
                  <a:lnTo>
                    <a:pt x="281" y="385"/>
                  </a:lnTo>
                  <a:cubicBezTo>
                    <a:pt x="281" y="365"/>
                    <a:pt x="261" y="345"/>
                    <a:pt x="241" y="345"/>
                  </a:cubicBezTo>
                </a:path>
                <a:path w="608" h="616">
                  <a:moveTo>
                    <a:pt x="440" y="327"/>
                  </a:moveTo>
                  <a:cubicBezTo>
                    <a:pt x="395" y="327"/>
                    <a:pt x="355" y="312"/>
                    <a:pt x="326" y="282"/>
                  </a:cubicBezTo>
                  <a:lnTo>
                    <a:pt x="326" y="282"/>
                  </a:lnTo>
                  <a:cubicBezTo>
                    <a:pt x="296" y="252"/>
                    <a:pt x="281" y="213"/>
                    <a:pt x="281" y="168"/>
                  </a:cubicBezTo>
                  <a:lnTo>
                    <a:pt x="281" y="168"/>
                  </a:lnTo>
                  <a:cubicBezTo>
                    <a:pt x="281" y="123"/>
                    <a:pt x="296" y="84"/>
                    <a:pt x="326" y="54"/>
                  </a:cubicBezTo>
                  <a:lnTo>
                    <a:pt x="326" y="54"/>
                  </a:lnTo>
                  <a:cubicBezTo>
                    <a:pt x="380" y="0"/>
                    <a:pt x="380" y="0"/>
                    <a:pt x="380" y="0"/>
                  </a:cubicBezTo>
                  <a:lnTo>
                    <a:pt x="380" y="0"/>
                  </a:lnTo>
                  <a:cubicBezTo>
                    <a:pt x="608" y="228"/>
                    <a:pt x="608" y="228"/>
                    <a:pt x="608" y="228"/>
                  </a:cubicBezTo>
                  <a:lnTo>
                    <a:pt x="608" y="228"/>
                  </a:lnTo>
                  <a:cubicBezTo>
                    <a:pt x="554" y="282"/>
                    <a:pt x="554" y="282"/>
                    <a:pt x="554" y="282"/>
                  </a:cubicBezTo>
                  <a:lnTo>
                    <a:pt x="554" y="282"/>
                  </a:lnTo>
                  <a:cubicBezTo>
                    <a:pt x="524" y="312"/>
                    <a:pt x="484" y="327"/>
                    <a:pt x="440" y="327"/>
                  </a:cubicBezTo>
                  <a:moveTo>
                    <a:pt x="380" y="59"/>
                  </a:moveTo>
                  <a:cubicBezTo>
                    <a:pt x="355" y="84"/>
                    <a:pt x="355" y="84"/>
                    <a:pt x="355" y="84"/>
                  </a:cubicBezTo>
                  <a:lnTo>
                    <a:pt x="355" y="84"/>
                  </a:lnTo>
                  <a:cubicBezTo>
                    <a:pt x="330" y="109"/>
                    <a:pt x="321" y="138"/>
                    <a:pt x="321" y="168"/>
                  </a:cubicBezTo>
                  <a:lnTo>
                    <a:pt x="321" y="168"/>
                  </a:lnTo>
                  <a:cubicBezTo>
                    <a:pt x="321" y="198"/>
                    <a:pt x="330" y="228"/>
                    <a:pt x="355" y="252"/>
                  </a:cubicBezTo>
                  <a:lnTo>
                    <a:pt x="355" y="252"/>
                  </a:lnTo>
                  <a:cubicBezTo>
                    <a:pt x="380" y="277"/>
                    <a:pt x="410" y="287"/>
                    <a:pt x="440" y="287"/>
                  </a:cubicBezTo>
                  <a:lnTo>
                    <a:pt x="440" y="287"/>
                  </a:lnTo>
                  <a:cubicBezTo>
                    <a:pt x="469" y="287"/>
                    <a:pt x="499" y="277"/>
                    <a:pt x="524" y="252"/>
                  </a:cubicBezTo>
                  <a:lnTo>
                    <a:pt x="524" y="252"/>
                  </a:lnTo>
                  <a:cubicBezTo>
                    <a:pt x="549" y="228"/>
                    <a:pt x="549" y="228"/>
                    <a:pt x="549" y="228"/>
                  </a:cubicBezTo>
                  <a:lnTo>
                    <a:pt x="549" y="228"/>
                  </a:lnTo>
                  <a:lnTo>
                    <a:pt x="380" y="59"/>
                  </a:lnTo>
                  <a:close/>
                </a:path>
                <a:path w="608" h="616">
                  <a:moveTo>
                    <a:pt x="0" y="616"/>
                  </a:moveTo>
                  <a:lnTo>
                    <a:pt x="45" y="231"/>
                  </a:lnTo>
                  <a:lnTo>
                    <a:pt x="233" y="129"/>
                  </a:lnTo>
                  <a:lnTo>
                    <a:pt x="252" y="162"/>
                  </a:lnTo>
                  <a:lnTo>
                    <a:pt x="85" y="256"/>
                  </a:lnTo>
                  <a:lnTo>
                    <a:pt x="50" y="569"/>
                  </a:lnTo>
                  <a:lnTo>
                    <a:pt x="385" y="504"/>
                  </a:lnTo>
                  <a:lnTo>
                    <a:pt x="439" y="360"/>
                  </a:lnTo>
                  <a:lnTo>
                    <a:pt x="479" y="370"/>
                  </a:lnTo>
                  <a:lnTo>
                    <a:pt x="414" y="543"/>
                  </a:lnTo>
                  <a:lnTo>
                    <a:pt x="0" y="61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8"/>
          <p:cNvGrpSpPr/>
          <p:nvPr/>
        </p:nvGrpSpPr>
        <p:grpSpPr>
          <a:xfrm rot="21600000">
            <a:off x="6692710" y="4617089"/>
            <a:ext cx="652747" cy="652748"/>
            <a:chExt cx="652747" cy="652748"/>
          </a:xfrm>
        </p:grpSpPr>
        <p:sp>
          <p:nvSpPr>
            <p:cNvPr id="40" name="path"/>
            <p:cNvSpPr/>
            <p:nvPr/>
          </p:nvSpPr>
          <p:spPr>
            <a:xfrm>
              <a:off x="0" y="0"/>
              <a:ext cx="652747" cy="652748"/>
            </a:xfrm>
            <a:custGeom>
              <a:rect l="0" t="0" r="0" b="0"/>
              <a:pathLst>
                <a:path w="1027" h="1027">
                  <a:moveTo>
                    <a:pt x="0" y="513"/>
                  </a:moveTo>
                  <a:cubicBezTo>
                    <a:pt x="0" y="230"/>
                    <a:pt x="230" y="0"/>
                    <a:pt x="513" y="0"/>
                  </a:cubicBezTo>
                  <a:lnTo>
                    <a:pt x="513" y="0"/>
                  </a:lnTo>
                  <a:lnTo>
                    <a:pt x="513" y="0"/>
                  </a:lnTo>
                  <a:lnTo>
                    <a:pt x="513" y="0"/>
                  </a:lnTo>
                  <a:cubicBezTo>
                    <a:pt x="797" y="0"/>
                    <a:pt x="1027" y="230"/>
                    <a:pt x="1027" y="513"/>
                  </a:cubicBezTo>
                  <a:lnTo>
                    <a:pt x="1027" y="513"/>
                  </a:lnTo>
                  <a:cubicBezTo>
                    <a:pt x="1027" y="513"/>
                    <a:pt x="1027" y="513"/>
                    <a:pt x="1027" y="513"/>
                  </a:cubicBezTo>
                  <a:lnTo>
                    <a:pt x="1027" y="513"/>
                  </a:lnTo>
                  <a:lnTo>
                    <a:pt x="1027" y="513"/>
                  </a:lnTo>
                  <a:lnTo>
                    <a:pt x="1027" y="513"/>
                  </a:lnTo>
                  <a:cubicBezTo>
                    <a:pt x="1027" y="797"/>
                    <a:pt x="797" y="1027"/>
                    <a:pt x="513" y="1027"/>
                  </a:cubicBezTo>
                  <a:lnTo>
                    <a:pt x="513" y="1027"/>
                  </a:lnTo>
                  <a:cubicBezTo>
                    <a:pt x="230" y="1027"/>
                    <a:pt x="0" y="797"/>
                    <a:pt x="0" y="513"/>
                  </a:cubicBezTo>
                  <a:lnTo>
                    <a:pt x="0" y="513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04729" y="104729"/>
              <a:ext cx="443293" cy="443293"/>
            </a:xfrm>
            <a:custGeom>
              <a:rect l="0" t="0" r="0" b="0"/>
              <a:pathLst>
                <a:path w="698" h="698">
                  <a:moveTo>
                    <a:pt x="153" y="545"/>
                  </a:moveTo>
                  <a:cubicBezTo>
                    <a:pt x="131" y="545"/>
                    <a:pt x="131" y="545"/>
                    <a:pt x="131" y="545"/>
                  </a:cubicBezTo>
                  <a:lnTo>
                    <a:pt x="131" y="545"/>
                  </a:lnTo>
                  <a:cubicBezTo>
                    <a:pt x="54" y="545"/>
                    <a:pt x="0" y="490"/>
                    <a:pt x="0" y="414"/>
                  </a:cubicBezTo>
                  <a:lnTo>
                    <a:pt x="0" y="414"/>
                  </a:lnTo>
                  <a:cubicBezTo>
                    <a:pt x="0" y="338"/>
                    <a:pt x="54" y="283"/>
                    <a:pt x="131" y="283"/>
                  </a:cubicBezTo>
                  <a:lnTo>
                    <a:pt x="131" y="283"/>
                  </a:lnTo>
                  <a:cubicBezTo>
                    <a:pt x="153" y="283"/>
                    <a:pt x="153" y="283"/>
                    <a:pt x="153" y="283"/>
                  </a:cubicBezTo>
                  <a:lnTo>
                    <a:pt x="153" y="283"/>
                  </a:lnTo>
                  <a:lnTo>
                    <a:pt x="153" y="545"/>
                  </a:lnTo>
                  <a:close/>
                  <a:moveTo>
                    <a:pt x="109" y="327"/>
                  </a:moveTo>
                  <a:cubicBezTo>
                    <a:pt x="71" y="338"/>
                    <a:pt x="43" y="370"/>
                    <a:pt x="43" y="414"/>
                  </a:cubicBezTo>
                  <a:lnTo>
                    <a:pt x="43" y="414"/>
                  </a:lnTo>
                  <a:cubicBezTo>
                    <a:pt x="43" y="457"/>
                    <a:pt x="71" y="490"/>
                    <a:pt x="109" y="501"/>
                  </a:cubicBezTo>
                  <a:lnTo>
                    <a:pt x="109" y="501"/>
                  </a:lnTo>
                  <a:lnTo>
                    <a:pt x="109" y="327"/>
                  </a:lnTo>
                  <a:close/>
                </a:path>
                <a:path w="698" h="698">
                  <a:moveTo>
                    <a:pt x="566" y="545"/>
                  </a:moveTo>
                  <a:cubicBezTo>
                    <a:pt x="544" y="545"/>
                    <a:pt x="544" y="545"/>
                    <a:pt x="544" y="545"/>
                  </a:cubicBezTo>
                  <a:lnTo>
                    <a:pt x="544" y="545"/>
                  </a:lnTo>
                  <a:cubicBezTo>
                    <a:pt x="544" y="283"/>
                    <a:pt x="544" y="283"/>
                    <a:pt x="544" y="283"/>
                  </a:cubicBezTo>
                  <a:lnTo>
                    <a:pt x="544" y="283"/>
                  </a:lnTo>
                  <a:cubicBezTo>
                    <a:pt x="566" y="283"/>
                    <a:pt x="566" y="283"/>
                    <a:pt x="566" y="283"/>
                  </a:cubicBezTo>
                  <a:lnTo>
                    <a:pt x="566" y="283"/>
                  </a:lnTo>
                  <a:cubicBezTo>
                    <a:pt x="643" y="283"/>
                    <a:pt x="698" y="338"/>
                    <a:pt x="698" y="414"/>
                  </a:cubicBezTo>
                  <a:lnTo>
                    <a:pt x="698" y="414"/>
                  </a:lnTo>
                  <a:cubicBezTo>
                    <a:pt x="698" y="490"/>
                    <a:pt x="643" y="545"/>
                    <a:pt x="566" y="545"/>
                  </a:cubicBezTo>
                  <a:moveTo>
                    <a:pt x="588" y="327"/>
                  </a:moveTo>
                  <a:cubicBezTo>
                    <a:pt x="588" y="501"/>
                    <a:pt x="588" y="501"/>
                    <a:pt x="588" y="501"/>
                  </a:cubicBezTo>
                  <a:lnTo>
                    <a:pt x="588" y="501"/>
                  </a:lnTo>
                  <a:cubicBezTo>
                    <a:pt x="626" y="490"/>
                    <a:pt x="654" y="457"/>
                    <a:pt x="654" y="414"/>
                  </a:cubicBezTo>
                  <a:lnTo>
                    <a:pt x="654" y="414"/>
                  </a:lnTo>
                  <a:cubicBezTo>
                    <a:pt x="654" y="370"/>
                    <a:pt x="626" y="338"/>
                    <a:pt x="588" y="327"/>
                  </a:cubicBezTo>
                </a:path>
                <a:path w="698" h="698">
                  <a:moveTo>
                    <a:pt x="589" y="653"/>
                  </a:moveTo>
                  <a:cubicBezTo>
                    <a:pt x="589" y="609"/>
                    <a:pt x="589" y="609"/>
                    <a:pt x="589" y="609"/>
                  </a:cubicBezTo>
                  <a:lnTo>
                    <a:pt x="589" y="609"/>
                  </a:lnTo>
                  <a:cubicBezTo>
                    <a:pt x="600" y="609"/>
                    <a:pt x="611" y="604"/>
                    <a:pt x="611" y="587"/>
                  </a:cubicBezTo>
                  <a:lnTo>
                    <a:pt x="611" y="587"/>
                  </a:lnTo>
                  <a:cubicBezTo>
                    <a:pt x="655" y="587"/>
                    <a:pt x="655" y="587"/>
                    <a:pt x="655" y="587"/>
                  </a:cubicBezTo>
                  <a:lnTo>
                    <a:pt x="655" y="587"/>
                  </a:lnTo>
                  <a:cubicBezTo>
                    <a:pt x="655" y="625"/>
                    <a:pt x="628" y="653"/>
                    <a:pt x="589" y="653"/>
                  </a:cubicBezTo>
                </a:path>
                <a:path w="698" h="698">
                  <a:moveTo>
                    <a:pt x="502" y="610"/>
                  </a:moveTo>
                  <a:lnTo>
                    <a:pt x="590" y="610"/>
                  </a:lnTo>
                  <a:lnTo>
                    <a:pt x="590" y="653"/>
                  </a:lnTo>
                  <a:lnTo>
                    <a:pt x="502" y="653"/>
                  </a:lnTo>
                  <a:lnTo>
                    <a:pt x="502" y="610"/>
                  </a:lnTo>
                  <a:close/>
                </a:path>
                <a:path w="698" h="698">
                  <a:moveTo>
                    <a:pt x="448" y="698"/>
                  </a:moveTo>
                  <a:cubicBezTo>
                    <a:pt x="410" y="698"/>
                    <a:pt x="382" y="670"/>
                    <a:pt x="382" y="632"/>
                  </a:cubicBezTo>
                  <a:lnTo>
                    <a:pt x="382" y="632"/>
                  </a:lnTo>
                  <a:cubicBezTo>
                    <a:pt x="382" y="594"/>
                    <a:pt x="410" y="567"/>
                    <a:pt x="448" y="567"/>
                  </a:cubicBezTo>
                  <a:lnTo>
                    <a:pt x="448" y="567"/>
                  </a:lnTo>
                  <a:cubicBezTo>
                    <a:pt x="486" y="567"/>
                    <a:pt x="513" y="594"/>
                    <a:pt x="513" y="632"/>
                  </a:cubicBezTo>
                  <a:lnTo>
                    <a:pt x="513" y="632"/>
                  </a:lnTo>
                  <a:cubicBezTo>
                    <a:pt x="513" y="670"/>
                    <a:pt x="486" y="698"/>
                    <a:pt x="448" y="698"/>
                  </a:cubicBezTo>
                  <a:moveTo>
                    <a:pt x="448" y="610"/>
                  </a:moveTo>
                  <a:cubicBezTo>
                    <a:pt x="437" y="610"/>
                    <a:pt x="426" y="621"/>
                    <a:pt x="426" y="632"/>
                  </a:cubicBezTo>
                  <a:lnTo>
                    <a:pt x="426" y="632"/>
                  </a:lnTo>
                  <a:cubicBezTo>
                    <a:pt x="426" y="643"/>
                    <a:pt x="437" y="654"/>
                    <a:pt x="448" y="654"/>
                  </a:cubicBezTo>
                  <a:lnTo>
                    <a:pt x="448" y="654"/>
                  </a:lnTo>
                  <a:cubicBezTo>
                    <a:pt x="459" y="654"/>
                    <a:pt x="469" y="643"/>
                    <a:pt x="469" y="632"/>
                  </a:cubicBezTo>
                  <a:lnTo>
                    <a:pt x="469" y="632"/>
                  </a:lnTo>
                  <a:cubicBezTo>
                    <a:pt x="469" y="621"/>
                    <a:pt x="459" y="610"/>
                    <a:pt x="448" y="610"/>
                  </a:cubicBezTo>
                </a:path>
                <a:path w="698" h="698">
                  <a:moveTo>
                    <a:pt x="589" y="238"/>
                  </a:moveTo>
                  <a:cubicBezTo>
                    <a:pt x="546" y="238"/>
                    <a:pt x="546" y="238"/>
                    <a:pt x="546" y="238"/>
                  </a:cubicBezTo>
                  <a:lnTo>
                    <a:pt x="546" y="238"/>
                  </a:lnTo>
                  <a:cubicBezTo>
                    <a:pt x="546" y="130"/>
                    <a:pt x="459" y="43"/>
                    <a:pt x="350" y="43"/>
                  </a:cubicBezTo>
                  <a:lnTo>
                    <a:pt x="350" y="43"/>
                  </a:lnTo>
                  <a:cubicBezTo>
                    <a:pt x="241" y="43"/>
                    <a:pt x="153" y="130"/>
                    <a:pt x="153" y="238"/>
                  </a:cubicBezTo>
                  <a:lnTo>
                    <a:pt x="153" y="238"/>
                  </a:lnTo>
                  <a:cubicBezTo>
                    <a:pt x="110" y="238"/>
                    <a:pt x="110" y="238"/>
                    <a:pt x="110" y="238"/>
                  </a:cubicBezTo>
                  <a:lnTo>
                    <a:pt x="110" y="238"/>
                  </a:lnTo>
                  <a:cubicBezTo>
                    <a:pt x="110" y="108"/>
                    <a:pt x="219" y="0"/>
                    <a:pt x="350" y="0"/>
                  </a:cubicBezTo>
                  <a:lnTo>
                    <a:pt x="350" y="0"/>
                  </a:lnTo>
                  <a:cubicBezTo>
                    <a:pt x="480" y="0"/>
                    <a:pt x="589" y="108"/>
                    <a:pt x="589" y="23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42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4" name="textbox 44"/>
            <p:cNvSpPr/>
            <p:nvPr/>
          </p:nvSpPr>
          <p:spPr>
            <a:xfrm>
              <a:off x="-12700" y="-12700"/>
              <a:ext cx="2269489" cy="2289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marL="547006" algn="l" rtl="0" eaLnBrk="0">
                <a:lnSpc>
                  <a:spcPct val="96000"/>
                </a:lnSpc>
                <a:spcBef>
                  <a:spcPts val="2"/>
                </a:spcBef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拓展招生渠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16" name="group 16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45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7" name="textbox 47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9361"/>
                </a:lnSpc>
              </a:pPr>
              <a:endParaRPr lang="Arial" altLang="Arial" sz="100"/>
            </a:p>
            <a:p>
              <a:pPr marL="547006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提高生源质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48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0" name="textbox 50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6000"/>
                </a:lnSpc>
              </a:pPr>
              <a:endParaRPr lang="Arial" altLang="Arial" sz="1200"/>
            </a:p>
            <a:p>
              <a:pPr algn="l" rtl="0" eaLnBrk="0">
                <a:lnSpc>
                  <a:spcPct val="11613"/>
                </a:lnSpc>
              </a:pPr>
              <a:endParaRPr lang="Arial" altLang="Arial" sz="100"/>
            </a:p>
            <a:p>
              <a:pPr marL="347781" algn="l" rtl="0" eaLnBrk="0">
                <a:lnSpc>
                  <a:spcPct val="96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促进教育资源共</a:t>
              </a:r>
              <a:r>
                <a:rPr sz="15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享</a:t>
              </a:r>
              <a:endParaRPr lang="Microsoft YaHei" altLang="Microsoft YaHei" sz="1500"/>
            </a:p>
          </p:txBody>
        </p:sp>
      </p:grpSp>
      <p:sp>
        <p:nvSpPr>
          <p:cNvPr id="51" name="textbox 51"/>
          <p:cNvSpPr/>
          <p:nvPr/>
        </p:nvSpPr>
        <p:spPr>
          <a:xfrm>
            <a:off x="876587" y="4648220"/>
            <a:ext cx="239013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通过与高中、培训机构等合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98596" algn="l" rtl="0" eaLnBrk="0">
              <a:lnSpc>
                <a:spcPts val="2429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增加高校招生渠道，提高生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300"/>
          </a:p>
        </p:txBody>
      </p:sp>
      <p:sp>
        <p:nvSpPr>
          <p:cNvPr id="52" name="textbox 52"/>
          <p:cNvSpPr/>
          <p:nvPr/>
        </p:nvSpPr>
        <p:spPr>
          <a:xfrm>
            <a:off x="8979551" y="4648734"/>
            <a:ext cx="22523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通过合作，实现教育资源的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</a:t>
            </a:r>
            <a:endParaRPr lang="Microsoft YaHei" altLang="Microsoft YaHei" sz="1300"/>
          </a:p>
          <a:p>
            <a:pPr marL="13728" algn="l" rtl="0" eaLnBrk="0">
              <a:lnSpc>
                <a:spcPts val="2429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享，提高教育教学的质量和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endParaRPr lang="Microsoft YaHei" altLang="Microsoft YaHei" sz="1300"/>
          </a:p>
        </p:txBody>
      </p:sp>
      <p:sp>
        <p:nvSpPr>
          <p:cNvPr id="53" name="textbox 53"/>
          <p:cNvSpPr/>
          <p:nvPr/>
        </p:nvSpPr>
        <p:spPr>
          <a:xfrm>
            <a:off x="4970931" y="4649591"/>
            <a:ext cx="225234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通过合作，吸引更多优质学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marL="270389" algn="l" rtl="0" eaLnBrk="0">
              <a:lnSpc>
                <a:spcPts val="2429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报考，提高生源质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4" name="textbox 54"/>
          <p:cNvSpPr/>
          <p:nvPr/>
        </p:nvSpPr>
        <p:spPr>
          <a:xfrm>
            <a:off x="442263" y="318468"/>
            <a:ext cx="2313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5" name="textbox 75"/>
          <p:cNvSpPr/>
          <p:nvPr/>
        </p:nvSpPr>
        <p:spPr>
          <a:xfrm>
            <a:off x="1819047" y="5268183"/>
            <a:ext cx="505459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3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数量。</a:t>
            </a:r>
            <a:endParaRPr lang="Microsoft YaHei" altLang="Microsoft YaHei" sz="1200"/>
          </a:p>
        </p:txBody>
      </p:sp>
      <p:sp>
        <p:nvSpPr>
          <p:cNvPr id="76" name="textbox 76"/>
          <p:cNvSpPr/>
          <p:nvPr/>
        </p:nvSpPr>
        <p:spPr>
          <a:xfrm>
            <a:off x="9923554" y="5267154"/>
            <a:ext cx="332740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34"/>
              </a:lnSpc>
            </a:pP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r>
              <a:rPr sz="11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3804729" y="2041953"/>
            <a:ext cx="4590415" cy="1772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92747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招生合作模式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24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textbox 82"/>
          <p:cNvSpPr/>
          <p:nvPr/>
        </p:nvSpPr>
        <p:spPr>
          <a:xfrm>
            <a:off x="8189583" y="4344172"/>
            <a:ext cx="3281045" cy="874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1"/>
              </a:lnSpc>
            </a:pPr>
            <a:endParaRPr lang="Arial" altLang="Arial" sz="100"/>
          </a:p>
          <a:p>
            <a:pPr marL="13966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需要学校自行承担宣传和推广工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作，对招</a:t>
            </a:r>
            <a:endParaRPr lang="Microsoft YaHei" altLang="Microsoft YaHei" sz="1400"/>
          </a:p>
          <a:p>
            <a:pPr marL="14147" indent="-1447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生团队的要求较高。同时，需要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手争夺市场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额。</a:t>
            </a:r>
            <a:endParaRPr lang="Microsoft YaHei" altLang="Microsoft YaHei" sz="1400"/>
          </a:p>
        </p:txBody>
      </p:sp>
      <p:sp>
        <p:nvSpPr>
          <p:cNvPr id="83" name="textbox 83"/>
          <p:cNvSpPr/>
          <p:nvPr/>
        </p:nvSpPr>
        <p:spPr>
          <a:xfrm>
            <a:off x="700812" y="4343086"/>
            <a:ext cx="3280409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6"/>
              </a:lnSpc>
            </a:pPr>
            <a:endParaRPr lang="Arial" altLang="Arial" sz="100"/>
          </a:p>
          <a:p>
            <a:pPr marL="13423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直接招生是指学校与目标学生或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家长直接</a:t>
            </a:r>
            <a:endParaRPr lang="Microsoft YaHei" altLang="Microsoft YaHei" sz="1400"/>
          </a:p>
          <a:p>
            <a:pPr marL="20843" indent="-8143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建立联系，通过宣传、推广和咨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询等方式 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吸引学生报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84" name="textbox 84"/>
          <p:cNvSpPr/>
          <p:nvPr/>
        </p:nvSpPr>
        <p:spPr>
          <a:xfrm>
            <a:off x="4445017" y="4344715"/>
            <a:ext cx="3281045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8"/>
              </a:lnSpc>
            </a:pPr>
            <a:endParaRPr lang="Arial" altLang="Arial" sz="100"/>
          </a:p>
          <a:p>
            <a:pPr marL="13785" algn="l" rtl="0" eaLnBrk="0">
              <a:lnSpc>
                <a:spcPct val="84000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直接招生可以减少中间环节，降低成本，</a:t>
            </a:r>
            <a:endParaRPr lang="Microsoft YaHei" altLang="Microsoft YaHei" sz="1400"/>
          </a:p>
          <a:p>
            <a:pPr marL="12700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提高招生效率。学校可以更好地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握学生 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息，提高招生的针对性。</a:t>
            </a:r>
            <a:endParaRPr lang="Microsoft YaHei" altLang="Microsoft YaHei" sz="14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一：直接招生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textbox 106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107" name="textbox 107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108" name="textbox 108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  <p:sp>
        <p:nvSpPr>
          <p:cNvPr id="109" name="textbox 109"/>
          <p:cNvSpPr/>
          <p:nvPr/>
        </p:nvSpPr>
        <p:spPr>
          <a:xfrm>
            <a:off x="4445265" y="3683532"/>
            <a:ext cx="42290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500"/>
          </a:p>
        </p:txBody>
      </p:sp>
      <p:sp>
        <p:nvSpPr>
          <p:cNvPr id="110" name="textbox 110"/>
          <p:cNvSpPr/>
          <p:nvPr/>
        </p:nvSpPr>
        <p:spPr>
          <a:xfrm>
            <a:off x="701098" y="3682532"/>
            <a:ext cx="42290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111" name="textbox 111"/>
          <p:cNvSpPr/>
          <p:nvPr/>
        </p:nvSpPr>
        <p:spPr>
          <a:xfrm>
            <a:off x="8190231" y="3683532"/>
            <a:ext cx="422909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58416" y="993196"/>
            <a:ext cx="3475166" cy="4818905"/>
          </a:xfrm>
          <a:prstGeom prst="rect">
            <a:avLst/>
          </a:prstGeom>
        </p:spPr>
      </p:pic>
      <p:pic>
        <p:nvPicPr>
          <p:cNvPr id="113" name="picture 1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3448" y="993195"/>
            <a:ext cx="3475165" cy="4818905"/>
          </a:xfrm>
          <a:prstGeom prst="rect">
            <a:avLst/>
          </a:prstGeom>
        </p:spPr>
      </p:pic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583448" y="993195"/>
          <a:ext cx="7249794" cy="4818379"/>
        </p:xfrm>
        <a:graphic>
          <a:graphicData uri="http://schemas.openxmlformats.org/drawingml/2006/table">
            <a:tbl>
              <a:tblPr/>
              <a:tblGrid>
                <a:gridCol w="3624579"/>
                <a:gridCol w="3625214"/>
              </a:tblGrid>
              <a:tr h="48183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1484266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3AE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3AE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义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311309" indent="93916" algn="r" rtl="0" eaLnBrk="0">
                        <a:lnSpc>
                          <a:spcPct val="122000"/>
                        </a:lnSpc>
                        <a:spcBef>
                          <a:spcPts val="1"/>
                        </a:spcBef>
                      </a:pPr>
                      <a:r>
                        <a:rPr sz="1500" spc="-1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代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理招生是指学校与招生代理机          </a:t>
                      </a:r>
                      <a:r>
                        <a:rPr sz="1500" spc="6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构或个人合作，通过代理机</a:t>
                      </a:r>
                      <a:r>
                        <a:rPr sz="1500" spc="1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构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或          </a:t>
                      </a:r>
                      <a:r>
                        <a:rPr sz="1500" spc="-6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个人的渠道和资源吸引学生</a:t>
                      </a:r>
                      <a:r>
                        <a:rPr sz="1500" spc="-5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报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名。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841"/>
                        </a:lnSpc>
                      </a:pPr>
                      <a:endParaRPr lang="Arial" altLang="Arial" sz="100"/>
                    </a:p>
                    <a:p>
                      <a:pPr marL="1634138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3AE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3AE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0"/>
                    </a:p>
                    <a:p>
                      <a:pPr marL="557138" indent="-1523" algn="l" rtl="0" eaLnBrk="0">
                        <a:lnSpc>
                          <a:spcPct val="122000"/>
                        </a:lnSpc>
                        <a:spcBef>
                          <a:spcPts val="453"/>
                        </a:spcBef>
                      </a:pPr>
                      <a:r>
                        <a:rPr sz="1500" spc="-1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代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理招生可以利用代理机构的资       </a:t>
                      </a:r>
                      <a:r>
                        <a:rPr sz="1500" spc="-3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源和渠道，快速扩大</a:t>
                      </a:r>
                      <a:r>
                        <a:rPr sz="1500" spc="-2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生规模。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508876" indent="-938593" algn="l" rtl="0" eaLnBrk="0">
                        <a:lnSpc>
                          <a:spcPct val="105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同时，可以降低学校的宣传和</a:t>
                      </a:r>
                      <a:r>
                        <a:rPr sz="1500" spc="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       </a:t>
                      </a:r>
                      <a:r>
                        <a:rPr sz="1500" spc="-6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广成本</a:t>
                      </a:r>
                      <a:r>
                        <a:rPr sz="1500" spc="-50">
                          <a:solidFill>
                            <a:srgbClr val="1C7EB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28" name="group 28"/>
          <p:cNvGrpSpPr/>
          <p:nvPr/>
        </p:nvGrpSpPr>
        <p:grpSpPr>
          <a:xfrm rot="21600000">
            <a:off x="8124170" y="993195"/>
            <a:ext cx="3475166" cy="4818905"/>
            <a:chExt cx="3475166" cy="4818905"/>
          </a:xfrm>
        </p:grpSpPr>
        <p:pic>
          <p:nvPicPr>
            <p:cNvPr id="115" name="picture 1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475166" cy="4818905"/>
            </a:xfrm>
            <a:prstGeom prst="rect">
              <a:avLst/>
            </a:prstGeom>
          </p:spPr>
        </p:pic>
        <p:sp>
          <p:nvSpPr>
            <p:cNvPr id="116" name="textbox 116"/>
            <p:cNvSpPr/>
            <p:nvPr/>
          </p:nvSpPr>
          <p:spPr>
            <a:xfrm>
              <a:off x="393671" y="2406619"/>
              <a:ext cx="2690495" cy="19519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80"/>
                </a:lnSpc>
              </a:pPr>
              <a:endParaRPr lang="Arial" altLang="Arial" sz="100"/>
            </a:p>
            <a:p>
              <a:pPr marL="1090596" algn="l" rtl="0" eaLnBrk="0">
                <a:lnSpc>
                  <a:spcPct val="92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3AE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marL="12700" indent="1523" algn="l" rtl="0" eaLnBrk="0">
                <a:lnSpc>
                  <a:spcPct val="121000"/>
                </a:lnSpc>
                <a:spcBef>
                  <a:spcPts val="455"/>
                </a:spcBef>
              </a:pPr>
              <a:r>
                <a:rPr sz="15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需要谨</a:t>
              </a:r>
              <a:r>
                <a:rPr sz="15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慎选择可靠的代理机构或 </a:t>
              </a:r>
              <a:r>
                <a:rPr sz="15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</a:t>
              </a:r>
              <a:r>
                <a:rPr sz="15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，确保其渠道和资源的可靠 </a:t>
              </a:r>
              <a:r>
                <a:rPr sz="15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性。</a:t>
              </a:r>
              <a:r>
                <a:rPr sz="15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同时，需要与代理机构或个 </a:t>
              </a:r>
              <a:r>
                <a:rPr sz="1500" spc="-1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人建</a:t>
              </a:r>
              <a:r>
                <a:rPr sz="1500" spc="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立良好的合作关系，确保双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678878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3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方利益的平衡</a:t>
              </a:r>
              <a:r>
                <a:rPr sz="1500" spc="-120">
                  <a:solidFill>
                    <a:srgbClr val="1C7EB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7" name="rect"/>
            <p:cNvSpPr/>
            <p:nvPr/>
          </p:nvSpPr>
          <p:spPr>
            <a:xfrm>
              <a:off x="1459785" y="4531584"/>
              <a:ext cx="555593" cy="81705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562348" y="325042"/>
            <a:ext cx="4479290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2"/>
              </a:spcBef>
              <a:tabLst>
                <a:tab pos="66103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二：代理招生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5" name="rect"/>
          <p:cNvSpPr/>
          <p:nvPr/>
        </p:nvSpPr>
        <p:spPr>
          <a:xfrm>
            <a:off x="2043235" y="5524780"/>
            <a:ext cx="555593" cy="81705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rect"/>
          <p:cNvSpPr/>
          <p:nvPr/>
        </p:nvSpPr>
        <p:spPr>
          <a:xfrm>
            <a:off x="5818204" y="5524780"/>
            <a:ext cx="555592" cy="81705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4593898" y="1744217"/>
            <a:ext cx="6529705" cy="3863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73"/>
              </a:lnSpc>
            </a:pPr>
            <a:endParaRPr lang="Arial" altLang="Arial" sz="100"/>
          </a:p>
          <a:p>
            <a:pPr marL="4659543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1700"/>
          </a:p>
          <a:p>
            <a:pPr algn="l" rtl="0" eaLnBrk="0">
              <a:lnSpc>
                <a:spcPct val="137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r" rtl="0" eaLnBrk="0">
              <a:lnSpc>
                <a:spcPct val="96000"/>
              </a:lnSpc>
              <a:spcBef>
                <a:spcPts val="367"/>
              </a:spcBef>
            </a:pPr>
            <a:r>
              <a:rPr sz="12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需要与其他机构或学校建立良好的合作关系</a:t>
            </a:r>
            <a:r>
              <a:rPr sz="1200" spc="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200"/>
          </a:p>
          <a:p>
            <a:pPr algn="r" rtl="0" eaLnBrk="0">
              <a:lnSpc>
                <a:spcPct val="96000"/>
              </a:lnSpc>
              <a:spcBef>
                <a:spcPts val="1479"/>
              </a:spcBef>
            </a:pPr>
            <a:r>
              <a:rPr sz="1200" spc="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确保双方利益的平衡。同时，需要协调</a:t>
            </a:r>
            <a:r>
              <a:rPr sz="1200" spc="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</a:t>
            </a:r>
            <a:r>
              <a:rPr sz="12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</a:t>
            </a:r>
            <a:endParaRPr lang="Microsoft YaHei" altLang="Microsoft YaHei" sz="1200"/>
          </a:p>
          <a:p>
            <a:pPr algn="r" rtl="0" eaLnBrk="0">
              <a:lnSpc>
                <a:spcPct val="96000"/>
              </a:lnSpc>
              <a:spcBef>
                <a:spcPts val="1479"/>
              </a:spcBef>
            </a:pPr>
            <a:r>
              <a:rPr sz="1200" spc="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自的宣传和推广策略，避免冲突和</a:t>
            </a:r>
            <a:r>
              <a:rPr sz="1200" spc="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12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源浪费。</a:t>
            </a:r>
            <a:endParaRPr lang="Microsoft YaHei" altLang="Microsoft YaHei" sz="12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64205" algn="l" rtl="0" eaLnBrk="0">
              <a:lnSpc>
                <a:spcPct val="92000"/>
              </a:lnSpc>
              <a:spcBef>
                <a:spcPts val="513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3271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招生可以共享资源和渠道，提高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461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效率。同时，可以扩大学校的知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名度和影响力。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1199283" y="1743122"/>
            <a:ext cx="3071495" cy="172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264262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招生是指学校与其他机构或学校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89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，共同开展招生工作，共享资源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和渠道，共同吸引学生报名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三：联合招生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4960873" y="2041953"/>
            <a:ext cx="2291079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77132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2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2361564" y="1470795"/>
            <a:ext cx="4178300" cy="691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3"/>
              </a:lnSpc>
            </a:pPr>
            <a:endParaRPr lang="Arial" altLang="Arial" sz="100"/>
          </a:p>
          <a:p>
            <a:pPr marL="15077" algn="l" rtl="0" eaLnBrk="0">
              <a:lnSpc>
                <a:spcPct val="92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高等教育市场</a:t>
            </a:r>
            <a:endParaRPr lang="Microsoft YaHei" altLang="Microsoft YaHei" sz="16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包括大学、学院和职业技术学院等高等教育机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9" name="textbox 169"/>
          <p:cNvSpPr/>
          <p:nvPr/>
        </p:nvSpPr>
        <p:spPr>
          <a:xfrm>
            <a:off x="2362327" y="3149571"/>
            <a:ext cx="3606165" cy="666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69"/>
              </a:lnSpc>
            </a:pPr>
            <a:endParaRPr lang="Arial" altLang="Arial" sz="100"/>
          </a:p>
          <a:p>
            <a:pPr marL="22474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中等教育市场</a:t>
            </a:r>
            <a:endParaRPr lang="Microsoft YaHei" altLang="Microsoft YaHei" sz="1600"/>
          </a:p>
          <a:p>
            <a:pPr algn="l" rtl="0" eaLnBrk="0">
              <a:lnSpc>
                <a:spcPct val="105000"/>
              </a:lnSpc>
            </a:pPr>
            <a:endParaRPr lang="Arial" altLang="Arial" sz="1300"/>
          </a:p>
          <a:p>
            <a:pPr algn="l" rtl="0" eaLnBrk="0">
              <a:lnSpc>
                <a:spcPct val="78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涵盖了高中、中专、技校等中等教育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2362136" y="4914200"/>
            <a:ext cx="3415665" cy="667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73"/>
              </a:lnSpc>
            </a:pPr>
            <a:endParaRPr lang="Arial" altLang="Arial" sz="100"/>
          </a:p>
          <a:p>
            <a:pPr marL="18789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咨询与培训机构</a:t>
            </a:r>
            <a:endParaRPr lang="Microsoft YaHei" altLang="Microsoft YaHei" sz="1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提供留学咨询、语言培训等服务的企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72" name="textbox 172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73" name="textbox 173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64BDF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74" name="textbox 174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81978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319124"/>
            <a:ext cx="4356828" cy="5106412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6188173" y="3410063"/>
            <a:ext cx="5197475" cy="272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70"/>
              </a:lnSpc>
            </a:pPr>
            <a:endParaRPr lang="Arial" altLang="Arial" sz="100"/>
          </a:p>
          <a:p>
            <a:pPr marL="22664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中等教育市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</a:t>
            </a:r>
            <a:endParaRPr lang="Microsoft YaHei" altLang="Microsoft YaHei" sz="1600"/>
          </a:p>
          <a:p>
            <a:pPr marL="12700" indent="190" algn="l" rtl="0" eaLnBrk="0">
              <a:lnSpc>
                <a:spcPct val="151000"/>
              </a:lnSpc>
              <a:spcBef>
                <a:spcPts val="841"/>
              </a:spcBef>
            </a:pP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根据教育部门数据，  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年全国中等教育在校生规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     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XXXX万人，市场规模稳定。</a:t>
            </a:r>
            <a:endParaRPr lang="Microsoft YaHei" altLang="Microsoft YaHei" sz="15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8789" algn="l" rtl="0" eaLnBrk="0">
              <a:lnSpc>
                <a:spcPct val="92000"/>
              </a:lnSpc>
              <a:spcBef>
                <a:spcPts val="484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学咨询与培训市场规模</a:t>
            </a:r>
            <a:endParaRPr lang="Microsoft YaHei" altLang="Microsoft YaHei" sz="16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3271" indent="-380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根据行业报告，  XXXX年留学咨询与培训市场规模达到XX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亿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元人民币，市场前景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阔。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6188173" y="2216174"/>
            <a:ext cx="489648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1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根据教育部门数据，  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年全国高等教育在校生规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达到</a:t>
            </a:r>
            <a:endParaRPr lang="Microsoft YaHei" altLang="Microsoft YaHei" sz="1500"/>
          </a:p>
          <a:p>
            <a:pPr marL="12700" algn="l" rtl="0" eaLnBrk="0">
              <a:lnSpc>
                <a:spcPts val="2691"/>
              </a:lnSpc>
            </a:pP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万人，市场规模巨大。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994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textbox 22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textbox 22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textbox 22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25" name="textbox 225"/>
          <p:cNvSpPr/>
          <p:nvPr/>
        </p:nvSpPr>
        <p:spPr>
          <a:xfrm>
            <a:off x="6189979" y="1758865"/>
            <a:ext cx="1652904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等教育市场规模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165346"/>
            <a:ext cx="4462138" cy="5692653"/>
          </a:xfrm>
          <a:prstGeom prst="rect">
            <a:avLst/>
          </a:prstGeom>
        </p:spPr>
      </p:pic>
      <p:sp>
        <p:nvSpPr>
          <p:cNvPr id="227" name="textbox 227"/>
          <p:cNvSpPr/>
          <p:nvPr/>
        </p:nvSpPr>
        <p:spPr>
          <a:xfrm>
            <a:off x="5387155" y="1409273"/>
            <a:ext cx="5927725" cy="1072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334"/>
              </a:lnSpc>
            </a:pPr>
            <a:endParaRPr lang="Arial" altLang="Arial" sz="100"/>
          </a:p>
          <a:p>
            <a:pPr marL="1509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高等教育市场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300"/>
          </a:p>
          <a:p>
            <a:pPr marL="12890" indent="-190" algn="l" rtl="0" eaLnBrk="0">
              <a:lnSpc>
                <a:spcPct val="151000"/>
              </a:lnSpc>
              <a:spcBef>
                <a:spcPts val="256"/>
              </a:spcBef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高等教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育市场竞争激烈，各大高校通过提高教学质量、加强师资队伍建 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设等方式提高竞争力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8" name="textbox 228"/>
          <p:cNvSpPr/>
          <p:nvPr/>
        </p:nvSpPr>
        <p:spPr>
          <a:xfrm>
            <a:off x="3650092" y="3149243"/>
            <a:ext cx="6807200" cy="728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70"/>
              </a:lnSpc>
            </a:pPr>
            <a:r>
              <a:rPr sz="3500" spc="30" baseline="-15433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22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中等教育市场竞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algn="r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中等教育市场竞争相对稳定，部分优质学校具有较高的市场份额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9" name="textbox 229"/>
          <p:cNvSpPr/>
          <p:nvPr/>
        </p:nvSpPr>
        <p:spPr>
          <a:xfrm>
            <a:off x="3286118" y="4886260"/>
            <a:ext cx="6770369" cy="73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86"/>
              </a:lnSpc>
            </a:pPr>
            <a:r>
              <a:rPr sz="3500" spc="20" baseline="-168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r>
              <a:rPr sz="22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留学咨询与培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algn="r" rtl="0" eaLnBrk="0">
              <a:lnSpc>
                <a:spcPct val="91000"/>
              </a:lnSpc>
            </a:pP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留学咨询与培训市场品牌众多，竞争激烈，市场集中度逐渐提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高。</a:t>
            </a:r>
            <a:endParaRPr lang="Microsoft YaHei" altLang="Microsoft YaHei" sz="1500"/>
          </a:p>
        </p:txBody>
      </p:sp>
      <p:sp>
        <p:nvSpPr>
          <p:cNvPr id="230" name="textbox 230"/>
          <p:cNvSpPr/>
          <p:nvPr/>
        </p:nvSpPr>
        <p:spPr>
          <a:xfrm>
            <a:off x="892244" y="331596"/>
            <a:ext cx="1863725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2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972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endParaRPr lang="Microsoft YaHei" altLang="Microsoft YaHei" sz="3000"/>
          </a:p>
        </p:txBody>
      </p:sp>
      <p:sp>
        <p:nvSpPr>
          <p:cNvPr id="231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43AEF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3633812" y="1360417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textbox 233"/>
          <p:cNvSpPr/>
          <p:nvPr/>
        </p:nvSpPr>
        <p:spPr>
          <a:xfrm>
            <a:off x="4060247" y="1522660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414042" cy="86500"/>
            <a:chExt cx="414042" cy="86500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414042" cy="86499"/>
            <a:chExt cx="414042" cy="86499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414042" cy="86499"/>
            <a:chExt cx="414042" cy="86499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414042" cy="86498"/>
            <a:chExt cx="414042" cy="86498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1" name="textbox 251"/>
          <p:cNvSpPr/>
          <p:nvPr/>
        </p:nvSpPr>
        <p:spPr>
          <a:xfrm>
            <a:off x="3518979" y="2041953"/>
            <a:ext cx="5161915" cy="1769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21322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49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0000"/>
              </a:lnSpc>
              <a:spcBef>
                <a:spcPts val="5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招生合作可行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性评估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5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52" name="picture 25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53" name="textbox 25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54" name="picture 25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55" name="textbox 25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5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7" name="picture 25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4774230" y="4735681"/>
            <a:ext cx="2272664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930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5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评估合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作双方的师资力量 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是否具备一定规模和水平</a:t>
            </a:r>
            <a:r>
              <a:rPr sz="15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能否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为学生提供优质的教  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学服务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9" name="textbox 259"/>
          <p:cNvSpPr/>
          <p:nvPr/>
        </p:nvSpPr>
        <p:spPr>
          <a:xfrm>
            <a:off x="8477663" y="4736634"/>
            <a:ext cx="2270760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3328"/>
              </a:lnSpc>
            </a:pPr>
            <a:endParaRPr lang="Arial" altLang="Arial" sz="100"/>
          </a:p>
          <a:p>
            <a:pPr marL="13081" indent="-381" algn="l" rtl="0" eaLnBrk="0">
              <a:lnSpc>
                <a:spcPct val="95000"/>
              </a:lnSpc>
            </a:pP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评估合作双方的教学设施、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备等资源是否具备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共享条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件，能否满足学生   </a:t>
            </a:r>
            <a:r>
              <a:rPr sz="15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的学习需求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0" name="textbox 260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匹配度评估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1" name="textbox 281"/>
          <p:cNvSpPr/>
          <p:nvPr/>
        </p:nvSpPr>
        <p:spPr>
          <a:xfrm>
            <a:off x="1092641" y="4736634"/>
            <a:ext cx="227457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14"/>
              </a:lnSpc>
            </a:pPr>
            <a:endParaRPr lang="Arial" altLang="Arial" sz="100"/>
          </a:p>
          <a:p>
            <a:pPr marL="12700" indent="2095" algn="l" rtl="0" eaLnBrk="0">
              <a:lnSpc>
                <a:spcPct val="94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评估合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作双方的学科专业   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否具有互补性，能否满   </a:t>
            </a: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足学生多元化的学习需求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2" name="rect"/>
          <p:cNvSpPr/>
          <p:nvPr/>
        </p:nvSpPr>
        <p:spPr>
          <a:xfrm>
            <a:off x="3569917" y="4022473"/>
            <a:ext cx="207264" cy="3810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3" name="textbox 283"/>
          <p:cNvSpPr/>
          <p:nvPr/>
        </p:nvSpPr>
        <p:spPr>
          <a:xfrm>
            <a:off x="1098632" y="3892686"/>
            <a:ext cx="2753995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4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学科专业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</a:t>
            </a:r>
            <a:r>
              <a:rPr sz="2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284" name="path"/>
          <p:cNvSpPr/>
          <p:nvPr/>
        </p:nvSpPr>
        <p:spPr>
          <a:xfrm>
            <a:off x="3687772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textbox 285"/>
          <p:cNvSpPr/>
          <p:nvPr/>
        </p:nvSpPr>
        <p:spPr>
          <a:xfrm>
            <a:off x="8478473" y="3893715"/>
            <a:ext cx="275717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设施资源匹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</a:t>
            </a:r>
            <a:r>
              <a:rPr sz="2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286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3AE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8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textbox 289"/>
          <p:cNvSpPr/>
          <p:nvPr/>
        </p:nvSpPr>
        <p:spPr>
          <a:xfrm>
            <a:off x="4786270" y="3894487"/>
            <a:ext cx="274764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7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</a:t>
            </a:r>
            <a:r>
              <a:rPr sz="2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290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64BDF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1" name="textbox 29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9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9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39BF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9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8A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https://d.book118.com/345041004042011122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2024-09-25T14:48:11.203</cp:lastPrinted>
  <dcterms:created xsi:type="dcterms:W3CDTF">2024-09-25T06:48:11Z</dcterms:created>
  <dcterms:modified xsi:type="dcterms:W3CDTF">2024-09-25T06:48:12Z</dcterms:modified>
</cp:coreProperties>
</file>