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06B48C-C744-45D0-B80F-DB48BF8340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553845-ADE3-4594-B1FC-24806DE836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A72BC3-BF99-4152-826B-70838A2B4A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9E40781-B281-46BB-AE89-03BEA2DA60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1191EA0-99C7-47D7-9AF4-DD982D79A0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C48971E-DAB9-4830-91CF-1CEDCA4A21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D842F4B-7CBB-40FE-AB16-A3DC29A80C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9D76CF7-E7E8-43DD-A037-83A59CEA6C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56A5523-7466-4E46-A2A4-78EBB34287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8899E2-5ABC-4E93-989A-2FD91EB7EB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4452C1-657A-44A6-808F-844738B2AD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45103130121011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2023新版心肺复苏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心肺复苏概述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新版心肺复苏指南解读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心肺复苏操作流程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心肺复苏的注意事项和难点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心肺复苏的培训和推广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心肺复苏的未来展望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心肺复苏概述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854583" y="1877473"/>
            <a:ext cx="563213" cy="1253299"/>
            <a:chOff x="854583" y="1877473"/>
            <a:chExt cx="563213" cy="1253299"/>
          </a:xfrm>
        </p:grpSpPr>
        <p:sp>
          <p:nvSpPr>
            <p:cNvPr id="3" name="AutoShape 3"/>
            <p:cNvSpPr/>
            <p:nvPr/>
          </p:nvSpPr>
          <p:spPr>
            <a:xfrm>
              <a:off x="962406" y="1984343"/>
              <a:ext cx="347186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457219">
              <a:off x="854583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rot="21142780" flipH="1">
              <a:off x="1319403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21437230" flipH="1">
              <a:off x="1168241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162769">
              <a:off x="943356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874776" y="1448943"/>
            <a:ext cx="514445" cy="580739"/>
            <a:chOff x="874776" y="1448943"/>
            <a:chExt cx="514445" cy="580739"/>
          </a:xfrm>
        </p:grpSpPr>
        <p:sp>
          <p:nvSpPr>
            <p:cNvPr id="9" name="Freeform 9"/>
            <p:cNvSpPr/>
            <p:nvPr/>
          </p:nvSpPr>
          <p:spPr>
            <a:xfrm>
              <a:off x="1014698" y="1448943"/>
              <a:ext cx="234601" cy="304991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874776" y="1732788"/>
              <a:ext cx="514445" cy="29689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102900" y="1782128"/>
              <a:ext cx="59817" cy="44482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843332" y="1448848"/>
            <a:ext cx="536161" cy="977455"/>
            <a:chOff x="6843332" y="1448848"/>
            <a:chExt cx="536161" cy="977455"/>
          </a:xfrm>
        </p:grpSpPr>
        <p:sp>
          <p:nvSpPr>
            <p:cNvPr id="13" name="AutoShape 13"/>
            <p:cNvSpPr/>
            <p:nvPr/>
          </p:nvSpPr>
          <p:spPr>
            <a:xfrm>
              <a:off x="6942487" y="1984343"/>
              <a:ext cx="336137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 rot="457219">
              <a:off x="6843332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 rot="21142780" flipH="1">
              <a:off x="7281100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867811" y="1448848"/>
              <a:ext cx="494824" cy="580834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6922580" y="2267521"/>
            <a:ext cx="372522" cy="866394"/>
            <a:chOff x="6922580" y="2267521"/>
            <a:chExt cx="372522" cy="866394"/>
          </a:xfrm>
        </p:grpSpPr>
        <p:sp>
          <p:nvSpPr>
            <p:cNvPr id="18" name="AutoShape 18"/>
            <p:cNvSpPr/>
            <p:nvPr/>
          </p:nvSpPr>
          <p:spPr>
            <a:xfrm rot="21437230" flipH="1">
              <a:off x="7138416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 rot="162769">
              <a:off x="6922580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1664446" y="1696307"/>
            <a:ext cx="1897380" cy="1288637"/>
            <a:chOff x="1664446" y="1696307"/>
            <a:chExt cx="1897380" cy="1288637"/>
          </a:xfrm>
        </p:grpSpPr>
        <p:sp>
          <p:nvSpPr>
            <p:cNvPr id="21" name="TextBox 21"/>
            <p:cNvSpPr txBox="1"/>
            <p:nvPr/>
          </p:nvSpPr>
          <p:spPr>
            <a:xfrm>
              <a:off x="1664446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22" name="TextBox 22"/>
            <p:cNvSpPr txBox="1"/>
            <p:nvPr/>
          </p:nvSpPr>
          <p:spPr>
            <a:xfrm>
              <a:off x="1664446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7583853" y="1696307"/>
            <a:ext cx="1897380" cy="1288637"/>
            <a:chOff x="7583853" y="1696307"/>
            <a:chExt cx="1897380" cy="1288637"/>
          </a:xfrm>
        </p:grpSpPr>
        <p:sp>
          <p:nvSpPr>
            <p:cNvPr id="24" name="TextBox 24"/>
            <p:cNvSpPr txBox="1"/>
            <p:nvPr/>
          </p:nvSpPr>
          <p:spPr>
            <a:xfrm>
              <a:off x="7583853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7583853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854583" y="3639788"/>
            <a:ext cx="248317" cy="552641"/>
            <a:chOff x="854583" y="3639788"/>
            <a:chExt cx="248317" cy="552641"/>
          </a:xfrm>
        </p:grpSpPr>
        <p:sp>
          <p:nvSpPr>
            <p:cNvPr id="27" name="AutoShape 27"/>
            <p:cNvSpPr/>
            <p:nvPr/>
          </p:nvSpPr>
          <p:spPr>
            <a:xfrm>
              <a:off x="9021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 rot="457219">
              <a:off x="854583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 rot="21142780" flipH="1">
              <a:off x="1059561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 rot="21437230" flipH="1">
              <a:off x="99288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 rot="162769">
              <a:off x="89373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" name="Group 32"/>
          <p:cNvGrpSpPr/>
          <p:nvPr/>
        </p:nvGrpSpPr>
        <p:grpSpPr>
          <a:xfrm>
            <a:off x="863537" y="3450812"/>
            <a:ext cx="226885" cy="256032"/>
            <a:chOff x="863537" y="3450812"/>
            <a:chExt cx="226885" cy="256032"/>
          </a:xfrm>
        </p:grpSpPr>
        <p:sp>
          <p:nvSpPr>
            <p:cNvPr id="33" name="Freeform 33"/>
            <p:cNvSpPr/>
            <p:nvPr/>
          </p:nvSpPr>
          <p:spPr>
            <a:xfrm>
              <a:off x="925163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86353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96412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" name="Group 36"/>
          <p:cNvGrpSpPr/>
          <p:nvPr/>
        </p:nvGrpSpPr>
        <p:grpSpPr>
          <a:xfrm>
            <a:off x="1316450" y="3639788"/>
            <a:ext cx="248317" cy="552641"/>
            <a:chOff x="1316450" y="3639788"/>
            <a:chExt cx="248317" cy="552641"/>
          </a:xfrm>
        </p:grpSpPr>
        <p:sp>
          <p:nvSpPr>
            <p:cNvPr id="37" name="AutoShape 37"/>
            <p:cNvSpPr/>
            <p:nvPr/>
          </p:nvSpPr>
          <p:spPr>
            <a:xfrm>
              <a:off x="1363980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 rot="457219">
              <a:off x="1316450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 rot="21142780" flipH="1">
              <a:off x="1521428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 rot="21437230" flipH="1">
              <a:off x="145475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 rot="162769">
              <a:off x="135559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2" name="Group 42"/>
          <p:cNvGrpSpPr/>
          <p:nvPr/>
        </p:nvGrpSpPr>
        <p:grpSpPr>
          <a:xfrm>
            <a:off x="1325404" y="3450812"/>
            <a:ext cx="226885" cy="256032"/>
            <a:chOff x="1325404" y="3450812"/>
            <a:chExt cx="226885" cy="256032"/>
          </a:xfrm>
        </p:grpSpPr>
        <p:sp>
          <p:nvSpPr>
            <p:cNvPr id="43" name="Freeform 43"/>
            <p:cNvSpPr/>
            <p:nvPr/>
          </p:nvSpPr>
          <p:spPr>
            <a:xfrm>
              <a:off x="1387030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132540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1425988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1778317" y="3639788"/>
            <a:ext cx="248318" cy="552641"/>
            <a:chOff x="1778317" y="3639788"/>
            <a:chExt cx="248318" cy="552641"/>
          </a:xfrm>
        </p:grpSpPr>
        <p:sp>
          <p:nvSpPr>
            <p:cNvPr id="47" name="AutoShape 47"/>
            <p:cNvSpPr/>
            <p:nvPr/>
          </p:nvSpPr>
          <p:spPr>
            <a:xfrm>
              <a:off x="1825847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 rot="457219">
              <a:off x="177831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 rot="21142780" flipH="1">
              <a:off x="198329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 rot="21437230" flipH="1">
              <a:off x="191662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 rot="162769">
              <a:off x="181746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2" name="Group 52"/>
          <p:cNvGrpSpPr/>
          <p:nvPr/>
        </p:nvGrpSpPr>
        <p:grpSpPr>
          <a:xfrm>
            <a:off x="1787271" y="3450812"/>
            <a:ext cx="226885" cy="256032"/>
            <a:chOff x="1787271" y="3450812"/>
            <a:chExt cx="226885" cy="256032"/>
          </a:xfrm>
        </p:grpSpPr>
        <p:sp>
          <p:nvSpPr>
            <p:cNvPr id="53" name="Freeform 53"/>
            <p:cNvSpPr/>
            <p:nvPr/>
          </p:nvSpPr>
          <p:spPr>
            <a:xfrm>
              <a:off x="184889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787271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887855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6" name="Group 56"/>
          <p:cNvGrpSpPr/>
          <p:nvPr/>
        </p:nvGrpSpPr>
        <p:grpSpPr>
          <a:xfrm>
            <a:off x="2240185" y="3639788"/>
            <a:ext cx="248317" cy="552641"/>
            <a:chOff x="2240185" y="3639788"/>
            <a:chExt cx="248317" cy="552641"/>
          </a:xfrm>
        </p:grpSpPr>
        <p:sp>
          <p:nvSpPr>
            <p:cNvPr id="57" name="AutoShape 57"/>
            <p:cNvSpPr/>
            <p:nvPr/>
          </p:nvSpPr>
          <p:spPr>
            <a:xfrm>
              <a:off x="228771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 rot="457219">
              <a:off x="2240185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 rot="21142780" flipH="1">
              <a:off x="2445163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 rot="21437230" flipH="1">
              <a:off x="237848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 rot="162769">
              <a:off x="227933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2249138" y="3450812"/>
            <a:ext cx="226885" cy="256032"/>
            <a:chOff x="2249138" y="3450812"/>
            <a:chExt cx="226885" cy="256032"/>
          </a:xfrm>
        </p:grpSpPr>
        <p:sp>
          <p:nvSpPr>
            <p:cNvPr id="63" name="Freeform 63"/>
            <p:cNvSpPr/>
            <p:nvPr/>
          </p:nvSpPr>
          <p:spPr>
            <a:xfrm>
              <a:off x="231076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Freeform 64"/>
            <p:cNvSpPr/>
            <p:nvPr/>
          </p:nvSpPr>
          <p:spPr>
            <a:xfrm>
              <a:off x="2249138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2349722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2702052" y="3639788"/>
            <a:ext cx="248317" cy="552641"/>
            <a:chOff x="2702052" y="3639788"/>
            <a:chExt cx="248317" cy="552641"/>
          </a:xfrm>
        </p:grpSpPr>
        <p:sp>
          <p:nvSpPr>
            <p:cNvPr id="67" name="AutoShape 67"/>
            <p:cNvSpPr/>
            <p:nvPr/>
          </p:nvSpPr>
          <p:spPr>
            <a:xfrm>
              <a:off x="2749582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 rot="457219">
              <a:off x="2702052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 rot="21142780" flipH="1">
              <a:off x="2907030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 rot="21437230" flipH="1">
              <a:off x="284035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 rot="162769">
              <a:off x="2741200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2711005" y="3450812"/>
            <a:ext cx="226885" cy="256032"/>
            <a:chOff x="2711005" y="3450812"/>
            <a:chExt cx="226885" cy="256032"/>
          </a:xfrm>
        </p:grpSpPr>
        <p:sp>
          <p:nvSpPr>
            <p:cNvPr id="73" name="Freeform 73"/>
            <p:cNvSpPr/>
            <p:nvPr/>
          </p:nvSpPr>
          <p:spPr>
            <a:xfrm>
              <a:off x="277272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2711005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Freeform 75"/>
            <p:cNvSpPr/>
            <p:nvPr/>
          </p:nvSpPr>
          <p:spPr>
            <a:xfrm>
              <a:off x="281158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6" name="Group 76"/>
          <p:cNvGrpSpPr/>
          <p:nvPr/>
        </p:nvGrpSpPr>
        <p:grpSpPr>
          <a:xfrm>
            <a:off x="3163919" y="3639788"/>
            <a:ext cx="248317" cy="552641"/>
            <a:chOff x="3163919" y="3639788"/>
            <a:chExt cx="248317" cy="552641"/>
          </a:xfrm>
        </p:grpSpPr>
        <p:sp>
          <p:nvSpPr>
            <p:cNvPr id="77" name="AutoShape 77"/>
            <p:cNvSpPr/>
            <p:nvPr/>
          </p:nvSpPr>
          <p:spPr>
            <a:xfrm>
              <a:off x="3211449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 rot="457219">
              <a:off x="3163919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 rot="21142780" flipH="1">
              <a:off x="3368897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 rot="21437230" flipH="1">
              <a:off x="330222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 rot="162769">
              <a:off x="320306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2" name="Group 82"/>
          <p:cNvGrpSpPr/>
          <p:nvPr/>
        </p:nvGrpSpPr>
        <p:grpSpPr>
          <a:xfrm>
            <a:off x="3172873" y="3450812"/>
            <a:ext cx="226885" cy="256032"/>
            <a:chOff x="3172873" y="3450812"/>
            <a:chExt cx="226885" cy="256032"/>
          </a:xfrm>
        </p:grpSpPr>
        <p:sp>
          <p:nvSpPr>
            <p:cNvPr id="83" name="Freeform 83"/>
            <p:cNvSpPr/>
            <p:nvPr/>
          </p:nvSpPr>
          <p:spPr>
            <a:xfrm>
              <a:off x="323459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3172873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3273457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6" name="Group 86"/>
          <p:cNvGrpSpPr/>
          <p:nvPr/>
        </p:nvGrpSpPr>
        <p:grpSpPr>
          <a:xfrm>
            <a:off x="3625787" y="3639788"/>
            <a:ext cx="248316" cy="552641"/>
            <a:chOff x="3625787" y="3639788"/>
            <a:chExt cx="248316" cy="552641"/>
          </a:xfrm>
        </p:grpSpPr>
        <p:sp>
          <p:nvSpPr>
            <p:cNvPr id="87" name="AutoShape 87"/>
            <p:cNvSpPr/>
            <p:nvPr/>
          </p:nvSpPr>
          <p:spPr>
            <a:xfrm>
              <a:off x="3673316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 rot="457219">
              <a:off x="362578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 rot="21142780" flipH="1">
              <a:off x="3830764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 rot="21437230" flipH="1">
              <a:off x="376408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 rot="162769">
              <a:off x="366493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2" name="Group 92"/>
          <p:cNvGrpSpPr/>
          <p:nvPr/>
        </p:nvGrpSpPr>
        <p:grpSpPr>
          <a:xfrm>
            <a:off x="3634740" y="3450812"/>
            <a:ext cx="226885" cy="256032"/>
            <a:chOff x="3634740" y="3450812"/>
            <a:chExt cx="226885" cy="256032"/>
          </a:xfrm>
        </p:grpSpPr>
        <p:sp>
          <p:nvSpPr>
            <p:cNvPr id="93" name="Freeform 93"/>
            <p:cNvSpPr/>
            <p:nvPr/>
          </p:nvSpPr>
          <p:spPr>
            <a:xfrm>
              <a:off x="3696462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3634740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3735324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6" name="Group 96"/>
          <p:cNvGrpSpPr/>
          <p:nvPr/>
        </p:nvGrpSpPr>
        <p:grpSpPr>
          <a:xfrm>
            <a:off x="4087654" y="3639788"/>
            <a:ext cx="248317" cy="552641"/>
            <a:chOff x="4087654" y="3639788"/>
            <a:chExt cx="248317" cy="552641"/>
          </a:xfrm>
        </p:grpSpPr>
        <p:sp>
          <p:nvSpPr>
            <p:cNvPr id="97" name="AutoShape 97"/>
            <p:cNvSpPr/>
            <p:nvPr/>
          </p:nvSpPr>
          <p:spPr>
            <a:xfrm>
              <a:off x="413518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 rot="457219">
              <a:off x="4087654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 rot="21142780" flipH="1">
              <a:off x="4292632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 rot="21437230" flipH="1">
              <a:off x="422595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 rot="162769">
              <a:off x="412680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2" name="Group 102"/>
          <p:cNvGrpSpPr/>
          <p:nvPr/>
        </p:nvGrpSpPr>
        <p:grpSpPr>
          <a:xfrm>
            <a:off x="4096607" y="3450812"/>
            <a:ext cx="226885" cy="256032"/>
            <a:chOff x="4096607" y="3450812"/>
            <a:chExt cx="226885" cy="256032"/>
          </a:xfrm>
        </p:grpSpPr>
        <p:sp>
          <p:nvSpPr>
            <p:cNvPr id="103" name="Freeform 103"/>
            <p:cNvSpPr/>
            <p:nvPr/>
          </p:nvSpPr>
          <p:spPr>
            <a:xfrm>
              <a:off x="4158329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409660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419719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6" name="Group 106"/>
          <p:cNvGrpSpPr/>
          <p:nvPr/>
        </p:nvGrpSpPr>
        <p:grpSpPr>
          <a:xfrm>
            <a:off x="4549521" y="3639788"/>
            <a:ext cx="248317" cy="552641"/>
            <a:chOff x="4549521" y="3639788"/>
            <a:chExt cx="248317" cy="552641"/>
          </a:xfrm>
        </p:grpSpPr>
        <p:sp>
          <p:nvSpPr>
            <p:cNvPr id="107" name="AutoShape 107"/>
            <p:cNvSpPr/>
            <p:nvPr/>
          </p:nvSpPr>
          <p:spPr>
            <a:xfrm>
              <a:off x="4597051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AutoShape 108"/>
            <p:cNvSpPr/>
            <p:nvPr/>
          </p:nvSpPr>
          <p:spPr>
            <a:xfrm rot="457219">
              <a:off x="4549521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 rot="21142780" flipH="1">
              <a:off x="4754499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AutoShape 110"/>
            <p:cNvSpPr/>
            <p:nvPr/>
          </p:nvSpPr>
          <p:spPr>
            <a:xfrm rot="21437230" flipH="1">
              <a:off x="468782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AutoShape 111"/>
            <p:cNvSpPr/>
            <p:nvPr/>
          </p:nvSpPr>
          <p:spPr>
            <a:xfrm rot="162769">
              <a:off x="458866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2" name="Group 112"/>
          <p:cNvGrpSpPr/>
          <p:nvPr/>
        </p:nvGrpSpPr>
        <p:grpSpPr>
          <a:xfrm>
            <a:off x="4558474" y="3450812"/>
            <a:ext cx="226885" cy="256032"/>
            <a:chOff x="4558474" y="3450812"/>
            <a:chExt cx="226885" cy="256032"/>
          </a:xfrm>
        </p:grpSpPr>
        <p:sp>
          <p:nvSpPr>
            <p:cNvPr id="113" name="Freeform 113"/>
            <p:cNvSpPr/>
            <p:nvPr/>
          </p:nvSpPr>
          <p:spPr>
            <a:xfrm>
              <a:off x="4620196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455847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Freeform 115"/>
            <p:cNvSpPr/>
            <p:nvPr/>
          </p:nvSpPr>
          <p:spPr>
            <a:xfrm>
              <a:off x="465905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6" name="Group 116"/>
          <p:cNvGrpSpPr/>
          <p:nvPr/>
        </p:nvGrpSpPr>
        <p:grpSpPr>
          <a:xfrm>
            <a:off x="5011388" y="3639788"/>
            <a:ext cx="248317" cy="552641"/>
            <a:chOff x="5011388" y="3639788"/>
            <a:chExt cx="248317" cy="552641"/>
          </a:xfrm>
        </p:grpSpPr>
        <p:sp>
          <p:nvSpPr>
            <p:cNvPr id="117" name="AutoShape 117"/>
            <p:cNvSpPr/>
            <p:nvPr/>
          </p:nvSpPr>
          <p:spPr>
            <a:xfrm>
              <a:off x="50590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 rot="457219">
              <a:off x="5011388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AutoShape 119"/>
            <p:cNvSpPr/>
            <p:nvPr/>
          </p:nvSpPr>
          <p:spPr>
            <a:xfrm rot="21142780" flipH="1">
              <a:off x="521636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AutoShape 120"/>
            <p:cNvSpPr/>
            <p:nvPr/>
          </p:nvSpPr>
          <p:spPr>
            <a:xfrm rot="21437230" flipH="1">
              <a:off x="514969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 rot="162769">
              <a:off x="505053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2" name="Group 122"/>
          <p:cNvGrpSpPr/>
          <p:nvPr/>
        </p:nvGrpSpPr>
        <p:grpSpPr>
          <a:xfrm>
            <a:off x="5020342" y="3450812"/>
            <a:ext cx="226885" cy="256032"/>
            <a:chOff x="5020342" y="3450812"/>
            <a:chExt cx="226885" cy="256032"/>
          </a:xfrm>
        </p:grpSpPr>
        <p:sp>
          <p:nvSpPr>
            <p:cNvPr id="123" name="Freeform 123"/>
            <p:cNvSpPr/>
            <p:nvPr/>
          </p:nvSpPr>
          <p:spPr>
            <a:xfrm>
              <a:off x="5082064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Freeform 124"/>
            <p:cNvSpPr/>
            <p:nvPr/>
          </p:nvSpPr>
          <p:spPr>
            <a:xfrm>
              <a:off x="5020342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5120926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6" name="Group 126"/>
          <p:cNvGrpSpPr/>
          <p:nvPr/>
        </p:nvGrpSpPr>
        <p:grpSpPr>
          <a:xfrm>
            <a:off x="854583" y="4613529"/>
            <a:ext cx="248317" cy="552641"/>
            <a:chOff x="854583" y="4613529"/>
            <a:chExt cx="248317" cy="552641"/>
          </a:xfrm>
        </p:grpSpPr>
        <p:sp>
          <p:nvSpPr>
            <p:cNvPr id="127" name="AutoShape 127"/>
            <p:cNvSpPr/>
            <p:nvPr/>
          </p:nvSpPr>
          <p:spPr>
            <a:xfrm>
              <a:off x="9021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 rot="457219">
              <a:off x="854583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AutoShape 129"/>
            <p:cNvSpPr/>
            <p:nvPr/>
          </p:nvSpPr>
          <p:spPr>
            <a:xfrm rot="21142780" flipH="1">
              <a:off x="1059561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AutoShape 130"/>
            <p:cNvSpPr/>
            <p:nvPr/>
          </p:nvSpPr>
          <p:spPr>
            <a:xfrm rot="21437230" flipH="1">
              <a:off x="99288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AutoShape 131"/>
            <p:cNvSpPr/>
            <p:nvPr/>
          </p:nvSpPr>
          <p:spPr>
            <a:xfrm rot="162769">
              <a:off x="89373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2" name="Group 132"/>
          <p:cNvGrpSpPr/>
          <p:nvPr/>
        </p:nvGrpSpPr>
        <p:grpSpPr>
          <a:xfrm>
            <a:off x="863537" y="4424553"/>
            <a:ext cx="226885" cy="256032"/>
            <a:chOff x="863537" y="4424553"/>
            <a:chExt cx="226885" cy="256032"/>
          </a:xfrm>
        </p:grpSpPr>
        <p:sp>
          <p:nvSpPr>
            <p:cNvPr id="133" name="Freeform 133"/>
            <p:cNvSpPr/>
            <p:nvPr/>
          </p:nvSpPr>
          <p:spPr>
            <a:xfrm>
              <a:off x="925163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Freeform 134"/>
            <p:cNvSpPr/>
            <p:nvPr/>
          </p:nvSpPr>
          <p:spPr>
            <a:xfrm>
              <a:off x="86353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Freeform 135"/>
            <p:cNvSpPr/>
            <p:nvPr/>
          </p:nvSpPr>
          <p:spPr>
            <a:xfrm>
              <a:off x="96412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6" name="Group 136"/>
          <p:cNvGrpSpPr/>
          <p:nvPr/>
        </p:nvGrpSpPr>
        <p:grpSpPr>
          <a:xfrm>
            <a:off x="1316450" y="4613529"/>
            <a:ext cx="248317" cy="552641"/>
            <a:chOff x="1316450" y="4613529"/>
            <a:chExt cx="248317" cy="552641"/>
          </a:xfrm>
        </p:grpSpPr>
        <p:sp>
          <p:nvSpPr>
            <p:cNvPr id="137" name="AutoShape 137"/>
            <p:cNvSpPr/>
            <p:nvPr/>
          </p:nvSpPr>
          <p:spPr>
            <a:xfrm>
              <a:off x="1363980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 rot="457219">
              <a:off x="1316450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 rot="21142780" flipH="1">
              <a:off x="1521428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 rot="21437230" flipH="1">
              <a:off x="145475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 rot="162769">
              <a:off x="135559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2" name="Group 142"/>
          <p:cNvGrpSpPr/>
          <p:nvPr/>
        </p:nvGrpSpPr>
        <p:grpSpPr>
          <a:xfrm>
            <a:off x="1325404" y="4424553"/>
            <a:ext cx="226885" cy="256032"/>
            <a:chOff x="1325404" y="4424553"/>
            <a:chExt cx="226885" cy="256032"/>
          </a:xfrm>
        </p:grpSpPr>
        <p:sp>
          <p:nvSpPr>
            <p:cNvPr id="143" name="Freeform 143"/>
            <p:cNvSpPr/>
            <p:nvPr/>
          </p:nvSpPr>
          <p:spPr>
            <a:xfrm>
              <a:off x="1387030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Freeform 144"/>
            <p:cNvSpPr/>
            <p:nvPr/>
          </p:nvSpPr>
          <p:spPr>
            <a:xfrm>
              <a:off x="132540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Freeform 145"/>
            <p:cNvSpPr/>
            <p:nvPr/>
          </p:nvSpPr>
          <p:spPr>
            <a:xfrm>
              <a:off x="1425988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6" name="Group 146"/>
          <p:cNvGrpSpPr/>
          <p:nvPr/>
        </p:nvGrpSpPr>
        <p:grpSpPr>
          <a:xfrm>
            <a:off x="1778317" y="4613529"/>
            <a:ext cx="248318" cy="552641"/>
            <a:chOff x="1778317" y="4613529"/>
            <a:chExt cx="248318" cy="552641"/>
          </a:xfrm>
        </p:grpSpPr>
        <p:sp>
          <p:nvSpPr>
            <p:cNvPr id="147" name="AutoShape 147"/>
            <p:cNvSpPr/>
            <p:nvPr/>
          </p:nvSpPr>
          <p:spPr>
            <a:xfrm>
              <a:off x="1825847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 rot="457219">
              <a:off x="177831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 rot="21142780" flipH="1">
              <a:off x="198329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AutoShape 150"/>
            <p:cNvSpPr/>
            <p:nvPr/>
          </p:nvSpPr>
          <p:spPr>
            <a:xfrm rot="21437230" flipH="1">
              <a:off x="191662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AutoShape 151"/>
            <p:cNvSpPr/>
            <p:nvPr/>
          </p:nvSpPr>
          <p:spPr>
            <a:xfrm rot="162769">
              <a:off x="181746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2" name="Group 152"/>
          <p:cNvGrpSpPr/>
          <p:nvPr/>
        </p:nvGrpSpPr>
        <p:grpSpPr>
          <a:xfrm>
            <a:off x="1787271" y="4424553"/>
            <a:ext cx="226885" cy="256032"/>
            <a:chOff x="1787271" y="4424553"/>
            <a:chExt cx="226885" cy="256032"/>
          </a:xfrm>
        </p:grpSpPr>
        <p:sp>
          <p:nvSpPr>
            <p:cNvPr id="153" name="Freeform 153"/>
            <p:cNvSpPr/>
            <p:nvPr/>
          </p:nvSpPr>
          <p:spPr>
            <a:xfrm>
              <a:off x="184889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Freeform 154"/>
            <p:cNvSpPr/>
            <p:nvPr/>
          </p:nvSpPr>
          <p:spPr>
            <a:xfrm>
              <a:off x="1787271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Freeform 155"/>
            <p:cNvSpPr/>
            <p:nvPr/>
          </p:nvSpPr>
          <p:spPr>
            <a:xfrm>
              <a:off x="1887855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6" name="Group 156"/>
          <p:cNvGrpSpPr/>
          <p:nvPr/>
        </p:nvGrpSpPr>
        <p:grpSpPr>
          <a:xfrm>
            <a:off x="2240185" y="4613529"/>
            <a:ext cx="248317" cy="552641"/>
            <a:chOff x="2240185" y="4613529"/>
            <a:chExt cx="248317" cy="552641"/>
          </a:xfrm>
        </p:grpSpPr>
        <p:sp>
          <p:nvSpPr>
            <p:cNvPr id="157" name="AutoShape 157"/>
            <p:cNvSpPr/>
            <p:nvPr/>
          </p:nvSpPr>
          <p:spPr>
            <a:xfrm>
              <a:off x="228771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8" name="AutoShape 158"/>
            <p:cNvSpPr/>
            <p:nvPr/>
          </p:nvSpPr>
          <p:spPr>
            <a:xfrm rot="457219">
              <a:off x="2240185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9" name="AutoShape 159"/>
            <p:cNvSpPr/>
            <p:nvPr/>
          </p:nvSpPr>
          <p:spPr>
            <a:xfrm rot="21142780" flipH="1">
              <a:off x="2445163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0" name="AutoShape 160"/>
            <p:cNvSpPr/>
            <p:nvPr/>
          </p:nvSpPr>
          <p:spPr>
            <a:xfrm rot="21437230" flipH="1">
              <a:off x="237848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1" name="AutoShape 161"/>
            <p:cNvSpPr/>
            <p:nvPr/>
          </p:nvSpPr>
          <p:spPr>
            <a:xfrm rot="162769">
              <a:off x="227933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2" name="Group 162"/>
          <p:cNvGrpSpPr/>
          <p:nvPr/>
        </p:nvGrpSpPr>
        <p:grpSpPr>
          <a:xfrm>
            <a:off x="2249138" y="4424553"/>
            <a:ext cx="226885" cy="256032"/>
            <a:chOff x="2249138" y="4424553"/>
            <a:chExt cx="226885" cy="256032"/>
          </a:xfrm>
        </p:grpSpPr>
        <p:sp>
          <p:nvSpPr>
            <p:cNvPr id="163" name="Freeform 163"/>
            <p:cNvSpPr/>
            <p:nvPr/>
          </p:nvSpPr>
          <p:spPr>
            <a:xfrm>
              <a:off x="231076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4" name="Freeform 164"/>
            <p:cNvSpPr/>
            <p:nvPr/>
          </p:nvSpPr>
          <p:spPr>
            <a:xfrm>
              <a:off x="2249138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5" name="Freeform 165"/>
            <p:cNvSpPr/>
            <p:nvPr/>
          </p:nvSpPr>
          <p:spPr>
            <a:xfrm>
              <a:off x="2349722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6" name="Group 166"/>
          <p:cNvGrpSpPr/>
          <p:nvPr/>
        </p:nvGrpSpPr>
        <p:grpSpPr>
          <a:xfrm>
            <a:off x="2702052" y="4613529"/>
            <a:ext cx="248317" cy="552641"/>
            <a:chOff x="2702052" y="4613529"/>
            <a:chExt cx="248317" cy="552641"/>
          </a:xfrm>
        </p:grpSpPr>
        <p:sp>
          <p:nvSpPr>
            <p:cNvPr id="167" name="AutoShape 167"/>
            <p:cNvSpPr/>
            <p:nvPr/>
          </p:nvSpPr>
          <p:spPr>
            <a:xfrm>
              <a:off x="2749582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8" name="AutoShape 168"/>
            <p:cNvSpPr/>
            <p:nvPr/>
          </p:nvSpPr>
          <p:spPr>
            <a:xfrm rot="457219">
              <a:off x="2702052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9" name="AutoShape 169"/>
            <p:cNvSpPr/>
            <p:nvPr/>
          </p:nvSpPr>
          <p:spPr>
            <a:xfrm rot="21142780" flipH="1">
              <a:off x="2907030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0" name="AutoShape 170"/>
            <p:cNvSpPr/>
            <p:nvPr/>
          </p:nvSpPr>
          <p:spPr>
            <a:xfrm rot="21437230" flipH="1">
              <a:off x="284035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1" name="AutoShape 171"/>
            <p:cNvSpPr/>
            <p:nvPr/>
          </p:nvSpPr>
          <p:spPr>
            <a:xfrm rot="162769">
              <a:off x="2741200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2" name="Group 172"/>
          <p:cNvGrpSpPr/>
          <p:nvPr/>
        </p:nvGrpSpPr>
        <p:grpSpPr>
          <a:xfrm>
            <a:off x="2711005" y="4424553"/>
            <a:ext cx="226885" cy="256032"/>
            <a:chOff x="2711005" y="4424553"/>
            <a:chExt cx="226885" cy="256032"/>
          </a:xfrm>
        </p:grpSpPr>
        <p:sp>
          <p:nvSpPr>
            <p:cNvPr id="173" name="Freeform 173"/>
            <p:cNvSpPr/>
            <p:nvPr/>
          </p:nvSpPr>
          <p:spPr>
            <a:xfrm>
              <a:off x="277272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4" name="Freeform 174"/>
            <p:cNvSpPr/>
            <p:nvPr/>
          </p:nvSpPr>
          <p:spPr>
            <a:xfrm>
              <a:off x="2711005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5" name="Freeform 175"/>
            <p:cNvSpPr/>
            <p:nvPr/>
          </p:nvSpPr>
          <p:spPr>
            <a:xfrm>
              <a:off x="281158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6" name="Group 176"/>
          <p:cNvGrpSpPr/>
          <p:nvPr/>
        </p:nvGrpSpPr>
        <p:grpSpPr>
          <a:xfrm>
            <a:off x="3163919" y="4613529"/>
            <a:ext cx="248317" cy="552641"/>
            <a:chOff x="3163919" y="4613529"/>
            <a:chExt cx="248317" cy="552641"/>
          </a:xfrm>
        </p:grpSpPr>
        <p:sp>
          <p:nvSpPr>
            <p:cNvPr id="177" name="AutoShape 177"/>
            <p:cNvSpPr/>
            <p:nvPr/>
          </p:nvSpPr>
          <p:spPr>
            <a:xfrm>
              <a:off x="3211449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8" name="AutoShape 178"/>
            <p:cNvSpPr/>
            <p:nvPr/>
          </p:nvSpPr>
          <p:spPr>
            <a:xfrm rot="457219">
              <a:off x="3163919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9" name="AutoShape 179"/>
            <p:cNvSpPr/>
            <p:nvPr/>
          </p:nvSpPr>
          <p:spPr>
            <a:xfrm rot="21142780" flipH="1">
              <a:off x="3368897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0" name="AutoShape 180"/>
            <p:cNvSpPr/>
            <p:nvPr/>
          </p:nvSpPr>
          <p:spPr>
            <a:xfrm rot="21437230" flipH="1">
              <a:off x="330222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1" name="AutoShape 181"/>
            <p:cNvSpPr/>
            <p:nvPr/>
          </p:nvSpPr>
          <p:spPr>
            <a:xfrm rot="162769">
              <a:off x="320306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2" name="Group 182"/>
          <p:cNvGrpSpPr/>
          <p:nvPr/>
        </p:nvGrpSpPr>
        <p:grpSpPr>
          <a:xfrm>
            <a:off x="3172873" y="4424553"/>
            <a:ext cx="226885" cy="256032"/>
            <a:chOff x="3172873" y="4424553"/>
            <a:chExt cx="226885" cy="256032"/>
          </a:xfrm>
        </p:grpSpPr>
        <p:sp>
          <p:nvSpPr>
            <p:cNvPr id="183" name="Freeform 183"/>
            <p:cNvSpPr/>
            <p:nvPr/>
          </p:nvSpPr>
          <p:spPr>
            <a:xfrm>
              <a:off x="323459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4" name="Freeform 184"/>
            <p:cNvSpPr/>
            <p:nvPr/>
          </p:nvSpPr>
          <p:spPr>
            <a:xfrm>
              <a:off x="3172873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5" name="Freeform 185"/>
            <p:cNvSpPr/>
            <p:nvPr/>
          </p:nvSpPr>
          <p:spPr>
            <a:xfrm>
              <a:off x="3273457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6" name="Group 186"/>
          <p:cNvGrpSpPr/>
          <p:nvPr/>
        </p:nvGrpSpPr>
        <p:grpSpPr>
          <a:xfrm>
            <a:off x="3625787" y="4613529"/>
            <a:ext cx="248316" cy="552641"/>
            <a:chOff x="3625787" y="4613529"/>
            <a:chExt cx="248316" cy="552641"/>
          </a:xfrm>
        </p:grpSpPr>
        <p:sp>
          <p:nvSpPr>
            <p:cNvPr id="187" name="AutoShape 187"/>
            <p:cNvSpPr/>
            <p:nvPr/>
          </p:nvSpPr>
          <p:spPr>
            <a:xfrm>
              <a:off x="3673316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8" name="AutoShape 188"/>
            <p:cNvSpPr/>
            <p:nvPr/>
          </p:nvSpPr>
          <p:spPr>
            <a:xfrm rot="457219">
              <a:off x="362578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9" name="AutoShape 189"/>
            <p:cNvSpPr/>
            <p:nvPr/>
          </p:nvSpPr>
          <p:spPr>
            <a:xfrm rot="21142780" flipH="1">
              <a:off x="3830764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0" name="AutoShape 190"/>
            <p:cNvSpPr/>
            <p:nvPr/>
          </p:nvSpPr>
          <p:spPr>
            <a:xfrm rot="21437230" flipH="1">
              <a:off x="376408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1" name="AutoShape 191"/>
            <p:cNvSpPr/>
            <p:nvPr/>
          </p:nvSpPr>
          <p:spPr>
            <a:xfrm rot="162769">
              <a:off x="366493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2" name="Group 192"/>
          <p:cNvGrpSpPr/>
          <p:nvPr/>
        </p:nvGrpSpPr>
        <p:grpSpPr>
          <a:xfrm>
            <a:off x="3634740" y="4424553"/>
            <a:ext cx="226885" cy="256032"/>
            <a:chOff x="3634740" y="4424553"/>
            <a:chExt cx="226885" cy="256032"/>
          </a:xfrm>
        </p:grpSpPr>
        <p:sp>
          <p:nvSpPr>
            <p:cNvPr id="193" name="Freeform 193"/>
            <p:cNvSpPr/>
            <p:nvPr/>
          </p:nvSpPr>
          <p:spPr>
            <a:xfrm>
              <a:off x="3696462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4" name="Freeform 194"/>
            <p:cNvSpPr/>
            <p:nvPr/>
          </p:nvSpPr>
          <p:spPr>
            <a:xfrm>
              <a:off x="3634740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5" name="Freeform 195"/>
            <p:cNvSpPr/>
            <p:nvPr/>
          </p:nvSpPr>
          <p:spPr>
            <a:xfrm>
              <a:off x="3735324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6" name="Group 196"/>
          <p:cNvGrpSpPr/>
          <p:nvPr/>
        </p:nvGrpSpPr>
        <p:grpSpPr>
          <a:xfrm>
            <a:off x="4087654" y="4613529"/>
            <a:ext cx="248317" cy="552641"/>
            <a:chOff x="4087654" y="4613529"/>
            <a:chExt cx="248317" cy="552641"/>
          </a:xfrm>
        </p:grpSpPr>
        <p:sp>
          <p:nvSpPr>
            <p:cNvPr id="197" name="AutoShape 197"/>
            <p:cNvSpPr/>
            <p:nvPr/>
          </p:nvSpPr>
          <p:spPr>
            <a:xfrm>
              <a:off x="413518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8" name="AutoShape 198"/>
            <p:cNvSpPr/>
            <p:nvPr/>
          </p:nvSpPr>
          <p:spPr>
            <a:xfrm rot="457219">
              <a:off x="4087654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9" name="AutoShape 199"/>
            <p:cNvSpPr/>
            <p:nvPr/>
          </p:nvSpPr>
          <p:spPr>
            <a:xfrm rot="21142780" flipH="1">
              <a:off x="4292632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0" name="AutoShape 200"/>
            <p:cNvSpPr/>
            <p:nvPr/>
          </p:nvSpPr>
          <p:spPr>
            <a:xfrm rot="21437230" flipH="1">
              <a:off x="422595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1" name="AutoShape 201"/>
            <p:cNvSpPr/>
            <p:nvPr/>
          </p:nvSpPr>
          <p:spPr>
            <a:xfrm rot="162769">
              <a:off x="412680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2" name="Group 202"/>
          <p:cNvGrpSpPr/>
          <p:nvPr/>
        </p:nvGrpSpPr>
        <p:grpSpPr>
          <a:xfrm>
            <a:off x="4096607" y="4424553"/>
            <a:ext cx="226885" cy="256032"/>
            <a:chOff x="4096607" y="4424553"/>
            <a:chExt cx="226885" cy="256032"/>
          </a:xfrm>
        </p:grpSpPr>
        <p:sp>
          <p:nvSpPr>
            <p:cNvPr id="203" name="Freeform 203"/>
            <p:cNvSpPr/>
            <p:nvPr/>
          </p:nvSpPr>
          <p:spPr>
            <a:xfrm>
              <a:off x="4158329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4" name="Freeform 204"/>
            <p:cNvSpPr/>
            <p:nvPr/>
          </p:nvSpPr>
          <p:spPr>
            <a:xfrm>
              <a:off x="409660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5" name="Freeform 205"/>
            <p:cNvSpPr/>
            <p:nvPr/>
          </p:nvSpPr>
          <p:spPr>
            <a:xfrm>
              <a:off x="419719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6" name="Group 206"/>
          <p:cNvGrpSpPr/>
          <p:nvPr/>
        </p:nvGrpSpPr>
        <p:grpSpPr>
          <a:xfrm>
            <a:off x="4549521" y="4613529"/>
            <a:ext cx="248317" cy="552641"/>
            <a:chOff x="4549521" y="4613529"/>
            <a:chExt cx="248317" cy="552641"/>
          </a:xfrm>
        </p:grpSpPr>
        <p:sp>
          <p:nvSpPr>
            <p:cNvPr id="207" name="AutoShape 207"/>
            <p:cNvSpPr/>
            <p:nvPr/>
          </p:nvSpPr>
          <p:spPr>
            <a:xfrm>
              <a:off x="4597051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8" name="AutoShape 208"/>
            <p:cNvSpPr/>
            <p:nvPr/>
          </p:nvSpPr>
          <p:spPr>
            <a:xfrm rot="457219">
              <a:off x="4549521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9" name="AutoShape 209"/>
            <p:cNvSpPr/>
            <p:nvPr/>
          </p:nvSpPr>
          <p:spPr>
            <a:xfrm rot="21142780" flipH="1">
              <a:off x="4754499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0" name="AutoShape 210"/>
            <p:cNvSpPr/>
            <p:nvPr/>
          </p:nvSpPr>
          <p:spPr>
            <a:xfrm rot="21437230" flipH="1">
              <a:off x="468782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1" name="AutoShape 211"/>
            <p:cNvSpPr/>
            <p:nvPr/>
          </p:nvSpPr>
          <p:spPr>
            <a:xfrm rot="162769">
              <a:off x="458866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2" name="Group 212"/>
          <p:cNvGrpSpPr/>
          <p:nvPr/>
        </p:nvGrpSpPr>
        <p:grpSpPr>
          <a:xfrm>
            <a:off x="4558474" y="4424553"/>
            <a:ext cx="226885" cy="256032"/>
            <a:chOff x="4558474" y="4424553"/>
            <a:chExt cx="226885" cy="256032"/>
          </a:xfrm>
        </p:grpSpPr>
        <p:sp>
          <p:nvSpPr>
            <p:cNvPr id="213" name="Freeform 213"/>
            <p:cNvSpPr/>
            <p:nvPr/>
          </p:nvSpPr>
          <p:spPr>
            <a:xfrm>
              <a:off x="4620196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4" name="Freeform 214"/>
            <p:cNvSpPr/>
            <p:nvPr/>
          </p:nvSpPr>
          <p:spPr>
            <a:xfrm>
              <a:off x="455847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5" name="Freeform 215"/>
            <p:cNvSpPr/>
            <p:nvPr/>
          </p:nvSpPr>
          <p:spPr>
            <a:xfrm>
              <a:off x="465905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6" name="Group 216"/>
          <p:cNvGrpSpPr/>
          <p:nvPr/>
        </p:nvGrpSpPr>
        <p:grpSpPr>
          <a:xfrm>
            <a:off x="5011388" y="4613529"/>
            <a:ext cx="248317" cy="552641"/>
            <a:chOff x="5011388" y="4613529"/>
            <a:chExt cx="248317" cy="552641"/>
          </a:xfrm>
        </p:grpSpPr>
        <p:sp>
          <p:nvSpPr>
            <p:cNvPr id="217" name="AutoShape 217"/>
            <p:cNvSpPr/>
            <p:nvPr/>
          </p:nvSpPr>
          <p:spPr>
            <a:xfrm>
              <a:off x="50590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8" name="AutoShape 218"/>
            <p:cNvSpPr/>
            <p:nvPr/>
          </p:nvSpPr>
          <p:spPr>
            <a:xfrm rot="457219">
              <a:off x="5011388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9" name="AutoShape 219"/>
            <p:cNvSpPr/>
            <p:nvPr/>
          </p:nvSpPr>
          <p:spPr>
            <a:xfrm rot="21142780" flipH="1">
              <a:off x="521636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0" name="AutoShape 220"/>
            <p:cNvSpPr/>
            <p:nvPr/>
          </p:nvSpPr>
          <p:spPr>
            <a:xfrm rot="21437230" flipH="1">
              <a:off x="514969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1" name="AutoShape 221"/>
            <p:cNvSpPr/>
            <p:nvPr/>
          </p:nvSpPr>
          <p:spPr>
            <a:xfrm rot="162769">
              <a:off x="505053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2" name="Group 222"/>
          <p:cNvGrpSpPr/>
          <p:nvPr/>
        </p:nvGrpSpPr>
        <p:grpSpPr>
          <a:xfrm>
            <a:off x="5020342" y="4424553"/>
            <a:ext cx="226885" cy="256032"/>
            <a:chOff x="5020342" y="4424553"/>
            <a:chExt cx="226885" cy="256032"/>
          </a:xfrm>
        </p:grpSpPr>
        <p:sp>
          <p:nvSpPr>
            <p:cNvPr id="223" name="Freeform 223"/>
            <p:cNvSpPr/>
            <p:nvPr/>
          </p:nvSpPr>
          <p:spPr>
            <a:xfrm>
              <a:off x="5082064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4" name="Freeform 224"/>
            <p:cNvSpPr/>
            <p:nvPr/>
          </p:nvSpPr>
          <p:spPr>
            <a:xfrm>
              <a:off x="5020342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5" name="Freeform 225"/>
            <p:cNvSpPr/>
            <p:nvPr/>
          </p:nvSpPr>
          <p:spPr>
            <a:xfrm>
              <a:off x="5120926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6" name="Group 226"/>
          <p:cNvGrpSpPr/>
          <p:nvPr/>
        </p:nvGrpSpPr>
        <p:grpSpPr>
          <a:xfrm>
            <a:off x="6807708" y="3451003"/>
            <a:ext cx="236315" cy="430816"/>
            <a:chOff x="6807708" y="3451003"/>
            <a:chExt cx="236315" cy="430816"/>
          </a:xfrm>
        </p:grpSpPr>
        <p:sp>
          <p:nvSpPr>
            <p:cNvPr id="227" name="AutoShape 227"/>
            <p:cNvSpPr/>
            <p:nvPr/>
          </p:nvSpPr>
          <p:spPr>
            <a:xfrm>
              <a:off x="6851428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8" name="AutoShape 228"/>
            <p:cNvSpPr/>
            <p:nvPr/>
          </p:nvSpPr>
          <p:spPr>
            <a:xfrm rot="457219">
              <a:off x="6807708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9" name="AutoShape 229"/>
            <p:cNvSpPr/>
            <p:nvPr/>
          </p:nvSpPr>
          <p:spPr>
            <a:xfrm rot="21142780" flipH="1">
              <a:off x="7000684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0" name="Freeform 230"/>
            <p:cNvSpPr/>
            <p:nvPr/>
          </p:nvSpPr>
          <p:spPr>
            <a:xfrm>
              <a:off x="68184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1" name="Group 231"/>
          <p:cNvGrpSpPr/>
          <p:nvPr/>
        </p:nvGrpSpPr>
        <p:grpSpPr>
          <a:xfrm>
            <a:off x="6842665" y="3811905"/>
            <a:ext cx="164211" cy="381952"/>
            <a:chOff x="6842665" y="3811905"/>
            <a:chExt cx="164211" cy="381952"/>
          </a:xfrm>
        </p:grpSpPr>
        <p:sp>
          <p:nvSpPr>
            <p:cNvPr id="232" name="AutoShape 232"/>
            <p:cNvSpPr/>
            <p:nvPr/>
          </p:nvSpPr>
          <p:spPr>
            <a:xfrm rot="21437230" flipH="1">
              <a:off x="69378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3" name="AutoShape 233"/>
            <p:cNvSpPr/>
            <p:nvPr/>
          </p:nvSpPr>
          <p:spPr>
            <a:xfrm rot="162769">
              <a:off x="684266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4" name="Group 234"/>
          <p:cNvGrpSpPr/>
          <p:nvPr/>
        </p:nvGrpSpPr>
        <p:grpSpPr>
          <a:xfrm>
            <a:off x="7270909" y="3451003"/>
            <a:ext cx="236315" cy="430816"/>
            <a:chOff x="7270909" y="3451003"/>
            <a:chExt cx="236315" cy="430816"/>
          </a:xfrm>
        </p:grpSpPr>
        <p:sp>
          <p:nvSpPr>
            <p:cNvPr id="235" name="AutoShape 235"/>
            <p:cNvSpPr/>
            <p:nvPr/>
          </p:nvSpPr>
          <p:spPr>
            <a:xfrm>
              <a:off x="73146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6" name="AutoShape 236"/>
            <p:cNvSpPr/>
            <p:nvPr/>
          </p:nvSpPr>
          <p:spPr>
            <a:xfrm rot="457219">
              <a:off x="72709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7" name="AutoShape 237"/>
            <p:cNvSpPr/>
            <p:nvPr/>
          </p:nvSpPr>
          <p:spPr>
            <a:xfrm rot="21142780" flipH="1">
              <a:off x="7463885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8" name="Freeform 238"/>
            <p:cNvSpPr/>
            <p:nvPr/>
          </p:nvSpPr>
          <p:spPr>
            <a:xfrm>
              <a:off x="72816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9" name="Group 239"/>
          <p:cNvGrpSpPr/>
          <p:nvPr/>
        </p:nvGrpSpPr>
        <p:grpSpPr>
          <a:xfrm>
            <a:off x="7305866" y="3811905"/>
            <a:ext cx="164210" cy="381952"/>
            <a:chOff x="7305866" y="3811905"/>
            <a:chExt cx="164210" cy="381952"/>
          </a:xfrm>
        </p:grpSpPr>
        <p:sp>
          <p:nvSpPr>
            <p:cNvPr id="240" name="AutoShape 240"/>
            <p:cNvSpPr/>
            <p:nvPr/>
          </p:nvSpPr>
          <p:spPr>
            <a:xfrm rot="21437230" flipH="1">
              <a:off x="74010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1" name="AutoShape 241"/>
            <p:cNvSpPr/>
            <p:nvPr/>
          </p:nvSpPr>
          <p:spPr>
            <a:xfrm rot="162769">
              <a:off x="73058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2" name="Group 242"/>
          <p:cNvGrpSpPr/>
          <p:nvPr/>
        </p:nvGrpSpPr>
        <p:grpSpPr>
          <a:xfrm>
            <a:off x="7734109" y="3451003"/>
            <a:ext cx="236316" cy="430816"/>
            <a:chOff x="7734109" y="3451003"/>
            <a:chExt cx="236316" cy="430816"/>
          </a:xfrm>
        </p:grpSpPr>
        <p:sp>
          <p:nvSpPr>
            <p:cNvPr id="243" name="AutoShape 243"/>
            <p:cNvSpPr/>
            <p:nvPr/>
          </p:nvSpPr>
          <p:spPr>
            <a:xfrm>
              <a:off x="77778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4" name="AutoShape 244"/>
            <p:cNvSpPr/>
            <p:nvPr/>
          </p:nvSpPr>
          <p:spPr>
            <a:xfrm rot="457219">
              <a:off x="77341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5" name="AutoShape 245"/>
            <p:cNvSpPr/>
            <p:nvPr/>
          </p:nvSpPr>
          <p:spPr>
            <a:xfrm rot="21142780" flipH="1">
              <a:off x="7927086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6" name="Freeform 246"/>
            <p:cNvSpPr/>
            <p:nvPr/>
          </p:nvSpPr>
          <p:spPr>
            <a:xfrm>
              <a:off x="77448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7" name="Group 247"/>
          <p:cNvGrpSpPr/>
          <p:nvPr/>
        </p:nvGrpSpPr>
        <p:grpSpPr>
          <a:xfrm>
            <a:off x="7769066" y="3811905"/>
            <a:ext cx="164211" cy="381952"/>
            <a:chOff x="7769066" y="3811905"/>
            <a:chExt cx="164211" cy="381952"/>
          </a:xfrm>
        </p:grpSpPr>
        <p:sp>
          <p:nvSpPr>
            <p:cNvPr id="248" name="AutoShape 248"/>
            <p:cNvSpPr/>
            <p:nvPr/>
          </p:nvSpPr>
          <p:spPr>
            <a:xfrm rot="21437230" flipH="1">
              <a:off x="786422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9" name="AutoShape 249"/>
            <p:cNvSpPr/>
            <p:nvPr/>
          </p:nvSpPr>
          <p:spPr>
            <a:xfrm rot="162769">
              <a:off x="77690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0" name="Group 250"/>
          <p:cNvGrpSpPr/>
          <p:nvPr/>
        </p:nvGrpSpPr>
        <p:grpSpPr>
          <a:xfrm>
            <a:off x="8197310" y="3451003"/>
            <a:ext cx="236316" cy="430816"/>
            <a:chOff x="8197310" y="3451003"/>
            <a:chExt cx="236316" cy="430816"/>
          </a:xfrm>
        </p:grpSpPr>
        <p:sp>
          <p:nvSpPr>
            <p:cNvPr id="251" name="AutoShape 251"/>
            <p:cNvSpPr/>
            <p:nvPr/>
          </p:nvSpPr>
          <p:spPr>
            <a:xfrm>
              <a:off x="8241030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2" name="AutoShape 252"/>
            <p:cNvSpPr/>
            <p:nvPr/>
          </p:nvSpPr>
          <p:spPr>
            <a:xfrm rot="457219">
              <a:off x="81973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3" name="AutoShape 253"/>
            <p:cNvSpPr/>
            <p:nvPr/>
          </p:nvSpPr>
          <p:spPr>
            <a:xfrm rot="21142780" flipH="1">
              <a:off x="8390287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4" name="Freeform 254"/>
            <p:cNvSpPr/>
            <p:nvPr/>
          </p:nvSpPr>
          <p:spPr>
            <a:xfrm>
              <a:off x="82080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5" name="Group 255"/>
          <p:cNvGrpSpPr/>
          <p:nvPr/>
        </p:nvGrpSpPr>
        <p:grpSpPr>
          <a:xfrm>
            <a:off x="8232267" y="3811905"/>
            <a:ext cx="164211" cy="381952"/>
            <a:chOff x="8232267" y="3811905"/>
            <a:chExt cx="164211" cy="381952"/>
          </a:xfrm>
        </p:grpSpPr>
        <p:sp>
          <p:nvSpPr>
            <p:cNvPr id="256" name="AutoShape 256"/>
            <p:cNvSpPr/>
            <p:nvPr/>
          </p:nvSpPr>
          <p:spPr>
            <a:xfrm rot="21437230" flipH="1">
              <a:off x="832742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7" name="AutoShape 257"/>
            <p:cNvSpPr/>
            <p:nvPr/>
          </p:nvSpPr>
          <p:spPr>
            <a:xfrm rot="162769">
              <a:off x="82322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8" name="Group 258"/>
          <p:cNvGrpSpPr/>
          <p:nvPr/>
        </p:nvGrpSpPr>
        <p:grpSpPr>
          <a:xfrm>
            <a:off x="8660511" y="3451003"/>
            <a:ext cx="236316" cy="430816"/>
            <a:chOff x="8660511" y="3451003"/>
            <a:chExt cx="236316" cy="430816"/>
          </a:xfrm>
        </p:grpSpPr>
        <p:sp>
          <p:nvSpPr>
            <p:cNvPr id="259" name="AutoShape 259"/>
            <p:cNvSpPr/>
            <p:nvPr/>
          </p:nvSpPr>
          <p:spPr>
            <a:xfrm>
              <a:off x="8704231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0" name="AutoShape 260"/>
            <p:cNvSpPr/>
            <p:nvPr/>
          </p:nvSpPr>
          <p:spPr>
            <a:xfrm rot="457219">
              <a:off x="8660511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1" name="AutoShape 261"/>
            <p:cNvSpPr/>
            <p:nvPr/>
          </p:nvSpPr>
          <p:spPr>
            <a:xfrm rot="21142780" flipH="1">
              <a:off x="88534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2" name="Freeform 262"/>
            <p:cNvSpPr/>
            <p:nvPr/>
          </p:nvSpPr>
          <p:spPr>
            <a:xfrm>
              <a:off x="86712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3" name="Group 263"/>
          <p:cNvGrpSpPr/>
          <p:nvPr/>
        </p:nvGrpSpPr>
        <p:grpSpPr>
          <a:xfrm>
            <a:off x="8695467" y="3811905"/>
            <a:ext cx="164212" cy="381952"/>
            <a:chOff x="8695467" y="3811905"/>
            <a:chExt cx="164212" cy="381952"/>
          </a:xfrm>
        </p:grpSpPr>
        <p:sp>
          <p:nvSpPr>
            <p:cNvPr id="264" name="AutoShape 264"/>
            <p:cNvSpPr/>
            <p:nvPr/>
          </p:nvSpPr>
          <p:spPr>
            <a:xfrm rot="21437230" flipH="1">
              <a:off x="8790623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5" name="AutoShape 265"/>
            <p:cNvSpPr/>
            <p:nvPr/>
          </p:nvSpPr>
          <p:spPr>
            <a:xfrm rot="162769">
              <a:off x="86954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6" name="Group 266"/>
          <p:cNvGrpSpPr/>
          <p:nvPr/>
        </p:nvGrpSpPr>
        <p:grpSpPr>
          <a:xfrm>
            <a:off x="9123712" y="3451003"/>
            <a:ext cx="236315" cy="430816"/>
            <a:chOff x="9123712" y="3451003"/>
            <a:chExt cx="236315" cy="430816"/>
          </a:xfrm>
        </p:grpSpPr>
        <p:sp>
          <p:nvSpPr>
            <p:cNvPr id="267" name="AutoShape 267"/>
            <p:cNvSpPr/>
            <p:nvPr/>
          </p:nvSpPr>
          <p:spPr>
            <a:xfrm>
              <a:off x="9167432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8" name="AutoShape 268"/>
            <p:cNvSpPr/>
            <p:nvPr/>
          </p:nvSpPr>
          <p:spPr>
            <a:xfrm rot="457219">
              <a:off x="9123712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9" name="AutoShape 269"/>
            <p:cNvSpPr/>
            <p:nvPr/>
          </p:nvSpPr>
          <p:spPr>
            <a:xfrm rot="21142780" flipH="1">
              <a:off x="93166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0" name="Freeform 270"/>
            <p:cNvSpPr/>
            <p:nvPr/>
          </p:nvSpPr>
          <p:spPr>
            <a:xfrm>
              <a:off x="9134475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1" name="Group 271"/>
          <p:cNvGrpSpPr/>
          <p:nvPr/>
        </p:nvGrpSpPr>
        <p:grpSpPr>
          <a:xfrm>
            <a:off x="9158668" y="3811905"/>
            <a:ext cx="164212" cy="381952"/>
            <a:chOff x="9158668" y="3811905"/>
            <a:chExt cx="164212" cy="381952"/>
          </a:xfrm>
        </p:grpSpPr>
        <p:sp>
          <p:nvSpPr>
            <p:cNvPr id="272" name="AutoShape 272"/>
            <p:cNvSpPr/>
            <p:nvPr/>
          </p:nvSpPr>
          <p:spPr>
            <a:xfrm rot="21437230" flipH="1">
              <a:off x="92538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3" name="AutoShape 273"/>
            <p:cNvSpPr/>
            <p:nvPr/>
          </p:nvSpPr>
          <p:spPr>
            <a:xfrm rot="162769">
              <a:off x="9158668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4" name="Group 274"/>
          <p:cNvGrpSpPr/>
          <p:nvPr/>
        </p:nvGrpSpPr>
        <p:grpSpPr>
          <a:xfrm>
            <a:off x="9586913" y="3451003"/>
            <a:ext cx="236315" cy="430816"/>
            <a:chOff x="9586913" y="3451003"/>
            <a:chExt cx="236315" cy="430816"/>
          </a:xfrm>
        </p:grpSpPr>
        <p:sp>
          <p:nvSpPr>
            <p:cNvPr id="275" name="AutoShape 275"/>
            <p:cNvSpPr/>
            <p:nvPr/>
          </p:nvSpPr>
          <p:spPr>
            <a:xfrm>
              <a:off x="96306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6" name="AutoShape 276"/>
            <p:cNvSpPr/>
            <p:nvPr/>
          </p:nvSpPr>
          <p:spPr>
            <a:xfrm rot="457219">
              <a:off x="95869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7" name="AutoShape 277"/>
            <p:cNvSpPr/>
            <p:nvPr/>
          </p:nvSpPr>
          <p:spPr>
            <a:xfrm rot="21142780" flipH="1">
              <a:off x="9779889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8" name="Freeform 278"/>
            <p:cNvSpPr/>
            <p:nvPr/>
          </p:nvSpPr>
          <p:spPr>
            <a:xfrm>
              <a:off x="95977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9" name="Group 279"/>
          <p:cNvGrpSpPr/>
          <p:nvPr/>
        </p:nvGrpSpPr>
        <p:grpSpPr>
          <a:xfrm>
            <a:off x="9621869" y="3811905"/>
            <a:ext cx="164211" cy="381952"/>
            <a:chOff x="9621869" y="3811905"/>
            <a:chExt cx="164211" cy="381952"/>
          </a:xfrm>
        </p:grpSpPr>
        <p:sp>
          <p:nvSpPr>
            <p:cNvPr id="280" name="AutoShape 280"/>
            <p:cNvSpPr/>
            <p:nvPr/>
          </p:nvSpPr>
          <p:spPr>
            <a:xfrm rot="21437230" flipH="1">
              <a:off x="97170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1" name="AutoShape 281"/>
            <p:cNvSpPr/>
            <p:nvPr/>
          </p:nvSpPr>
          <p:spPr>
            <a:xfrm rot="162769">
              <a:off x="9621869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2" name="Group 282"/>
          <p:cNvGrpSpPr/>
          <p:nvPr/>
        </p:nvGrpSpPr>
        <p:grpSpPr>
          <a:xfrm>
            <a:off x="10050113" y="3451003"/>
            <a:ext cx="236316" cy="430816"/>
            <a:chOff x="10050113" y="3451003"/>
            <a:chExt cx="236316" cy="430816"/>
          </a:xfrm>
        </p:grpSpPr>
        <p:sp>
          <p:nvSpPr>
            <p:cNvPr id="283" name="AutoShape 283"/>
            <p:cNvSpPr/>
            <p:nvPr/>
          </p:nvSpPr>
          <p:spPr>
            <a:xfrm>
              <a:off x="100938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4" name="AutoShape 284"/>
            <p:cNvSpPr/>
            <p:nvPr/>
          </p:nvSpPr>
          <p:spPr>
            <a:xfrm rot="457219">
              <a:off x="100501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5" name="AutoShape 285"/>
            <p:cNvSpPr/>
            <p:nvPr/>
          </p:nvSpPr>
          <p:spPr>
            <a:xfrm rot="21142780" flipH="1">
              <a:off x="10243090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6" name="Freeform 286"/>
            <p:cNvSpPr/>
            <p:nvPr/>
          </p:nvSpPr>
          <p:spPr>
            <a:xfrm>
              <a:off x="100609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7" name="Group 287"/>
          <p:cNvGrpSpPr/>
          <p:nvPr/>
        </p:nvGrpSpPr>
        <p:grpSpPr>
          <a:xfrm>
            <a:off x="10085070" y="3811905"/>
            <a:ext cx="164211" cy="381952"/>
            <a:chOff x="10085070" y="3811905"/>
            <a:chExt cx="164211" cy="381952"/>
          </a:xfrm>
        </p:grpSpPr>
        <p:sp>
          <p:nvSpPr>
            <p:cNvPr id="288" name="AutoShape 288"/>
            <p:cNvSpPr/>
            <p:nvPr/>
          </p:nvSpPr>
          <p:spPr>
            <a:xfrm rot="21437230" flipH="1">
              <a:off x="1018022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9" name="AutoShape 289"/>
            <p:cNvSpPr/>
            <p:nvPr/>
          </p:nvSpPr>
          <p:spPr>
            <a:xfrm rot="162769">
              <a:off x="1008507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0" name="Group 290"/>
          <p:cNvGrpSpPr/>
          <p:nvPr/>
        </p:nvGrpSpPr>
        <p:grpSpPr>
          <a:xfrm>
            <a:off x="10513409" y="3451003"/>
            <a:ext cx="236221" cy="430816"/>
            <a:chOff x="10513409" y="3451003"/>
            <a:chExt cx="236221" cy="430816"/>
          </a:xfrm>
        </p:grpSpPr>
        <p:sp>
          <p:nvSpPr>
            <p:cNvPr id="291" name="AutoShape 291"/>
            <p:cNvSpPr/>
            <p:nvPr/>
          </p:nvSpPr>
          <p:spPr>
            <a:xfrm>
              <a:off x="105570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2" name="AutoShape 292"/>
            <p:cNvSpPr/>
            <p:nvPr/>
          </p:nvSpPr>
          <p:spPr>
            <a:xfrm rot="457219">
              <a:off x="105134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3" name="AutoShape 293"/>
            <p:cNvSpPr/>
            <p:nvPr/>
          </p:nvSpPr>
          <p:spPr>
            <a:xfrm rot="21142780" flipH="1">
              <a:off x="107062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4" name="Freeform 294"/>
            <p:cNvSpPr/>
            <p:nvPr/>
          </p:nvSpPr>
          <p:spPr>
            <a:xfrm>
              <a:off x="105241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5" name="Group 295"/>
          <p:cNvGrpSpPr/>
          <p:nvPr/>
        </p:nvGrpSpPr>
        <p:grpSpPr>
          <a:xfrm>
            <a:off x="10548271" y="3811905"/>
            <a:ext cx="164211" cy="381952"/>
            <a:chOff x="10548271" y="3811905"/>
            <a:chExt cx="164211" cy="381952"/>
          </a:xfrm>
        </p:grpSpPr>
        <p:sp>
          <p:nvSpPr>
            <p:cNvPr id="296" name="AutoShape 296"/>
            <p:cNvSpPr/>
            <p:nvPr/>
          </p:nvSpPr>
          <p:spPr>
            <a:xfrm rot="21437230" flipH="1">
              <a:off x="1064342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7" name="AutoShape 297"/>
            <p:cNvSpPr/>
            <p:nvPr/>
          </p:nvSpPr>
          <p:spPr>
            <a:xfrm rot="162769">
              <a:off x="1054827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8" name="Group 298"/>
          <p:cNvGrpSpPr/>
          <p:nvPr/>
        </p:nvGrpSpPr>
        <p:grpSpPr>
          <a:xfrm>
            <a:off x="10976610" y="3451003"/>
            <a:ext cx="236220" cy="430816"/>
            <a:chOff x="10976610" y="3451003"/>
            <a:chExt cx="236220" cy="430816"/>
          </a:xfrm>
        </p:grpSpPr>
        <p:sp>
          <p:nvSpPr>
            <p:cNvPr id="299" name="AutoShape 299"/>
            <p:cNvSpPr/>
            <p:nvPr/>
          </p:nvSpPr>
          <p:spPr>
            <a:xfrm>
              <a:off x="110202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0" name="AutoShape 300"/>
            <p:cNvSpPr/>
            <p:nvPr/>
          </p:nvSpPr>
          <p:spPr>
            <a:xfrm rot="457219">
              <a:off x="109766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1" name="AutoShape 301"/>
            <p:cNvSpPr/>
            <p:nvPr/>
          </p:nvSpPr>
          <p:spPr>
            <a:xfrm rot="21142780" flipH="1">
              <a:off x="111694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2" name="Freeform 302"/>
            <p:cNvSpPr/>
            <p:nvPr/>
          </p:nvSpPr>
          <p:spPr>
            <a:xfrm>
              <a:off x="109873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3" name="Group 303"/>
          <p:cNvGrpSpPr/>
          <p:nvPr/>
        </p:nvGrpSpPr>
        <p:grpSpPr>
          <a:xfrm>
            <a:off x="11011472" y="3811905"/>
            <a:ext cx="164211" cy="381952"/>
            <a:chOff x="11011472" y="3811905"/>
            <a:chExt cx="164211" cy="381952"/>
          </a:xfrm>
        </p:grpSpPr>
        <p:sp>
          <p:nvSpPr>
            <p:cNvPr id="304" name="AutoShape 304"/>
            <p:cNvSpPr/>
            <p:nvPr/>
          </p:nvSpPr>
          <p:spPr>
            <a:xfrm rot="21437230" flipH="1">
              <a:off x="1110662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5" name="AutoShape 305"/>
            <p:cNvSpPr/>
            <p:nvPr/>
          </p:nvSpPr>
          <p:spPr>
            <a:xfrm rot="162769">
              <a:off x="1101147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6" name="Group 306"/>
          <p:cNvGrpSpPr/>
          <p:nvPr/>
        </p:nvGrpSpPr>
        <p:grpSpPr>
          <a:xfrm>
            <a:off x="6807708" y="4424744"/>
            <a:ext cx="236315" cy="430911"/>
            <a:chOff x="6807708" y="4424744"/>
            <a:chExt cx="236315" cy="430911"/>
          </a:xfrm>
        </p:grpSpPr>
        <p:sp>
          <p:nvSpPr>
            <p:cNvPr id="307" name="AutoShape 307"/>
            <p:cNvSpPr/>
            <p:nvPr/>
          </p:nvSpPr>
          <p:spPr>
            <a:xfrm>
              <a:off x="6851428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8" name="AutoShape 308"/>
            <p:cNvSpPr/>
            <p:nvPr/>
          </p:nvSpPr>
          <p:spPr>
            <a:xfrm rot="457219">
              <a:off x="6807708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9" name="AutoShape 309"/>
            <p:cNvSpPr/>
            <p:nvPr/>
          </p:nvSpPr>
          <p:spPr>
            <a:xfrm rot="21142780" flipH="1">
              <a:off x="7000684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0" name="Freeform 310"/>
            <p:cNvSpPr/>
            <p:nvPr/>
          </p:nvSpPr>
          <p:spPr>
            <a:xfrm>
              <a:off x="68184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1" name="Group 311"/>
          <p:cNvGrpSpPr/>
          <p:nvPr/>
        </p:nvGrpSpPr>
        <p:grpSpPr>
          <a:xfrm>
            <a:off x="6842665" y="4785646"/>
            <a:ext cx="164211" cy="381952"/>
            <a:chOff x="6842665" y="4785646"/>
            <a:chExt cx="164211" cy="381952"/>
          </a:xfrm>
        </p:grpSpPr>
        <p:sp>
          <p:nvSpPr>
            <p:cNvPr id="312" name="AutoShape 312"/>
            <p:cNvSpPr/>
            <p:nvPr/>
          </p:nvSpPr>
          <p:spPr>
            <a:xfrm rot="21437230" flipH="1">
              <a:off x="69378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3" name="AutoShape 313"/>
            <p:cNvSpPr/>
            <p:nvPr/>
          </p:nvSpPr>
          <p:spPr>
            <a:xfrm rot="162769">
              <a:off x="684266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4" name="Group 314"/>
          <p:cNvGrpSpPr/>
          <p:nvPr/>
        </p:nvGrpSpPr>
        <p:grpSpPr>
          <a:xfrm>
            <a:off x="7270909" y="4424744"/>
            <a:ext cx="236315" cy="430911"/>
            <a:chOff x="7270909" y="4424744"/>
            <a:chExt cx="236315" cy="430911"/>
          </a:xfrm>
        </p:grpSpPr>
        <p:sp>
          <p:nvSpPr>
            <p:cNvPr id="315" name="AutoShape 315"/>
            <p:cNvSpPr/>
            <p:nvPr/>
          </p:nvSpPr>
          <p:spPr>
            <a:xfrm>
              <a:off x="73146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6" name="AutoShape 316"/>
            <p:cNvSpPr/>
            <p:nvPr/>
          </p:nvSpPr>
          <p:spPr>
            <a:xfrm rot="457219">
              <a:off x="72709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7" name="AutoShape 317"/>
            <p:cNvSpPr/>
            <p:nvPr/>
          </p:nvSpPr>
          <p:spPr>
            <a:xfrm rot="21142780" flipH="1">
              <a:off x="7463885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8" name="Freeform 318"/>
            <p:cNvSpPr/>
            <p:nvPr/>
          </p:nvSpPr>
          <p:spPr>
            <a:xfrm>
              <a:off x="72816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9" name="Group 319"/>
          <p:cNvGrpSpPr/>
          <p:nvPr/>
        </p:nvGrpSpPr>
        <p:grpSpPr>
          <a:xfrm>
            <a:off x="7305866" y="4785646"/>
            <a:ext cx="164210" cy="381952"/>
            <a:chOff x="7305866" y="4785646"/>
            <a:chExt cx="164210" cy="381952"/>
          </a:xfrm>
        </p:grpSpPr>
        <p:sp>
          <p:nvSpPr>
            <p:cNvPr id="320" name="AutoShape 320"/>
            <p:cNvSpPr/>
            <p:nvPr/>
          </p:nvSpPr>
          <p:spPr>
            <a:xfrm rot="21437230" flipH="1">
              <a:off x="74010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1" name="AutoShape 321"/>
            <p:cNvSpPr/>
            <p:nvPr/>
          </p:nvSpPr>
          <p:spPr>
            <a:xfrm rot="162769">
              <a:off x="73058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2" name="Group 322"/>
          <p:cNvGrpSpPr/>
          <p:nvPr/>
        </p:nvGrpSpPr>
        <p:grpSpPr>
          <a:xfrm>
            <a:off x="7734109" y="4424744"/>
            <a:ext cx="236316" cy="430911"/>
            <a:chOff x="7734109" y="4424744"/>
            <a:chExt cx="236316" cy="430911"/>
          </a:xfrm>
        </p:grpSpPr>
        <p:sp>
          <p:nvSpPr>
            <p:cNvPr id="323" name="AutoShape 323"/>
            <p:cNvSpPr/>
            <p:nvPr/>
          </p:nvSpPr>
          <p:spPr>
            <a:xfrm>
              <a:off x="77778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4" name="AutoShape 324"/>
            <p:cNvSpPr/>
            <p:nvPr/>
          </p:nvSpPr>
          <p:spPr>
            <a:xfrm rot="457219">
              <a:off x="77341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5" name="AutoShape 325"/>
            <p:cNvSpPr/>
            <p:nvPr/>
          </p:nvSpPr>
          <p:spPr>
            <a:xfrm rot="21142780" flipH="1">
              <a:off x="7927086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6" name="Freeform 326"/>
            <p:cNvSpPr/>
            <p:nvPr/>
          </p:nvSpPr>
          <p:spPr>
            <a:xfrm>
              <a:off x="77448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7" name="Group 327"/>
          <p:cNvGrpSpPr/>
          <p:nvPr/>
        </p:nvGrpSpPr>
        <p:grpSpPr>
          <a:xfrm>
            <a:off x="7769066" y="4785646"/>
            <a:ext cx="164211" cy="381952"/>
            <a:chOff x="7769066" y="4785646"/>
            <a:chExt cx="164211" cy="381952"/>
          </a:xfrm>
        </p:grpSpPr>
        <p:sp>
          <p:nvSpPr>
            <p:cNvPr id="328" name="AutoShape 328"/>
            <p:cNvSpPr/>
            <p:nvPr/>
          </p:nvSpPr>
          <p:spPr>
            <a:xfrm rot="21437230" flipH="1">
              <a:off x="786422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9" name="AutoShape 329"/>
            <p:cNvSpPr/>
            <p:nvPr/>
          </p:nvSpPr>
          <p:spPr>
            <a:xfrm rot="162769">
              <a:off x="77690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0" name="Group 330"/>
          <p:cNvGrpSpPr/>
          <p:nvPr/>
        </p:nvGrpSpPr>
        <p:grpSpPr>
          <a:xfrm>
            <a:off x="8197310" y="4424744"/>
            <a:ext cx="236316" cy="430911"/>
            <a:chOff x="8197310" y="4424744"/>
            <a:chExt cx="236316" cy="430911"/>
          </a:xfrm>
        </p:grpSpPr>
        <p:sp>
          <p:nvSpPr>
            <p:cNvPr id="331" name="AutoShape 331"/>
            <p:cNvSpPr/>
            <p:nvPr/>
          </p:nvSpPr>
          <p:spPr>
            <a:xfrm>
              <a:off x="8241030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2" name="AutoShape 332"/>
            <p:cNvSpPr/>
            <p:nvPr/>
          </p:nvSpPr>
          <p:spPr>
            <a:xfrm rot="457219">
              <a:off x="81973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3" name="AutoShape 333"/>
            <p:cNvSpPr/>
            <p:nvPr/>
          </p:nvSpPr>
          <p:spPr>
            <a:xfrm rot="21142780" flipH="1">
              <a:off x="8390287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4" name="Freeform 334"/>
            <p:cNvSpPr/>
            <p:nvPr/>
          </p:nvSpPr>
          <p:spPr>
            <a:xfrm>
              <a:off x="82080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5" name="Group 335"/>
          <p:cNvGrpSpPr/>
          <p:nvPr/>
        </p:nvGrpSpPr>
        <p:grpSpPr>
          <a:xfrm>
            <a:off x="8232267" y="4785646"/>
            <a:ext cx="164211" cy="381952"/>
            <a:chOff x="8232267" y="4785646"/>
            <a:chExt cx="164211" cy="381952"/>
          </a:xfrm>
        </p:grpSpPr>
        <p:sp>
          <p:nvSpPr>
            <p:cNvPr id="336" name="AutoShape 336"/>
            <p:cNvSpPr/>
            <p:nvPr/>
          </p:nvSpPr>
          <p:spPr>
            <a:xfrm rot="21437230" flipH="1">
              <a:off x="832742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7" name="AutoShape 337"/>
            <p:cNvSpPr/>
            <p:nvPr/>
          </p:nvSpPr>
          <p:spPr>
            <a:xfrm rot="162769">
              <a:off x="82322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8" name="Group 338"/>
          <p:cNvGrpSpPr/>
          <p:nvPr/>
        </p:nvGrpSpPr>
        <p:grpSpPr>
          <a:xfrm>
            <a:off x="8660511" y="4424744"/>
            <a:ext cx="236316" cy="430911"/>
            <a:chOff x="8660511" y="4424744"/>
            <a:chExt cx="236316" cy="430911"/>
          </a:xfrm>
        </p:grpSpPr>
        <p:sp>
          <p:nvSpPr>
            <p:cNvPr id="339" name="AutoShape 339"/>
            <p:cNvSpPr/>
            <p:nvPr/>
          </p:nvSpPr>
          <p:spPr>
            <a:xfrm>
              <a:off x="8704231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0" name="AutoShape 340"/>
            <p:cNvSpPr/>
            <p:nvPr/>
          </p:nvSpPr>
          <p:spPr>
            <a:xfrm rot="457219">
              <a:off x="8660511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1" name="AutoShape 341"/>
            <p:cNvSpPr/>
            <p:nvPr/>
          </p:nvSpPr>
          <p:spPr>
            <a:xfrm rot="21142780" flipH="1">
              <a:off x="88534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2" name="Freeform 342"/>
            <p:cNvSpPr/>
            <p:nvPr/>
          </p:nvSpPr>
          <p:spPr>
            <a:xfrm>
              <a:off x="86712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3" name="Group 343"/>
          <p:cNvGrpSpPr/>
          <p:nvPr/>
        </p:nvGrpSpPr>
        <p:grpSpPr>
          <a:xfrm>
            <a:off x="8695467" y="4785646"/>
            <a:ext cx="164212" cy="381952"/>
            <a:chOff x="8695467" y="4785646"/>
            <a:chExt cx="164212" cy="381952"/>
          </a:xfrm>
        </p:grpSpPr>
        <p:sp>
          <p:nvSpPr>
            <p:cNvPr id="344" name="AutoShape 344"/>
            <p:cNvSpPr/>
            <p:nvPr/>
          </p:nvSpPr>
          <p:spPr>
            <a:xfrm rot="21437230" flipH="1">
              <a:off x="8790623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5" name="AutoShape 345"/>
            <p:cNvSpPr/>
            <p:nvPr/>
          </p:nvSpPr>
          <p:spPr>
            <a:xfrm rot="162769">
              <a:off x="86954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6" name="Group 346"/>
          <p:cNvGrpSpPr/>
          <p:nvPr/>
        </p:nvGrpSpPr>
        <p:grpSpPr>
          <a:xfrm>
            <a:off x="9123712" y="4424744"/>
            <a:ext cx="236315" cy="430911"/>
            <a:chOff x="9123712" y="4424744"/>
            <a:chExt cx="236315" cy="430911"/>
          </a:xfrm>
        </p:grpSpPr>
        <p:sp>
          <p:nvSpPr>
            <p:cNvPr id="347" name="AutoShape 347"/>
            <p:cNvSpPr/>
            <p:nvPr/>
          </p:nvSpPr>
          <p:spPr>
            <a:xfrm>
              <a:off x="9167432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8" name="AutoShape 348"/>
            <p:cNvSpPr/>
            <p:nvPr/>
          </p:nvSpPr>
          <p:spPr>
            <a:xfrm rot="457219">
              <a:off x="9123712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9" name="AutoShape 349"/>
            <p:cNvSpPr/>
            <p:nvPr/>
          </p:nvSpPr>
          <p:spPr>
            <a:xfrm rot="21142780" flipH="1">
              <a:off x="93166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0" name="Freeform 350"/>
            <p:cNvSpPr/>
            <p:nvPr/>
          </p:nvSpPr>
          <p:spPr>
            <a:xfrm>
              <a:off x="9134475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1" name="Group 351"/>
          <p:cNvGrpSpPr/>
          <p:nvPr/>
        </p:nvGrpSpPr>
        <p:grpSpPr>
          <a:xfrm>
            <a:off x="9158668" y="4785646"/>
            <a:ext cx="164212" cy="381952"/>
            <a:chOff x="9158668" y="4785646"/>
            <a:chExt cx="164212" cy="381952"/>
          </a:xfrm>
        </p:grpSpPr>
        <p:sp>
          <p:nvSpPr>
            <p:cNvPr id="352" name="AutoShape 352"/>
            <p:cNvSpPr/>
            <p:nvPr/>
          </p:nvSpPr>
          <p:spPr>
            <a:xfrm rot="21437230" flipH="1">
              <a:off x="92538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3" name="AutoShape 353"/>
            <p:cNvSpPr/>
            <p:nvPr/>
          </p:nvSpPr>
          <p:spPr>
            <a:xfrm rot="162769">
              <a:off x="9158668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4" name="Group 354"/>
          <p:cNvGrpSpPr/>
          <p:nvPr/>
        </p:nvGrpSpPr>
        <p:grpSpPr>
          <a:xfrm>
            <a:off x="9586913" y="4424744"/>
            <a:ext cx="236315" cy="430911"/>
            <a:chOff x="9586913" y="4424744"/>
            <a:chExt cx="236315" cy="430911"/>
          </a:xfrm>
        </p:grpSpPr>
        <p:sp>
          <p:nvSpPr>
            <p:cNvPr id="355" name="AutoShape 355"/>
            <p:cNvSpPr/>
            <p:nvPr/>
          </p:nvSpPr>
          <p:spPr>
            <a:xfrm>
              <a:off x="96306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6" name="AutoShape 356"/>
            <p:cNvSpPr/>
            <p:nvPr/>
          </p:nvSpPr>
          <p:spPr>
            <a:xfrm rot="457219">
              <a:off x="95869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7" name="AutoShape 357"/>
            <p:cNvSpPr/>
            <p:nvPr/>
          </p:nvSpPr>
          <p:spPr>
            <a:xfrm rot="21142780" flipH="1">
              <a:off x="9779889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8" name="Freeform 358"/>
            <p:cNvSpPr/>
            <p:nvPr/>
          </p:nvSpPr>
          <p:spPr>
            <a:xfrm>
              <a:off x="95977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9" name="Group 359"/>
          <p:cNvGrpSpPr/>
          <p:nvPr/>
        </p:nvGrpSpPr>
        <p:grpSpPr>
          <a:xfrm>
            <a:off x="9621869" y="4785646"/>
            <a:ext cx="164211" cy="381952"/>
            <a:chOff x="9621869" y="4785646"/>
            <a:chExt cx="164211" cy="381952"/>
          </a:xfrm>
        </p:grpSpPr>
        <p:sp>
          <p:nvSpPr>
            <p:cNvPr id="360" name="AutoShape 360"/>
            <p:cNvSpPr/>
            <p:nvPr/>
          </p:nvSpPr>
          <p:spPr>
            <a:xfrm rot="21437230" flipH="1">
              <a:off x="97170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1" name="AutoShape 361"/>
            <p:cNvSpPr/>
            <p:nvPr/>
          </p:nvSpPr>
          <p:spPr>
            <a:xfrm rot="162769">
              <a:off x="9621869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2" name="Group 362"/>
          <p:cNvGrpSpPr/>
          <p:nvPr/>
        </p:nvGrpSpPr>
        <p:grpSpPr>
          <a:xfrm>
            <a:off x="10050113" y="4424744"/>
            <a:ext cx="236316" cy="430911"/>
            <a:chOff x="10050113" y="4424744"/>
            <a:chExt cx="236316" cy="430911"/>
          </a:xfrm>
        </p:grpSpPr>
        <p:sp>
          <p:nvSpPr>
            <p:cNvPr id="363" name="AutoShape 363"/>
            <p:cNvSpPr/>
            <p:nvPr/>
          </p:nvSpPr>
          <p:spPr>
            <a:xfrm>
              <a:off x="100938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4" name="AutoShape 364"/>
            <p:cNvSpPr/>
            <p:nvPr/>
          </p:nvSpPr>
          <p:spPr>
            <a:xfrm rot="457219">
              <a:off x="100501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5" name="AutoShape 365"/>
            <p:cNvSpPr/>
            <p:nvPr/>
          </p:nvSpPr>
          <p:spPr>
            <a:xfrm rot="21142780" flipH="1">
              <a:off x="10243090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6" name="Freeform 366"/>
            <p:cNvSpPr/>
            <p:nvPr/>
          </p:nvSpPr>
          <p:spPr>
            <a:xfrm>
              <a:off x="100609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7" name="Group 367"/>
          <p:cNvGrpSpPr/>
          <p:nvPr/>
        </p:nvGrpSpPr>
        <p:grpSpPr>
          <a:xfrm>
            <a:off x="10085070" y="4785646"/>
            <a:ext cx="164211" cy="381952"/>
            <a:chOff x="10085070" y="4785646"/>
            <a:chExt cx="164211" cy="381952"/>
          </a:xfrm>
        </p:grpSpPr>
        <p:sp>
          <p:nvSpPr>
            <p:cNvPr id="368" name="AutoShape 368"/>
            <p:cNvSpPr/>
            <p:nvPr/>
          </p:nvSpPr>
          <p:spPr>
            <a:xfrm rot="21437230" flipH="1">
              <a:off x="1018022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9" name="AutoShape 369"/>
            <p:cNvSpPr/>
            <p:nvPr/>
          </p:nvSpPr>
          <p:spPr>
            <a:xfrm rot="162769">
              <a:off x="1008507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0" name="Group 370"/>
          <p:cNvGrpSpPr/>
          <p:nvPr/>
        </p:nvGrpSpPr>
        <p:grpSpPr>
          <a:xfrm>
            <a:off x="10513409" y="4424744"/>
            <a:ext cx="236221" cy="430911"/>
            <a:chOff x="10513409" y="4424744"/>
            <a:chExt cx="236221" cy="430911"/>
          </a:xfrm>
        </p:grpSpPr>
        <p:sp>
          <p:nvSpPr>
            <p:cNvPr id="371" name="AutoShape 371"/>
            <p:cNvSpPr/>
            <p:nvPr/>
          </p:nvSpPr>
          <p:spPr>
            <a:xfrm>
              <a:off x="105570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2" name="AutoShape 372"/>
            <p:cNvSpPr/>
            <p:nvPr/>
          </p:nvSpPr>
          <p:spPr>
            <a:xfrm rot="457219">
              <a:off x="105134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3" name="AutoShape 373"/>
            <p:cNvSpPr/>
            <p:nvPr/>
          </p:nvSpPr>
          <p:spPr>
            <a:xfrm rot="21142780" flipH="1">
              <a:off x="107062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4" name="Freeform 374"/>
            <p:cNvSpPr/>
            <p:nvPr/>
          </p:nvSpPr>
          <p:spPr>
            <a:xfrm>
              <a:off x="105241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5" name="Group 375"/>
          <p:cNvGrpSpPr/>
          <p:nvPr/>
        </p:nvGrpSpPr>
        <p:grpSpPr>
          <a:xfrm>
            <a:off x="10548271" y="4785646"/>
            <a:ext cx="164211" cy="381952"/>
            <a:chOff x="10548271" y="4785646"/>
            <a:chExt cx="164211" cy="381952"/>
          </a:xfrm>
        </p:grpSpPr>
        <p:sp>
          <p:nvSpPr>
            <p:cNvPr id="376" name="AutoShape 376"/>
            <p:cNvSpPr/>
            <p:nvPr/>
          </p:nvSpPr>
          <p:spPr>
            <a:xfrm rot="21437230" flipH="1">
              <a:off x="1064342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7" name="AutoShape 377"/>
            <p:cNvSpPr/>
            <p:nvPr/>
          </p:nvSpPr>
          <p:spPr>
            <a:xfrm rot="162769">
              <a:off x="1054827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8" name="Group 378"/>
          <p:cNvGrpSpPr/>
          <p:nvPr/>
        </p:nvGrpSpPr>
        <p:grpSpPr>
          <a:xfrm>
            <a:off x="10976610" y="4424744"/>
            <a:ext cx="236220" cy="430911"/>
            <a:chOff x="10976610" y="4424744"/>
            <a:chExt cx="236220" cy="430911"/>
          </a:xfrm>
        </p:grpSpPr>
        <p:sp>
          <p:nvSpPr>
            <p:cNvPr id="379" name="AutoShape 379"/>
            <p:cNvSpPr/>
            <p:nvPr/>
          </p:nvSpPr>
          <p:spPr>
            <a:xfrm>
              <a:off x="110202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0" name="AutoShape 380"/>
            <p:cNvSpPr/>
            <p:nvPr/>
          </p:nvSpPr>
          <p:spPr>
            <a:xfrm rot="457219">
              <a:off x="109766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1" name="AutoShape 381"/>
            <p:cNvSpPr/>
            <p:nvPr/>
          </p:nvSpPr>
          <p:spPr>
            <a:xfrm rot="21142780" flipH="1">
              <a:off x="111694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2" name="Freeform 382"/>
            <p:cNvSpPr/>
            <p:nvPr/>
          </p:nvSpPr>
          <p:spPr>
            <a:xfrm>
              <a:off x="109873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3" name="Group 383"/>
          <p:cNvGrpSpPr/>
          <p:nvPr/>
        </p:nvGrpSpPr>
        <p:grpSpPr>
          <a:xfrm>
            <a:off x="11011472" y="4785646"/>
            <a:ext cx="164211" cy="381952"/>
            <a:chOff x="11011472" y="4785646"/>
            <a:chExt cx="164211" cy="381952"/>
          </a:xfrm>
        </p:grpSpPr>
        <p:sp>
          <p:nvSpPr>
            <p:cNvPr id="384" name="AutoShape 384"/>
            <p:cNvSpPr/>
            <p:nvPr/>
          </p:nvSpPr>
          <p:spPr>
            <a:xfrm rot="21437230" flipH="1">
              <a:off x="1110662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5" name="AutoShape 385"/>
            <p:cNvSpPr/>
            <p:nvPr/>
          </p:nvSpPr>
          <p:spPr>
            <a:xfrm rot="162769">
              <a:off x="1101147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6" name="AutoShape 386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心肺复苏（CPR）是一种紧急处理措施，通过人工呼吸和胸外按压来维持人体呼吸和循环功能，以帮助患者恢复自主呼吸和心跳。</a:t>
            </a:r>
            <a:endParaRPr lang="en-US" sz="1100"/>
          </a:p>
        </p:txBody>
      </p:sp>
      <p:sp>
        <p:nvSpPr>
          <p:cNvPr id="387" name="AutoShape 387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心肺复苏旨在抢救心脏骤停患者，并为其后续治疗争取宝贵时间，提高生存率。</a:t>
            </a:r>
            <a:endParaRPr lang="en-US" sz="1100"/>
          </a:p>
        </p:txBody>
      </p:sp>
      <p:grpSp>
        <p:nvGrpSpPr>
          <p:cNvPr id="388" name="Group 38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9" name="AutoShape 38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0" name="AutoShape 39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1" name="AutoShape 39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2" name="AutoShape 39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3" name="AutoShape 39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4" name="AutoShape 39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5" name="AutoShape 39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6" name="AutoShape 39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7" name="AutoShape 39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8" name="AutoShape 39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9" name="AutoShape 39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0" name="AutoShape 40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1" name="AutoShape 40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2" name="AutoShape 40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3" name="AutoShape 40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4" name="AutoShape 40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5" name="AutoShape 40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6" name="AutoShape 40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7" name="AutoShape 40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8" name="AutoShape 40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9" name="TextBox 40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心肺复苏的定义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抢救生命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心肺复苏是抢救心脏骤停患者的关键措施，能够迅速恢复患者的呼吸和心跳，挽救生命。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提高生存率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及时进行心肺复苏能够提高患者的生存率，为后续治疗创造条件。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减少并发症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心肺复苏能够减少心脏骤停引起的脑损伤、多器官功能衰竭等并发症的发生。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心肺复苏的重要性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历史回顾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心肺复苏技术自20世纪60年代开始发展，经过多次改进和完善，已成为抢救心脏骤停患者的标准操作。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5692" r="15692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技术进步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随着医学技术的不断进步，心肺复苏技术也在不断改进，如更加注重胸外按压的准确性和有效性，以及使用自动体外除颤器（AED）等设备。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普及推广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全球范围内都在积极推广心肺复苏技术，提高公众的急救意识和技能，以挽救更多生命。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心肺复苏的历史与发展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新版心肺复苏指南解读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随着医学科技的进步和人们对心肺复苏认知的提高，旧的心肺复苏指南逐渐暴露出一些问题和不足，需要进行修订。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全球范围内的心肺复苏专家和学者经过多次讨论和修订，最终形成了新版心肺复苏指南。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过程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指南修订的背景和过程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1292" r="11292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强调按压深度、频率和放松等关键要素，以提高心肺复苏的效果。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更加注重高质量的心肺复苏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强调急救反应时间的紧迫性，呼吁公众积极参与急救培训，提高急救意识和技能。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重视急救反应时间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如体外除颤器、自动心肺复苏器等，以提高心肺复苏的成功率和存活率。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引入新的技术和设备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在心肺复苏过程中，强调患者的安全转运和进一步治疗，以降低并发症和死亡率。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重视患者转运安全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指南的主要变化和特点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67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84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新版心肺复苏指南的实施有助于提高心肺复苏的成功率，挽救更多生命。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提高心肺复苏成功率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新版心肺复苏指南的发布和实施将推动全球急救事业的发展，提高公众对急救的认知和参与度。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推动急救事业发展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新版心肺复苏指南的修订和完善将促进医学科技的进步和发展，提高人类健康水平和生活质量。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促进医学科技进步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指南实施的重要性和意义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心肺复苏操作流程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942376" y="2434470"/>
            <a:ext cx="3133738" cy="9945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确保施救环境安全，避免对施救者和患者造成二次伤害。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4987195" y="1802035"/>
            <a:ext cx="561213" cy="561213"/>
            <a:chOff x="4987195" y="1802035"/>
            <a:chExt cx="561213" cy="561213"/>
          </a:xfrm>
        </p:grpSpPr>
        <p:sp>
          <p:nvSpPr>
            <p:cNvPr id="4" name="AutoShape 4"/>
            <p:cNvSpPr/>
            <p:nvPr/>
          </p:nvSpPr>
          <p:spPr>
            <a:xfrm>
              <a:off x="4987195" y="1802035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5121688" y="1936528"/>
            <a:ext cx="292227" cy="292227"/>
            <a:chOff x="5121688" y="1936528"/>
            <a:chExt cx="292227" cy="292227"/>
          </a:xfrm>
        </p:grpSpPr>
        <p:sp>
          <p:nvSpPr>
            <p:cNvPr id="6" name="Freeform 6"/>
            <p:cNvSpPr/>
            <p:nvPr/>
          </p:nvSpPr>
          <p:spPr>
            <a:xfrm>
              <a:off x="5175885" y="1990630"/>
              <a:ext cx="182880" cy="73533"/>
            </a:xfrm>
            <a:custGeom>
              <a:rect l="l" t="t" r="r" b="b"/>
              <a:pathLst>
                <a:path w="189" h="76">
                  <a:moveTo>
                    <a:pt x="189" y="76"/>
                  </a:moveTo>
                  <a:lnTo>
                    <a:pt x="0" y="76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57"/>
                  </a:lnTo>
                  <a:lnTo>
                    <a:pt x="170" y="57"/>
                  </a:lnTo>
                  <a:lnTo>
                    <a:pt x="170" y="0"/>
                  </a:lnTo>
                  <a:lnTo>
                    <a:pt x="189" y="0"/>
                  </a:lnTo>
                  <a:lnTo>
                    <a:pt x="189" y="7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5267801" y="1990630"/>
              <a:ext cx="54197" cy="36766"/>
            </a:xfrm>
            <a:custGeom>
              <a:rect l="l" t="t" r="r" b="b"/>
              <a:pathLst>
                <a:path w="56" h="38">
                  <a:moveTo>
                    <a:pt x="56" y="38"/>
                  </a:moveTo>
                  <a:lnTo>
                    <a:pt x="0" y="38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19"/>
                  </a:lnTo>
                  <a:lnTo>
                    <a:pt x="37" y="19"/>
                  </a:lnTo>
                  <a:lnTo>
                    <a:pt x="37" y="0"/>
                  </a:lnTo>
                  <a:lnTo>
                    <a:pt x="56" y="0"/>
                  </a:lnTo>
                  <a:lnTo>
                    <a:pt x="56" y="3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5121688" y="1936528"/>
              <a:ext cx="292227" cy="292227"/>
            </a:xfrm>
            <a:custGeom>
              <a:rect l="l" t="t" r="r" b="b"/>
              <a:pathLst>
                <a:path w="302" h="302">
                  <a:moveTo>
                    <a:pt x="302" y="302"/>
                  </a:moveTo>
                  <a:lnTo>
                    <a:pt x="0" y="302"/>
                  </a:lnTo>
                  <a:lnTo>
                    <a:pt x="0" y="0"/>
                  </a:lnTo>
                  <a:lnTo>
                    <a:pt x="245" y="0"/>
                  </a:lnTo>
                  <a:lnTo>
                    <a:pt x="245" y="18"/>
                  </a:lnTo>
                  <a:lnTo>
                    <a:pt x="18" y="18"/>
                  </a:lnTo>
                  <a:lnTo>
                    <a:pt x="18" y="283"/>
                  </a:lnTo>
                  <a:lnTo>
                    <a:pt x="283" y="283"/>
                  </a:lnTo>
                  <a:lnTo>
                    <a:pt x="283" y="56"/>
                  </a:lnTo>
                  <a:lnTo>
                    <a:pt x="302" y="56"/>
                  </a:lnTo>
                  <a:lnTo>
                    <a:pt x="302" y="30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75885" y="2100929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175885" y="2136743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175885" y="2173510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5554409" y="1919002"/>
            <a:ext cx="1897189" cy="368046"/>
            <a:chOff x="5554409" y="1919002"/>
            <a:chExt cx="1897189" cy="368046"/>
          </a:xfrm>
        </p:grpSpPr>
        <p:sp>
          <p:nvSpPr>
            <p:cNvPr id="13" name="AutoShape 13"/>
            <p:cNvSpPr/>
            <p:nvPr/>
          </p:nvSpPr>
          <p:spPr>
            <a:xfrm>
              <a:off x="5554409" y="1919002"/>
              <a:ext cx="1897189" cy="368046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  <a:spcBef>
                  <a:spcPts val="375"/>
                </a:spcBef>
                <a:defRPr/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评估现场安全</a:t>
              </a:r>
              <a:endParaRPr lang="en-US" sz="1100"/>
            </a:p>
          </p:txBody>
        </p:sp>
      </p:grpSp>
      <p:sp>
        <p:nvSpPr>
          <p:cNvPr id="14" name="AutoShape 14"/>
          <p:cNvSpPr/>
          <p:nvPr/>
        </p:nvSpPr>
        <p:spPr>
          <a:xfrm>
            <a:off x="8335955" y="2434470"/>
            <a:ext cx="3133738" cy="9945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在患者胸部正中，两乳头与胸骨交界处进行按压，深度5-6cm，频率100-120次/分钟。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8948027" y="1918374"/>
            <a:ext cx="1897171" cy="36933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胸外按压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8380762" y="1802035"/>
            <a:ext cx="561213" cy="561213"/>
            <a:chOff x="8380762" y="1802035"/>
            <a:chExt cx="561213" cy="561213"/>
          </a:xfrm>
        </p:grpSpPr>
        <p:sp>
          <p:nvSpPr>
            <p:cNvPr id="17" name="AutoShape 17"/>
            <p:cNvSpPr/>
            <p:nvPr/>
          </p:nvSpPr>
          <p:spPr>
            <a:xfrm>
              <a:off x="8380762" y="1802035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8515255" y="1990630"/>
            <a:ext cx="292227" cy="201263"/>
            <a:chOff x="8515255" y="1990630"/>
            <a:chExt cx="292227" cy="201263"/>
          </a:xfrm>
        </p:grpSpPr>
        <p:sp>
          <p:nvSpPr>
            <p:cNvPr id="19" name="AutoShape 19"/>
            <p:cNvSpPr/>
            <p:nvPr/>
          </p:nvSpPr>
          <p:spPr>
            <a:xfrm>
              <a:off x="85694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624601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86797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8734901" y="2072926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85694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8624601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86797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8734901" y="2036159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8587835" y="2128075"/>
              <a:ext cx="147066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8515255" y="1990630"/>
              <a:ext cx="292227" cy="201263"/>
            </a:xfrm>
            <a:custGeom>
              <a:rect l="l" t="t" r="r" b="b"/>
              <a:pathLst>
                <a:path w="302" h="208">
                  <a:moveTo>
                    <a:pt x="302" y="208"/>
                  </a:moveTo>
                  <a:lnTo>
                    <a:pt x="0" y="208"/>
                  </a:lnTo>
                  <a:lnTo>
                    <a:pt x="0" y="28"/>
                  </a:lnTo>
                  <a:lnTo>
                    <a:pt x="19" y="28"/>
                  </a:lnTo>
                  <a:lnTo>
                    <a:pt x="19" y="189"/>
                  </a:lnTo>
                  <a:lnTo>
                    <a:pt x="283" y="189"/>
                  </a:lnTo>
                  <a:lnTo>
                    <a:pt x="283" y="19"/>
                  </a:lnTo>
                  <a:lnTo>
                    <a:pt x="0" y="19"/>
                  </a:lnTo>
                  <a:lnTo>
                    <a:pt x="0" y="0"/>
                  </a:lnTo>
                  <a:lnTo>
                    <a:pt x="302" y="0"/>
                  </a:lnTo>
                  <a:lnTo>
                    <a:pt x="302" y="20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9" name="AutoShape 29"/>
          <p:cNvSpPr/>
          <p:nvPr/>
        </p:nvSpPr>
        <p:spPr>
          <a:xfrm>
            <a:off x="4942376" y="4809710"/>
            <a:ext cx="3133738" cy="101914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清理患者口鼻异物，托起下颌，使头后仰，保持气道通畅。</a:t>
            </a:r>
            <a:endParaRPr lang="en-US" sz="1100"/>
          </a:p>
        </p:txBody>
      </p:sp>
      <p:sp>
        <p:nvSpPr>
          <p:cNvPr id="30" name="AutoShape 30"/>
          <p:cNvSpPr/>
          <p:nvPr/>
        </p:nvSpPr>
        <p:spPr>
          <a:xfrm>
            <a:off x="5554448" y="4293614"/>
            <a:ext cx="1897171" cy="36933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开放气道</a:t>
            </a:r>
            <a:endParaRPr lang="en-US" sz="1100"/>
          </a:p>
        </p:txBody>
      </p:sp>
      <p:grpSp>
        <p:nvGrpSpPr>
          <p:cNvPr id="31" name="Group 31"/>
          <p:cNvGrpSpPr/>
          <p:nvPr/>
        </p:nvGrpSpPr>
        <p:grpSpPr>
          <a:xfrm>
            <a:off x="4987195" y="4188148"/>
            <a:ext cx="561213" cy="561213"/>
            <a:chOff x="4987195" y="4188148"/>
            <a:chExt cx="561213" cy="561213"/>
          </a:xfrm>
        </p:grpSpPr>
        <p:sp>
          <p:nvSpPr>
            <p:cNvPr id="32" name="AutoShape 32"/>
            <p:cNvSpPr/>
            <p:nvPr/>
          </p:nvSpPr>
          <p:spPr>
            <a:xfrm>
              <a:off x="4987195" y="4188148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  <a:spcBef>
                  <a:spcPts val="375"/>
                </a:spcBef>
                <a:defRPr/>
              </a:pPr>
              <a:endParaRPr lang="en-US" sz="1100"/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122640" y="4315015"/>
            <a:ext cx="290322" cy="285560"/>
            <a:chOff x="5122640" y="4315015"/>
            <a:chExt cx="290322" cy="285560"/>
          </a:xfrm>
        </p:grpSpPr>
        <p:sp>
          <p:nvSpPr>
            <p:cNvPr id="34" name="Freeform 34"/>
            <p:cNvSpPr/>
            <p:nvPr/>
          </p:nvSpPr>
          <p:spPr>
            <a:xfrm>
              <a:off x="5182267" y="4370832"/>
              <a:ext cx="176879" cy="175927"/>
            </a:xfrm>
            <a:custGeom>
              <a:rect l="l" t="t" r="r" b="b"/>
              <a:pathLst>
                <a:path w="187" h="186">
                  <a:moveTo>
                    <a:pt x="81" y="186"/>
                  </a:moveTo>
                  <a:lnTo>
                    <a:pt x="0" y="106"/>
                  </a:lnTo>
                  <a:lnTo>
                    <a:pt x="107" y="0"/>
                  </a:lnTo>
                  <a:lnTo>
                    <a:pt x="187" y="80"/>
                  </a:lnTo>
                  <a:lnTo>
                    <a:pt x="81" y="186"/>
                  </a:lnTo>
                  <a:close/>
                  <a:moveTo>
                    <a:pt x="26" y="106"/>
                  </a:moveTo>
                  <a:lnTo>
                    <a:pt x="81" y="158"/>
                  </a:lnTo>
                  <a:lnTo>
                    <a:pt x="159" y="80"/>
                  </a:lnTo>
                  <a:lnTo>
                    <a:pt x="107" y="26"/>
                  </a:lnTo>
                  <a:lnTo>
                    <a:pt x="26" y="10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5122640" y="4484275"/>
              <a:ext cx="120110" cy="116300"/>
            </a:xfrm>
            <a:custGeom>
              <a:rect l="l" t="t" r="r" b="b"/>
              <a:pathLst>
                <a:path w="54" h="52">
                  <a:moveTo>
                    <a:pt x="26" y="52"/>
                  </a:moveTo>
                  <a:cubicBezTo>
                    <a:pt x="20" y="52"/>
                    <a:pt x="14" y="50"/>
                    <a:pt x="9" y="45"/>
                  </a:cubicBezTo>
                  <a:cubicBezTo>
                    <a:pt x="0" y="36"/>
                    <a:pt x="0" y="20"/>
                    <a:pt x="9" y="11"/>
                  </a:cubicBezTo>
                  <a:cubicBezTo>
                    <a:pt x="20" y="0"/>
                    <a:pt x="20" y="0"/>
                    <a:pt x="20" y="0"/>
                  </a:cubicBezTo>
                  <a:cubicBezTo>
                    <a:pt x="26" y="6"/>
                    <a:pt x="26" y="6"/>
                    <a:pt x="26" y="6"/>
                  </a:cubicBezTo>
                  <a:cubicBezTo>
                    <a:pt x="15" y="17"/>
                    <a:pt x="15" y="17"/>
                    <a:pt x="15" y="17"/>
                  </a:cubicBezTo>
                  <a:cubicBezTo>
                    <a:pt x="12" y="20"/>
                    <a:pt x="10" y="24"/>
                    <a:pt x="10" y="28"/>
                  </a:cubicBezTo>
                  <a:cubicBezTo>
                    <a:pt x="10" y="32"/>
                    <a:pt x="12" y="36"/>
                    <a:pt x="15" y="39"/>
                  </a:cubicBezTo>
                  <a:cubicBezTo>
                    <a:pt x="18" y="42"/>
                    <a:pt x="22" y="44"/>
                    <a:pt x="26" y="44"/>
                  </a:cubicBezTo>
                  <a:cubicBezTo>
                    <a:pt x="30" y="44"/>
                    <a:pt x="34" y="42"/>
                    <a:pt x="37" y="39"/>
                  </a:cubicBezTo>
                  <a:cubicBezTo>
                    <a:pt x="48" y="28"/>
                    <a:pt x="48" y="28"/>
                    <a:pt x="48" y="28"/>
                  </a:cubicBezTo>
                  <a:cubicBezTo>
                    <a:pt x="54" y="34"/>
                    <a:pt x="54" y="34"/>
                    <a:pt x="54" y="34"/>
                  </a:cubicBezTo>
                  <a:cubicBezTo>
                    <a:pt x="43" y="45"/>
                    <a:pt x="43" y="45"/>
                    <a:pt x="43" y="45"/>
                  </a:cubicBezTo>
                  <a:cubicBezTo>
                    <a:pt x="38" y="50"/>
                    <a:pt x="32" y="52"/>
                    <a:pt x="26" y="52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5296662" y="4315015"/>
              <a:ext cx="116300" cy="115348"/>
            </a:xfrm>
            <a:custGeom>
              <a:rect l="l" t="t" r="r" b="b"/>
              <a:pathLst>
                <a:path w="52" h="52">
                  <a:moveTo>
                    <a:pt x="34" y="52"/>
                  </a:moveTo>
                  <a:cubicBezTo>
                    <a:pt x="28" y="46"/>
                    <a:pt x="28" y="46"/>
                    <a:pt x="28" y="46"/>
                  </a:cubicBezTo>
                  <a:cubicBezTo>
                    <a:pt x="39" y="35"/>
                    <a:pt x="39" y="35"/>
                    <a:pt x="39" y="35"/>
                  </a:cubicBezTo>
                  <a:cubicBezTo>
                    <a:pt x="42" y="32"/>
                    <a:pt x="44" y="28"/>
                    <a:pt x="44" y="24"/>
                  </a:cubicBezTo>
                  <a:cubicBezTo>
                    <a:pt x="44" y="20"/>
                    <a:pt x="42" y="16"/>
                    <a:pt x="39" y="13"/>
                  </a:cubicBezTo>
                  <a:cubicBezTo>
                    <a:pt x="33" y="7"/>
                    <a:pt x="23" y="7"/>
                    <a:pt x="17" y="13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0" y="18"/>
                    <a:pt x="0" y="18"/>
                    <a:pt x="0" y="18"/>
                  </a:cubicBezTo>
                  <a:cubicBezTo>
                    <a:pt x="11" y="7"/>
                    <a:pt x="11" y="7"/>
                    <a:pt x="11" y="7"/>
                  </a:cubicBezTo>
                  <a:cubicBezTo>
                    <a:pt x="16" y="2"/>
                    <a:pt x="22" y="0"/>
                    <a:pt x="28" y="0"/>
                  </a:cubicBezTo>
                  <a:cubicBezTo>
                    <a:pt x="34" y="0"/>
                    <a:pt x="40" y="2"/>
                    <a:pt x="45" y="7"/>
                  </a:cubicBezTo>
                  <a:cubicBezTo>
                    <a:pt x="50" y="12"/>
                    <a:pt x="52" y="18"/>
                    <a:pt x="52" y="24"/>
                  </a:cubicBezTo>
                  <a:cubicBezTo>
                    <a:pt x="52" y="30"/>
                    <a:pt x="50" y="36"/>
                    <a:pt x="45" y="41"/>
                  </a:cubicBezTo>
                  <a:lnTo>
                    <a:pt x="34" y="5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5220081" y="4453128"/>
              <a:ext cx="27432" cy="26479"/>
            </a:xfrm>
            <a:custGeom>
              <a:rect l="l" t="t" r="r" b="b"/>
              <a:pathLst>
                <a:path w="28" h="28">
                  <a:moveTo>
                    <a:pt x="15" y="28"/>
                  </a:moveTo>
                  <a:lnTo>
                    <a:pt x="0" y="14"/>
                  </a:lnTo>
                  <a:lnTo>
                    <a:pt x="15" y="0"/>
                  </a:lnTo>
                  <a:lnTo>
                    <a:pt x="29" y="14"/>
                  </a:lnTo>
                  <a:lnTo>
                    <a:pt x="15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5255990" y="4444555"/>
              <a:ext cx="27432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9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5265420" y="4408646"/>
              <a:ext cx="26479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5247513" y="4479607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5"/>
                  </a:lnTo>
                  <a:lnTo>
                    <a:pt x="14" y="0"/>
                  </a:lnTo>
                  <a:lnTo>
                    <a:pt x="28" y="15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5291900" y="4435126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2" name="AutoShape 42"/>
          <p:cNvSpPr/>
          <p:nvPr/>
        </p:nvSpPr>
        <p:spPr>
          <a:xfrm>
            <a:off x="8335955" y="4809710"/>
            <a:ext cx="3133738" cy="101914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捏住患者鼻子，对患者口部吹气两次，每次吹气持续吹气1秒以上，使胸廓隆起。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48027" y="4293614"/>
            <a:ext cx="1897171" cy="36933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人工呼吸</a:t>
            </a:r>
            <a:endParaRPr lang="en-US" sz="1100"/>
          </a:p>
        </p:txBody>
      </p:sp>
      <p:grpSp>
        <p:nvGrpSpPr>
          <p:cNvPr id="44" name="Group 44"/>
          <p:cNvGrpSpPr/>
          <p:nvPr/>
        </p:nvGrpSpPr>
        <p:grpSpPr>
          <a:xfrm>
            <a:off x="8380762" y="4177284"/>
            <a:ext cx="561213" cy="561213"/>
            <a:chOff x="8380762" y="4177284"/>
            <a:chExt cx="561213" cy="561213"/>
          </a:xfrm>
        </p:grpSpPr>
        <p:sp>
          <p:nvSpPr>
            <p:cNvPr id="45" name="AutoShape 45"/>
            <p:cNvSpPr/>
            <p:nvPr/>
          </p:nvSpPr>
          <p:spPr>
            <a:xfrm>
              <a:off x="8380762" y="4177284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8533542" y="4316063"/>
            <a:ext cx="282417" cy="283559"/>
            <a:chOff x="8533542" y="4316063"/>
            <a:chExt cx="282417" cy="283559"/>
          </a:xfrm>
        </p:grpSpPr>
        <p:sp>
          <p:nvSpPr>
            <p:cNvPr id="47" name="Freeform 47"/>
            <p:cNvSpPr/>
            <p:nvPr/>
          </p:nvSpPr>
          <p:spPr>
            <a:xfrm>
              <a:off x="8562499" y="4316063"/>
              <a:ext cx="253460" cy="254508"/>
            </a:xfrm>
            <a:custGeom>
              <a:rect l="l" t="t" r="r" b="b"/>
              <a:pathLst>
                <a:path w="262" h="263">
                  <a:moveTo>
                    <a:pt x="102" y="263"/>
                  </a:moveTo>
                  <a:lnTo>
                    <a:pt x="0" y="159"/>
                  </a:lnTo>
                  <a:lnTo>
                    <a:pt x="203" y="0"/>
                  </a:lnTo>
                  <a:lnTo>
                    <a:pt x="262" y="59"/>
                  </a:lnTo>
                  <a:lnTo>
                    <a:pt x="102" y="263"/>
                  </a:lnTo>
                  <a:close/>
                  <a:moveTo>
                    <a:pt x="29" y="161"/>
                  </a:moveTo>
                  <a:lnTo>
                    <a:pt x="100" y="234"/>
                  </a:lnTo>
                  <a:lnTo>
                    <a:pt x="237" y="62"/>
                  </a:lnTo>
                  <a:lnTo>
                    <a:pt x="201" y="26"/>
                  </a:lnTo>
                  <a:lnTo>
                    <a:pt x="29" y="16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8624507" y="4371213"/>
              <a:ext cx="134493" cy="109347"/>
            </a:xfrm>
            <a:custGeom>
              <a:rect l="l" t="t" r="r" b="b"/>
              <a:pathLst>
                <a:path w="139" h="113">
                  <a:moveTo>
                    <a:pt x="12" y="113"/>
                  </a:moveTo>
                  <a:lnTo>
                    <a:pt x="0" y="99"/>
                  </a:lnTo>
                  <a:lnTo>
                    <a:pt x="128" y="0"/>
                  </a:lnTo>
                  <a:lnTo>
                    <a:pt x="139" y="14"/>
                  </a:lnTo>
                  <a:lnTo>
                    <a:pt x="12" y="11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8540305" y="4495038"/>
              <a:ext cx="97727" cy="97727"/>
            </a:xfrm>
            <a:custGeom>
              <a:rect l="l" t="t" r="r" b="b"/>
              <a:pathLst>
                <a:path w="43" h="43">
                  <a:moveTo>
                    <a:pt x="12" y="43"/>
                  </a:moveTo>
                  <a:cubicBezTo>
                    <a:pt x="0" y="31"/>
                    <a:pt x="0" y="31"/>
                    <a:pt x="0" y="31"/>
                  </a:cubicBezTo>
                  <a:cubicBezTo>
                    <a:pt x="3" y="29"/>
                    <a:pt x="3" y="29"/>
                    <a:pt x="3" y="29"/>
                  </a:cubicBezTo>
                  <a:cubicBezTo>
                    <a:pt x="8" y="24"/>
                    <a:pt x="8" y="16"/>
                    <a:pt x="3" y="12"/>
                  </a:cubicBezTo>
                  <a:cubicBezTo>
                    <a:pt x="0" y="9"/>
                    <a:pt x="0" y="9"/>
                    <a:pt x="0" y="9"/>
                  </a:cubicBezTo>
                  <a:cubicBezTo>
                    <a:pt x="9" y="0"/>
                    <a:pt x="9" y="0"/>
                    <a:pt x="9" y="0"/>
                  </a:cubicBezTo>
                  <a:cubicBezTo>
                    <a:pt x="14" y="6"/>
                    <a:pt x="14" y="6"/>
                    <a:pt x="14" y="6"/>
                  </a:cubicBezTo>
                  <a:cubicBezTo>
                    <a:pt x="11" y="9"/>
                    <a:pt x="11" y="9"/>
                    <a:pt x="11" y="9"/>
                  </a:cubicBezTo>
                  <a:cubicBezTo>
                    <a:pt x="16" y="16"/>
                    <a:pt x="16" y="25"/>
                    <a:pt x="11" y="31"/>
                  </a:cubicBezTo>
                  <a:cubicBezTo>
                    <a:pt x="12" y="32"/>
                    <a:pt x="12" y="32"/>
                    <a:pt x="12" y="32"/>
                  </a:cubicBezTo>
                  <a:cubicBezTo>
                    <a:pt x="18" y="27"/>
                    <a:pt x="27" y="27"/>
                    <a:pt x="34" y="32"/>
                  </a:cubicBezTo>
                  <a:cubicBezTo>
                    <a:pt x="37" y="29"/>
                    <a:pt x="37" y="29"/>
                    <a:pt x="37" y="29"/>
                  </a:cubicBezTo>
                  <a:cubicBezTo>
                    <a:pt x="43" y="34"/>
                    <a:pt x="43" y="34"/>
                    <a:pt x="43" y="34"/>
                  </a:cubicBezTo>
                  <a:cubicBezTo>
                    <a:pt x="34" y="43"/>
                    <a:pt x="34" y="43"/>
                    <a:pt x="34" y="43"/>
                  </a:cubicBezTo>
                  <a:cubicBezTo>
                    <a:pt x="31" y="40"/>
                    <a:pt x="31" y="40"/>
                    <a:pt x="31" y="40"/>
                  </a:cubicBezTo>
                  <a:cubicBezTo>
                    <a:pt x="27" y="35"/>
                    <a:pt x="19" y="35"/>
                    <a:pt x="14" y="40"/>
                  </a:cubicBezTo>
                  <a:lnTo>
                    <a:pt x="12" y="4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8533542" y="4565713"/>
              <a:ext cx="33909" cy="33909"/>
            </a:xfrm>
            <a:custGeom>
              <a:rect l="l" t="t" r="r" b="b"/>
              <a:pathLst>
                <a:path w="35" h="35">
                  <a:moveTo>
                    <a:pt x="14" y="35"/>
                  </a:moveTo>
                  <a:lnTo>
                    <a:pt x="0" y="21"/>
                  </a:lnTo>
                  <a:lnTo>
                    <a:pt x="21" y="0"/>
                  </a:lnTo>
                  <a:lnTo>
                    <a:pt x="35" y="14"/>
                  </a:lnTo>
                  <a:lnTo>
                    <a:pt x="14" y="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51" name="Picture 51"/>
          <p:cNvPicPr>
            <a:picLocks noChangeAspect="1"/>
          </p:cNvPicPr>
          <p:nvPr/>
        </p:nvPicPr>
        <p:blipFill>
          <a:blip r:embed="rId2"/>
          <a:srcRect l="3716" r="3716"/>
          <a:stretch>
            <a:fillRect/>
          </a:stretch>
        </p:blipFill>
        <p:spPr>
          <a:xfrm>
            <a:off x="706988" y="1587639"/>
            <a:ext cx="3579894" cy="3867314"/>
          </a:xfrm>
          <a:prstGeom prst="rect">
            <a:avLst/>
          </a:prstGeom>
        </p:spPr>
      </p:pic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基础生命支持（BLS）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579263" y="457104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242745" y="4378452"/>
            <a:ext cx="753523" cy="75561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255413" y="4571047"/>
            <a:ext cx="50768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016240" y="4120229"/>
            <a:ext cx="541877" cy="84877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536537" y="5126260"/>
            <a:ext cx="67723" cy="205359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877342" y="457104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629692" y="4168902"/>
            <a:ext cx="546068" cy="846677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375660" y="4061555"/>
            <a:ext cx="391573" cy="1106996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974913" y="480145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332672" y="4978336"/>
            <a:ext cx="50768" cy="461391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655350" y="4291394"/>
            <a:ext cx="694277" cy="6984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093500" y="4563428"/>
            <a:ext cx="546068" cy="5460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576054" y="4826318"/>
            <a:ext cx="67723" cy="582073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345359" y="4728877"/>
            <a:ext cx="541877" cy="5460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890188" y="5023771"/>
            <a:ext cx="50768" cy="461391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595961" y="4604671"/>
            <a:ext cx="647700" cy="64560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710475" y="1613860"/>
            <a:ext cx="1113973" cy="1113971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367552" y="1613860"/>
            <a:ext cx="1113973" cy="1113971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5173137" y="2190165"/>
            <a:ext cx="1845725" cy="3371817"/>
          </a:xfrm>
          <a:custGeom>
            <a:rect l="l" t="t" r="r" b="b"/>
            <a:pathLst>
              <a:path w="496" h="906">
                <a:moveTo>
                  <a:pt x="173" y="908"/>
                </a:moveTo>
                <a:cubicBezTo>
                  <a:pt x="173" y="908"/>
                  <a:pt x="208" y="680"/>
                  <a:pt x="187" y="613"/>
                </a:cubicBezTo>
                <a:cubicBezTo>
                  <a:pt x="0" y="357"/>
                  <a:pt x="0" y="357"/>
                  <a:pt x="0" y="357"/>
                </a:cubicBezTo>
                <a:cubicBezTo>
                  <a:pt x="0" y="357"/>
                  <a:pt x="0" y="357"/>
                  <a:pt x="0" y="357"/>
                </a:cubicBezTo>
                <a:cubicBezTo>
                  <a:pt x="203" y="547"/>
                  <a:pt x="203" y="547"/>
                  <a:pt x="203" y="547"/>
                </a:cubicBezTo>
                <a:cubicBezTo>
                  <a:pt x="230" y="0"/>
                  <a:pt x="230" y="0"/>
                  <a:pt x="230" y="0"/>
                </a:cubicBezTo>
                <a:cubicBezTo>
                  <a:pt x="255" y="237"/>
                  <a:pt x="255" y="237"/>
                  <a:pt x="255" y="237"/>
                </a:cubicBezTo>
                <a:cubicBezTo>
                  <a:pt x="271" y="439"/>
                  <a:pt x="271" y="439"/>
                  <a:pt x="271" y="439"/>
                </a:cubicBezTo>
                <a:cubicBezTo>
                  <a:pt x="496" y="295"/>
                  <a:pt x="496" y="295"/>
                  <a:pt x="496" y="295"/>
                </a:cubicBezTo>
                <a:cubicBezTo>
                  <a:pt x="496" y="295"/>
                  <a:pt x="496" y="295"/>
                  <a:pt x="496" y="295"/>
                </a:cubicBezTo>
                <a:cubicBezTo>
                  <a:pt x="291" y="500"/>
                  <a:pt x="291" y="500"/>
                  <a:pt x="291" y="500"/>
                </a:cubicBezTo>
                <a:cubicBezTo>
                  <a:pt x="291" y="500"/>
                  <a:pt x="268" y="500"/>
                  <a:pt x="282" y="660"/>
                </a:cubicBezTo>
                <a:cubicBezTo>
                  <a:pt x="295" y="819"/>
                  <a:pt x="307" y="905"/>
                  <a:pt x="307" y="905"/>
                </a:cubicBezTo>
                <a:lnTo>
                  <a:pt x="173" y="908"/>
                </a:lnTo>
                <a:close/>
              </a:path>
            </a:pathLst>
          </a:cu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0" y="5151966"/>
            <a:ext cx="12192000" cy="1706034"/>
          </a:xfrm>
          <a:custGeom>
            <a:rect l="l" t="t" r="r" b="b"/>
            <a:pathLst>
              <a:path w="7680" h="1506">
                <a:moveTo>
                  <a:pt x="0" y="1489"/>
                </a:moveTo>
                <a:cubicBezTo>
                  <a:pt x="0" y="700"/>
                  <a:pt x="0" y="700"/>
                  <a:pt x="0" y="700"/>
                </a:cubicBezTo>
                <a:cubicBezTo>
                  <a:pt x="199" y="561"/>
                  <a:pt x="512" y="434"/>
                  <a:pt x="940" y="320"/>
                </a:cubicBezTo>
                <a:cubicBezTo>
                  <a:pt x="1741" y="107"/>
                  <a:pt x="2709" y="0"/>
                  <a:pt x="3842" y="0"/>
                </a:cubicBezTo>
                <a:cubicBezTo>
                  <a:pt x="4976" y="0"/>
                  <a:pt x="5943" y="107"/>
                  <a:pt x="6745" y="320"/>
                </a:cubicBezTo>
                <a:cubicBezTo>
                  <a:pt x="7168" y="433"/>
                  <a:pt x="7480" y="559"/>
                  <a:pt x="7680" y="696"/>
                </a:cubicBezTo>
                <a:cubicBezTo>
                  <a:pt x="7680" y="1492"/>
                  <a:pt x="7680" y="1492"/>
                  <a:pt x="7680" y="1492"/>
                </a:cubicBezTo>
                <a:cubicBezTo>
                  <a:pt x="7673" y="1497"/>
                  <a:pt x="7666" y="1501"/>
                  <a:pt x="7659" y="1506"/>
                </a:cubicBezTo>
                <a:cubicBezTo>
                  <a:pt x="25" y="1506"/>
                  <a:pt x="25" y="1506"/>
                  <a:pt x="25" y="1506"/>
                </a:cubicBezTo>
                <a:cubicBezTo>
                  <a:pt x="16" y="1500"/>
                  <a:pt x="8" y="1494"/>
                  <a:pt x="0" y="148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173137" y="1048536"/>
            <a:ext cx="1788893" cy="178889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339022" y="2482025"/>
            <a:ext cx="1459644" cy="14596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379102" y="2482025"/>
            <a:ext cx="1459644" cy="14596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1318965" y="1702027"/>
            <a:ext cx="2919889" cy="64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如发现患者心律失常，应立即进行电除颤。</a:t>
            </a:r>
            <a:endParaRPr lang="en-US" sz="1100"/>
          </a:p>
        </p:txBody>
      </p:sp>
      <p:sp>
        <p:nvSpPr>
          <p:cNvPr id="26" name="TextBox 26"/>
          <p:cNvSpPr txBox="1"/>
          <p:nvPr/>
        </p:nvSpPr>
        <p:spPr>
          <a:xfrm>
            <a:off x="1318965" y="1393788"/>
            <a:ext cx="291655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除颤</a:t>
            </a:r>
          </a:p>
        </p:txBody>
      </p:sp>
      <p:sp>
        <p:nvSpPr>
          <p:cNvPr id="27" name="AutoShape 27"/>
          <p:cNvSpPr/>
          <p:nvPr/>
        </p:nvSpPr>
        <p:spPr>
          <a:xfrm>
            <a:off x="1318965" y="3024253"/>
            <a:ext cx="2919889" cy="64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根据患者情况，使用复苏药物如肾上腺素等。</a:t>
            </a:r>
            <a:endParaRPr lang="en-US" sz="1100"/>
          </a:p>
        </p:txBody>
      </p:sp>
      <p:sp>
        <p:nvSpPr>
          <p:cNvPr id="28" name="TextBox 28"/>
          <p:cNvSpPr txBox="1"/>
          <p:nvPr/>
        </p:nvSpPr>
        <p:spPr>
          <a:xfrm>
            <a:off x="1318965" y="2716014"/>
            <a:ext cx="291655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使用药物</a:t>
            </a:r>
          </a:p>
        </p:txBody>
      </p:sp>
      <p:sp>
        <p:nvSpPr>
          <p:cNvPr id="29" name="AutoShape 29"/>
          <p:cNvSpPr/>
          <p:nvPr/>
        </p:nvSpPr>
        <p:spPr>
          <a:xfrm>
            <a:off x="8016240" y="1702027"/>
            <a:ext cx="2919889" cy="64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为患者建立静脉通道，以便快速给药。</a:t>
            </a:r>
            <a:endParaRPr lang="en-US" sz="1100"/>
          </a:p>
        </p:txBody>
      </p:sp>
      <p:sp>
        <p:nvSpPr>
          <p:cNvPr id="30" name="TextBox 30"/>
          <p:cNvSpPr txBox="1"/>
          <p:nvPr/>
        </p:nvSpPr>
        <p:spPr>
          <a:xfrm>
            <a:off x="8016240" y="1393788"/>
            <a:ext cx="291655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建立静脉通道</a:t>
            </a:r>
          </a:p>
        </p:txBody>
      </p:sp>
      <p:sp>
        <p:nvSpPr>
          <p:cNvPr id="31" name="AutoShape 31"/>
          <p:cNvSpPr/>
          <p:nvPr/>
        </p:nvSpPr>
        <p:spPr>
          <a:xfrm>
            <a:off x="8016240" y="3064629"/>
            <a:ext cx="2919889" cy="62108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如患者呼吸心跳未恢复，应进行气管插管，连接呼吸机辅助通气。</a:t>
            </a:r>
            <a:endParaRPr lang="en-US" sz="1100"/>
          </a:p>
        </p:txBody>
      </p:sp>
      <p:sp>
        <p:nvSpPr>
          <p:cNvPr id="32" name="TextBox 32"/>
          <p:cNvSpPr txBox="1"/>
          <p:nvPr/>
        </p:nvSpPr>
        <p:spPr>
          <a:xfrm>
            <a:off x="8016240" y="2727831"/>
            <a:ext cx="291655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气管插管</a:t>
            </a:r>
          </a:p>
        </p:txBody>
      </p:sp>
      <p:grpSp>
        <p:nvGrpSpPr>
          <p:cNvPr id="33" name="Group 3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4" name="AutoShape 3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TextBox 5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高级生命支持（ACLS）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https://d.book118.com/345103130121011100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2024-09-08T04:51:45.791</cp:lastPrinted>
  <dcterms:created xsi:type="dcterms:W3CDTF">2024-09-07T20:51:45Z</dcterms:created>
  <dcterms:modified xsi:type="dcterms:W3CDTF">2024-09-07T20:51:47Z</dcterms:modified>
</cp:coreProperties>
</file>