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2B0E9B0-6ACB-4A85-A62F-049E571B2D1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8DC539-70C7-423F-95E3-6641DA088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9D240-B1D0-4AFD-874D-44B6AC21E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E32278-B2E8-426D-8EE2-ECEC6EC3A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B177CF-81F4-4E80-8AD2-82BE75D9BE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F51448-B4DC-417F-AC3B-FAD1F31672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1A1F63-28DC-4902-B7CD-46A2E67BF4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F967B8-1BFE-4EA9-A205-C35AB88D98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EBC048-8F55-4050-924C-037D01A31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4C1ED-E1C4-435F-B4D4-715EBF77E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3E7356-B16C-4A35-8838-EC7D0B779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8EFF20-AA4F-47B0-8DAD-1251B7D4D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025D4AE-08F6-44A4-9EF3-4786D6177A5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DDB0B8E-D799-4C14-96AD-AACBBD020C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13201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学校安全管理培训的社会责任与公益行动</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学校安全管理培训的重要性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学校安全管理培训的社会责任</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学校安全管理培训的公益行动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学校安全管理培训的未来发展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学校安全管理培训的成功案例分享</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学校安全管理培训的重要性</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学校安全管理培训的定义</a:t>
            </a:r>
            <a:endParaRPr lang="en-US" sz="2800" b="0" strike="noStrike" spc="-1">
              <a:solidFill>
                <a:srgbClr val="000000"/>
              </a:solidFill>
              <a:latin typeface="Arial"/>
            </a:endParaRPr>
          </a:p>
        </p:txBody>
      </p:sp>
      <p:sp>
        <p:nvSpPr>
          <p:cNvPr id="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学校安全管理培训是为学校管理者、教师和学生提供相关的安全知识和技能培训，以保障学校安全。</a:t>
            </a:r>
            <a:endParaRPr lang="en-US" sz="18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学校安全管理培训的意义</a:t>
            </a:r>
            <a:endParaRPr lang="en-US" sz="3600" b="0" strike="noStrike" spc="-1">
              <a:solidFill>
                <a:schemeClr val="dk1"/>
              </a:solidFill>
              <a:latin typeface="Arial"/>
            </a:endParaRPr>
          </a:p>
        </p:txBody>
      </p:sp>
      <p:sp>
        <p:nvSpPr>
          <p:cNvPr id="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增强学校管理者和教师的安全意识</a:t>
            </a:r>
            <a:endParaRPr lang="en-US" sz="1600" b="0" strike="noStrike" spc="-1">
              <a:solidFill>
                <a:srgbClr val="000000"/>
              </a:solidFill>
              <a:latin typeface="Arial"/>
            </a:endParaRPr>
          </a:p>
        </p:txBody>
      </p:sp>
      <p:sp>
        <p:nvSpPr>
          <p:cNvPr id="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提高安全意识</a:t>
            </a:r>
            <a:endParaRPr lang="en-US" sz="2000" b="0" strike="noStrike" spc="-1">
              <a:solidFill>
                <a:srgbClr val="000000"/>
              </a:solidFill>
              <a:latin typeface="Arial"/>
            </a:endParaRPr>
          </a:p>
        </p:txBody>
      </p:sp>
      <p:sp>
        <p:nvSpPr>
          <p:cNvPr id="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增强应对突发事件的应急能力</a:t>
            </a:r>
            <a:endParaRPr lang="en-US" sz="1600" b="0" strike="noStrike" spc="-1">
              <a:solidFill>
                <a:srgbClr val="000000"/>
              </a:solidFill>
              <a:latin typeface="Arial"/>
            </a:endParaRPr>
          </a:p>
        </p:txBody>
      </p:sp>
      <p:sp>
        <p:nvSpPr>
          <p:cNvPr id="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提高应急能力</a:t>
            </a:r>
            <a:endParaRPr lang="en-US" sz="2000" b="0" strike="noStrike" spc="-1">
              <a:solidFill>
                <a:srgbClr val="000000"/>
              </a:solidFill>
              <a:latin typeface="Arial"/>
            </a:endParaRPr>
          </a:p>
        </p:txBody>
      </p:sp>
      <p:sp>
        <p:nvSpPr>
          <p:cNvPr id="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保障学生的生命安全和身心健康</a:t>
            </a:r>
            <a:endParaRPr lang="en-US" sz="1600" b="0" strike="noStrike" spc="-1">
              <a:solidFill>
                <a:srgbClr val="000000"/>
              </a:solidFill>
              <a:latin typeface="Arial"/>
            </a:endParaRPr>
          </a:p>
        </p:txBody>
      </p:sp>
      <p:sp>
        <p:nvSpPr>
          <p:cNvPr id="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保障生命安全</a:t>
            </a:r>
            <a:endParaRPr lang="en-US" sz="2000" b="0" strike="noStrike" spc="-1">
              <a:solidFill>
                <a:srgbClr val="000000"/>
              </a:solidFill>
              <a:latin typeface="Arial"/>
            </a:endParaRPr>
          </a:p>
        </p:txBody>
      </p:sp>
      <p:sp>
        <p:nvSpPr>
          <p:cNvPr id="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2"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学校安全管理培训的内容</a:t>
            </a:r>
            <a:endParaRPr lang="en-US" sz="2800" b="0" strike="noStrike" spc="-1">
              <a:solidFill>
                <a:srgbClr val="000000"/>
              </a:solidFill>
              <a:latin typeface="Arial"/>
            </a:endParaRPr>
          </a:p>
        </p:txBody>
      </p:sp>
      <p:sp>
        <p:nvSpPr>
          <p:cNvPr id="103"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学校安全管理培训的内容包括火灾应急处理、自然灾害防范、校园暴力预防、突发事件处理和交通安全知识。</a:t>
            </a:r>
            <a:endParaRPr lang="en-US" sz="1800" b="0" strike="noStrike" spc="-1">
              <a:solidFill>
                <a:srgbClr val="000000"/>
              </a:solidFill>
              <a:latin typeface="Arial"/>
            </a:endParaRPr>
          </a:p>
        </p:txBody>
      </p:sp>
      <p:sp>
        <p:nvSpPr>
          <p:cNvPr id="1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05"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在线学习</a:t>
            </a:r>
            <a:endParaRPr lang="en-US" sz="1800" b="0" strike="noStrike" spc="-1">
              <a:solidFill>
                <a:srgbClr val="000000"/>
              </a:solidFill>
              <a:latin typeface="Arial"/>
            </a:endParaRPr>
          </a:p>
        </p:txBody>
      </p:sp>
      <p:sp>
        <p:nvSpPr>
          <p:cNvPr id="110"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便于学习者自主安排时间</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内容可随时随地获取</a:t>
            </a:r>
            <a:endParaRPr lang="en-US" sz="1400" b="0" strike="noStrike" spc="-1">
              <a:solidFill>
                <a:srgbClr val="000000"/>
              </a:solidFill>
              <a:latin typeface="Arial"/>
            </a:endParaRPr>
          </a:p>
        </p:txBody>
      </p:sp>
      <p:sp>
        <p:nvSpPr>
          <p:cNvPr id="1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模拟演练</a:t>
            </a:r>
            <a:endParaRPr lang="en-US" sz="1800" b="0" strike="noStrike" spc="-1">
              <a:solidFill>
                <a:srgbClr val="000000"/>
              </a:solidFill>
              <a:latin typeface="Arial"/>
            </a:endParaRPr>
          </a:p>
        </p:txBody>
      </p:sp>
      <p:sp>
        <p:nvSpPr>
          <p:cNvPr id="113"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模拟真实场景，验证应急处理能力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提高学习者的应变能力</a:t>
            </a:r>
            <a:endParaRPr lang="en-US" sz="1400" b="0" strike="noStrike" spc="-1">
              <a:solidFill>
                <a:srgbClr val="000000"/>
              </a:solidFill>
              <a:latin typeface="Arial"/>
            </a:endParaRPr>
          </a:p>
        </p:txBody>
      </p:sp>
      <p:sp>
        <p:nvSpPr>
          <p:cNvPr id="1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专家讲座</a:t>
            </a:r>
            <a:endParaRPr lang="en-US" sz="1800" b="0" strike="noStrike" spc="-1">
              <a:solidFill>
                <a:srgbClr val="000000"/>
              </a:solidFill>
              <a:latin typeface="Arial"/>
            </a:endParaRPr>
          </a:p>
        </p:txBody>
      </p:sp>
      <p:sp>
        <p:nvSpPr>
          <p:cNvPr id="116"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学术交流，深入探讨安全管理话题</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分享先进案例和经验</a:t>
            </a:r>
            <a:endParaRPr lang="en-US" sz="1400" b="0" strike="noStrike" spc="-1">
              <a:solidFill>
                <a:srgbClr val="000000"/>
              </a:solidFill>
              <a:latin typeface="Arial"/>
            </a:endParaRPr>
          </a:p>
        </p:txBody>
      </p:sp>
      <p:sp>
        <p:nvSpPr>
          <p:cNvPr id="11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学校安全管理培训的形式</a:t>
            </a:r>
            <a:endParaRPr lang="en-US" sz="3600" b="0" strike="noStrike" spc="-1">
              <a:solidFill>
                <a:schemeClr val="dk1"/>
              </a:solidFill>
              <a:latin typeface="Arial"/>
            </a:endParaRPr>
          </a:p>
        </p:txBody>
      </p:sp>
      <p:sp>
        <p:nvSpPr>
          <p:cNvPr id="1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线下培训</a:t>
            </a:r>
            <a:endParaRPr lang="en-US" sz="1800" b="0" strike="noStrike" spc="-1">
              <a:solidFill>
                <a:srgbClr val="000000"/>
              </a:solidFill>
              <a:latin typeface="Arial"/>
            </a:endParaRPr>
          </a:p>
        </p:txBody>
      </p:sp>
      <p:sp>
        <p:nvSpPr>
          <p:cNvPr id="120"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传统的面对面培训方式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人员聚集，互动性强</a:t>
            </a:r>
            <a:endParaRPr lang="en-US" sz="14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学校安全管理培训的影响</a:t>
            </a:r>
            <a:endParaRPr lang="en-US" sz="3600" b="0" strike="noStrike" spc="-1">
              <a:solidFill>
                <a:schemeClr val="dk1"/>
              </a:solidFill>
              <a:latin typeface="Arial"/>
            </a:endParaRPr>
          </a:p>
        </p:txBody>
      </p:sp>
      <p:sp>
        <p:nvSpPr>
          <p:cNvPr id="12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学校安全管理培训有助于提高社会安全水平</a:t>
            </a:r>
            <a:endParaRPr lang="en-US" sz="1600" b="0" strike="noStrike" spc="-1">
              <a:solidFill>
                <a:srgbClr val="000000"/>
              </a:solidFill>
              <a:latin typeface="Arial"/>
            </a:endParaRPr>
          </a:p>
        </p:txBody>
      </p:sp>
      <p:sp>
        <p:nvSpPr>
          <p:cNvPr id="12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促进社会和谐</a:t>
            </a:r>
            <a:endParaRPr lang="en-US" sz="2000" b="0" strike="noStrike" spc="-1">
              <a:solidFill>
                <a:srgbClr val="000000"/>
              </a:solidFill>
              <a:latin typeface="Arial"/>
            </a:endParaRPr>
          </a:p>
        </p:txBody>
      </p:sp>
      <p:sp>
        <p:nvSpPr>
          <p:cNvPr id="12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培养学生的安全意识和责任感</a:t>
            </a:r>
            <a:endParaRPr lang="en-US" sz="1600" b="0" strike="noStrike" spc="-1">
              <a:solidFill>
                <a:srgbClr val="000000"/>
              </a:solidFill>
              <a:latin typeface="Arial"/>
            </a:endParaRPr>
          </a:p>
        </p:txBody>
      </p:sp>
      <p:sp>
        <p:nvSpPr>
          <p:cNvPr id="12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增强公民责任感</a:t>
            </a:r>
            <a:endParaRPr lang="en-US" sz="2000" b="0" strike="noStrike" spc="-1">
              <a:solidFill>
                <a:srgbClr val="000000"/>
              </a:solidFill>
              <a:latin typeface="Arial"/>
            </a:endParaRPr>
          </a:p>
        </p:txBody>
      </p:sp>
      <p:sp>
        <p:nvSpPr>
          <p:cNvPr id="12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学校安全管理培训是学校教育质量的重要组成部分</a:t>
            </a:r>
            <a:endParaRPr lang="en-US" sz="1600" b="0" strike="noStrike" spc="-1">
              <a:solidFill>
                <a:srgbClr val="000000"/>
              </a:solidFill>
              <a:latin typeface="Arial"/>
            </a:endParaRPr>
          </a:p>
        </p:txBody>
      </p:sp>
      <p:sp>
        <p:nvSpPr>
          <p:cNvPr id="12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提升教育质量</a:t>
            </a:r>
            <a:endParaRPr lang="en-US" sz="2000" b="0" strike="noStrike" spc="-1">
              <a:solidFill>
                <a:srgbClr val="000000"/>
              </a:solidFill>
              <a:latin typeface="Arial"/>
            </a:endParaRPr>
          </a:p>
        </p:txBody>
      </p:sp>
      <p:sp>
        <p:nvSpPr>
          <p:cNvPr id="12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学校安全管理培训的社会责任</a:t>
            </a:r>
            <a:endParaRPr lang="en-US" sz="3600" b="0" strike="noStrike" spc="-1">
              <a:solidFill>
                <a:schemeClr val="dk1"/>
              </a:solidFill>
              <a:latin typeface="Arial"/>
            </a:endParaRPr>
          </a:p>
        </p:txBody>
      </p:sp>
      <p:sp>
        <p:nvSpPr>
          <p:cNvPr id="13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学校安全管理培训对社会的责任</a:t>
            </a:r>
            <a:endParaRPr lang="en-US" sz="2800" b="0" strike="noStrike" spc="-1">
              <a:solidFill>
                <a:srgbClr val="000000"/>
              </a:solidFill>
              <a:latin typeface="Arial"/>
            </a:endParaRPr>
          </a:p>
        </p:txBody>
      </p:sp>
      <p:sp>
        <p:nvSpPr>
          <p:cNvPr id="137"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学校安全管理培训的社会责任在于保障学生和教职工的生命安全，同时也促进社会稳定和和谐发展。</a:t>
            </a:r>
            <a:endParaRPr lang="en-US" sz="1800" b="0" strike="noStrike" spc="-1">
              <a:solidFill>
                <a:srgbClr val="000000"/>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39"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2"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社会各界对学校安全管理培训的关注</a:t>
            </a:r>
            <a:endParaRPr lang="en-US" sz="3600" b="0" strike="noStrike" spc="-1">
              <a:solidFill>
                <a:schemeClr val="dk1"/>
              </a:solidFill>
              <a:latin typeface="Arial"/>
            </a:endParaRPr>
          </a:p>
        </p:txBody>
      </p:sp>
      <p:sp>
        <p:nvSpPr>
          <p:cNvPr id="14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政策支持和监督</a:t>
            </a:r>
            <a:endParaRPr lang="en-US" sz="1600" b="0" strike="noStrike" spc="-1">
              <a:solidFill>
                <a:srgbClr val="000000"/>
              </a:solidFill>
              <a:latin typeface="Arial"/>
            </a:endParaRPr>
          </a:p>
        </p:txBody>
      </p:sp>
      <p:sp>
        <p:nvSpPr>
          <p:cNvPr id="14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政府部门</a:t>
            </a:r>
            <a:endParaRPr lang="en-US" sz="2000" b="0" strike="noStrike" spc="-1">
              <a:solidFill>
                <a:srgbClr val="000000"/>
              </a:solidFill>
              <a:latin typeface="Arial"/>
            </a:endParaRPr>
          </a:p>
        </p:txBody>
      </p:sp>
      <p:sp>
        <p:nvSpPr>
          <p:cNvPr id="14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实施和执行责任</a:t>
            </a:r>
            <a:endParaRPr lang="en-US" sz="1600" b="0" strike="noStrike" spc="-1">
              <a:solidFill>
                <a:srgbClr val="000000"/>
              </a:solidFill>
              <a:latin typeface="Arial"/>
            </a:endParaRPr>
          </a:p>
        </p:txBody>
      </p:sp>
      <p:sp>
        <p:nvSpPr>
          <p:cNvPr id="14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学校管理者</a:t>
            </a:r>
            <a:endParaRPr lang="en-US" sz="2000" b="0" strike="noStrike" spc="-1">
              <a:solidFill>
                <a:srgbClr val="000000"/>
              </a:solidFill>
              <a:latin typeface="Arial"/>
            </a:endParaRPr>
          </a:p>
        </p:txBody>
      </p:sp>
      <p:sp>
        <p:nvSpPr>
          <p:cNvPr id="14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关注学校安全环境</a:t>
            </a:r>
            <a:endParaRPr lang="en-US" sz="1600" b="0" strike="noStrike" spc="-1">
              <a:solidFill>
                <a:srgbClr val="000000"/>
              </a:solidFill>
              <a:latin typeface="Arial"/>
            </a:endParaRPr>
          </a:p>
        </p:txBody>
      </p:sp>
      <p:sp>
        <p:nvSpPr>
          <p:cNvPr id="14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家长和学生</a:t>
            </a:r>
            <a:endParaRPr lang="en-US" sz="2000" b="0" strike="noStrike" spc="-1">
              <a:solidFill>
                <a:srgbClr val="000000"/>
              </a:solidFill>
              <a:latin typeface="Arial"/>
            </a:endParaRPr>
          </a:p>
        </p:txBody>
      </p:sp>
      <p:sp>
        <p:nvSpPr>
          <p:cNvPr id="15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关注安全教育成果</a:t>
            </a:r>
            <a:endParaRPr lang="en-US" sz="1600" b="0" strike="noStrike" spc="-1">
              <a:solidFill>
                <a:srgbClr val="000000"/>
              </a:solidFill>
              <a:latin typeface="Arial"/>
            </a:endParaRPr>
          </a:p>
        </p:txBody>
      </p:sp>
      <p:sp>
        <p:nvSpPr>
          <p:cNvPr id="15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社会公众</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建立安全管理培训机制</a:t>
            </a:r>
            <a:endParaRPr lang="en-US" sz="1800" b="0" strike="noStrike" spc="-1">
              <a:solidFill>
                <a:srgbClr val="000000"/>
              </a:solidFill>
              <a:latin typeface="Arial"/>
            </a:endParaRPr>
          </a:p>
        </p:txBody>
      </p:sp>
      <p:sp>
        <p:nvSpPr>
          <p:cNvPr id="15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制定培训计划</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建立评估体系</a:t>
            </a:r>
            <a:endParaRPr lang="en-US" sz="1400" b="0" strike="noStrike" spc="-1">
              <a:solidFill>
                <a:srgbClr val="000000"/>
              </a:solidFill>
              <a:latin typeface="Arial"/>
            </a:endParaRPr>
          </a:p>
        </p:txBody>
      </p:sp>
      <p:sp>
        <p:nvSpPr>
          <p:cNvPr id="15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强化学校安全管理的政策支持</a:t>
            </a:r>
            <a:endParaRPr lang="en-US" sz="1800" b="0" strike="noStrike" spc="-1">
              <a:solidFill>
                <a:srgbClr val="000000"/>
              </a:solidFill>
              <a:latin typeface="Arial"/>
            </a:endParaRPr>
          </a:p>
        </p:txBody>
      </p:sp>
      <p:sp>
        <p:nvSpPr>
          <p:cNvPr id="15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加强政策宣传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完善政策执行</a:t>
            </a:r>
            <a:endParaRPr lang="en-US" sz="1400" b="0" strike="noStrike" spc="-1">
              <a:solidFill>
                <a:srgbClr val="000000"/>
              </a:solidFill>
              <a:latin typeface="Arial"/>
            </a:endParaRPr>
          </a:p>
        </p:txBody>
      </p:sp>
      <p:sp>
        <p:nvSpPr>
          <p:cNvPr id="15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学校安全管理培训的倡导与推广</a:t>
            </a:r>
            <a:endParaRPr lang="en-US" sz="3600" b="0" strike="noStrike" spc="-1">
              <a:solidFill>
                <a:schemeClr val="dk1"/>
              </a:solidFill>
              <a:latin typeface="Arial"/>
            </a:endParaRPr>
          </a:p>
        </p:txBody>
      </p:sp>
      <p:sp>
        <p:nvSpPr>
          <p:cNvPr id="16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开展安全知识宣传活动</a:t>
            </a:r>
            <a:endParaRPr lang="en-US" sz="1800" b="0" strike="noStrike" spc="-1">
              <a:solidFill>
                <a:srgbClr val="000000"/>
              </a:solidFill>
              <a:latin typeface="Arial"/>
            </a:endParaRPr>
          </a:p>
        </p:txBody>
      </p:sp>
      <p:sp>
        <p:nvSpPr>
          <p:cNvPr id="16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提升安全意识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推广安全技能</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5"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学校安全管理培训的社会影响</a:t>
            </a:r>
            <a:endParaRPr lang="en-US" sz="3600" b="0" strike="noStrike" spc="-1">
              <a:solidFill>
                <a:schemeClr val="dk1"/>
              </a:solidFill>
              <a:latin typeface="Arial"/>
            </a:endParaRPr>
          </a:p>
        </p:txBody>
      </p:sp>
      <p:sp>
        <p:nvSpPr>
          <p:cNvPr id="16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6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提升学校社会形象</a:t>
            </a:r>
            <a:endParaRPr lang="en-US" sz="2000" b="0" strike="noStrike" spc="-1">
              <a:solidFill>
                <a:srgbClr val="000000"/>
              </a:solidFill>
              <a:latin typeface="Arial"/>
            </a:endParaRPr>
          </a:p>
        </p:txBody>
      </p:sp>
      <p:sp>
        <p:nvSpPr>
          <p:cNvPr id="16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7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7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增进与社会各界的合作与交流</a:t>
            </a:r>
            <a:endParaRPr lang="en-US" sz="2000" b="0" strike="noStrike" spc="-1">
              <a:solidFill>
                <a:srgbClr val="000000"/>
              </a:solidFill>
              <a:latin typeface="Arial"/>
            </a:endParaRPr>
          </a:p>
        </p:txBody>
      </p:sp>
      <p:sp>
        <p:nvSpPr>
          <p:cNvPr id="175"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7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77"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学校安全管理培训的社会责任与公益行动是保障教育环境安全的重要组成部分，它需要社会各界的共同努力和持续关注，以实现学校安全和稳定发展。</a:t>
            </a:r>
            <a:endParaRPr lang="en-US" sz="2000" b="0" strike="noStrike" spc="-1">
              <a:solidFill>
                <a:srgbClr val="000000"/>
              </a:solidFill>
              <a:latin typeface="Arial"/>
            </a:endParaRPr>
          </a:p>
        </p:txBody>
      </p:sp>
      <p:sp>
        <p:nvSpPr>
          <p:cNvPr id="17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1"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学校安全管理培训的公益行动</a:t>
            </a:r>
            <a:endParaRPr lang="en-US" sz="3600" b="0" strike="noStrike" spc="-1">
              <a:solidFill>
                <a:schemeClr val="dk1"/>
              </a:solidFill>
              <a:latin typeface="Arial"/>
            </a:endParaRPr>
          </a:p>
        </p:txBody>
      </p:sp>
      <p:sp>
        <p:nvSpPr>
          <p:cNvPr id="18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学校安全管理培训的教育公益性</a:t>
            </a:r>
            <a:endParaRPr lang="en-US" sz="2800" b="0" strike="noStrike" spc="-1">
              <a:solidFill>
                <a:srgbClr val="000000"/>
              </a:solidFill>
              <a:latin typeface="Arial"/>
            </a:endParaRPr>
          </a:p>
        </p:txBody>
      </p:sp>
      <p:sp>
        <p:nvSpPr>
          <p:cNvPr id="187"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学校安全管理培训不仅仅是为了提升学生和教职工的安全意识，更是为了促进整个社会的安全文化传播。通过培训，可以让社会公众更加了解安全问题，提高对安全警示的敏感度。</a:t>
            </a:r>
            <a:endParaRPr lang="en-US" sz="1800" b="0" strike="noStrike" spc="-1">
              <a:solidFill>
                <a:srgbClr val="000000"/>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89"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2"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学校安全管理培训的公益项目</a:t>
            </a:r>
            <a:endParaRPr lang="en-US" sz="3600" b="0" strike="noStrike" spc="-1">
              <a:solidFill>
                <a:schemeClr val="dk1"/>
              </a:solidFill>
              <a:latin typeface="Arial"/>
            </a:endParaRPr>
          </a:p>
        </p:txBody>
      </p:sp>
      <p:sp>
        <p:nvSpPr>
          <p:cNvPr id="19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为学生和教职工提供全面的安全知识培训</a:t>
            </a:r>
            <a:endParaRPr lang="en-US" sz="1600" b="0" strike="noStrike" spc="-1">
              <a:solidFill>
                <a:srgbClr val="000000"/>
              </a:solidFill>
              <a:latin typeface="Arial"/>
            </a:endParaRPr>
          </a:p>
        </p:txBody>
      </p:sp>
      <p:sp>
        <p:nvSpPr>
          <p:cNvPr id="19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免费提供安全培训课程</a:t>
            </a:r>
            <a:endParaRPr lang="en-US" sz="2000" b="0" strike="noStrike" spc="-1">
              <a:solidFill>
                <a:srgbClr val="000000"/>
              </a:solidFill>
              <a:latin typeface="Arial"/>
            </a:endParaRPr>
          </a:p>
        </p:txBody>
      </p:sp>
      <p:sp>
        <p:nvSpPr>
          <p:cNvPr id="19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通过多种形式宣传安全意识，提高社会关注度</a:t>
            </a:r>
            <a:endParaRPr lang="en-US" sz="1600" b="0" strike="noStrike" spc="-1">
              <a:solidFill>
                <a:srgbClr val="000000"/>
              </a:solidFill>
              <a:latin typeface="Arial"/>
            </a:endParaRPr>
          </a:p>
        </p:txBody>
      </p:sp>
      <p:sp>
        <p:nvSpPr>
          <p:cNvPr id="19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开展安全教育宣传活动</a:t>
            </a:r>
            <a:endParaRPr lang="en-US" sz="2000" b="0" strike="noStrike" spc="-1">
              <a:solidFill>
                <a:srgbClr val="000000"/>
              </a:solidFill>
              <a:latin typeface="Arial"/>
            </a:endParaRPr>
          </a:p>
        </p:txBody>
      </p:sp>
      <p:sp>
        <p:nvSpPr>
          <p:cNvPr id="19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统计安全事故发生率</a:t>
            </a:r>
            <a:endParaRPr lang="en-US" sz="1800" b="0" strike="noStrike" spc="-1">
              <a:solidFill>
                <a:srgbClr val="000000"/>
              </a:solidFill>
              <a:latin typeface="Arial"/>
            </a:endParaRPr>
          </a:p>
        </p:txBody>
      </p:sp>
      <p:sp>
        <p:nvSpPr>
          <p:cNvPr id="20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分析事故发生原因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制定进一步的安全培训计划</a:t>
            </a:r>
            <a:endParaRPr lang="en-US" sz="1400" b="0" strike="noStrike" spc="-1">
              <a:solidFill>
                <a:srgbClr val="000000"/>
              </a:solidFill>
              <a:latin typeface="Arial"/>
            </a:endParaRPr>
          </a:p>
        </p:txBody>
      </p:sp>
      <p:sp>
        <p:nvSpPr>
          <p:cNvPr id="2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0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1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1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学校安全管理培训的效果评估</a:t>
            </a:r>
            <a:endParaRPr lang="en-US" sz="3600" b="0" strike="noStrike" spc="-1">
              <a:solidFill>
                <a:schemeClr val="dk1"/>
              </a:solidFill>
              <a:latin typeface="Arial"/>
            </a:endParaRPr>
          </a:p>
        </p:txBody>
      </p:sp>
      <p:sp>
        <p:nvSpPr>
          <p:cNvPr id="2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定期进行安全知识测试</a:t>
            </a:r>
            <a:endParaRPr lang="en-US" sz="1800" b="0" strike="noStrike" spc="-1">
              <a:solidFill>
                <a:srgbClr val="000000"/>
              </a:solidFill>
              <a:latin typeface="Arial"/>
            </a:endParaRPr>
          </a:p>
        </p:txBody>
      </p:sp>
      <p:sp>
        <p:nvSpPr>
          <p:cNvPr id="21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通过考试评估培训效果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了解学生和教职工安全意识提升情况</a:t>
            </a:r>
            <a:endParaRPr lang="en-US" sz="14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公益行动的社会价值</a:t>
            </a:r>
            <a:endParaRPr lang="en-US" sz="3600" b="0" strike="noStrike" spc="-1">
              <a:solidFill>
                <a:schemeClr val="dk1"/>
              </a:solidFill>
              <a:latin typeface="Arial"/>
            </a:endParaRPr>
          </a:p>
        </p:txBody>
      </p:sp>
      <p:sp>
        <p:nvSpPr>
          <p:cNvPr id="21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1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保障学生和教职工的人身安全</a:t>
            </a:r>
            <a:endParaRPr lang="en-US" sz="2000" b="0" strike="noStrike" spc="-1">
              <a:solidFill>
                <a:srgbClr val="000000"/>
              </a:solidFill>
              <a:latin typeface="Arial"/>
            </a:endParaRPr>
          </a:p>
        </p:txBody>
      </p:sp>
      <p:sp>
        <p:nvSpPr>
          <p:cNvPr id="21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2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2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2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2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促进社会和谐稳定</a:t>
            </a:r>
            <a:endParaRPr lang="en-US" sz="2000" b="0" strike="noStrike" spc="-1">
              <a:solidFill>
                <a:srgbClr val="000000"/>
              </a:solidFill>
              <a:latin typeface="Arial"/>
            </a:endParaRPr>
          </a:p>
        </p:txBody>
      </p:sp>
      <p:sp>
        <p:nvSpPr>
          <p:cNvPr id="225"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227"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学校安全管理培训的公益行动不仅仅是一项责任，更是为了社会的福祉和发展着想。通过持续的培训和评估，可以更好地保障学生和教职工的安全，并为社会稳定和发展作出贡献。</a:t>
            </a:r>
            <a:endParaRPr lang="en-US" sz="2000" b="0" strike="noStrike" spc="-1">
              <a:solidFill>
                <a:srgbClr val="000000"/>
              </a:solidFill>
              <a:latin typeface="Arial"/>
            </a:endParaRPr>
          </a:p>
        </p:txBody>
      </p:sp>
      <p:sp>
        <p:nvSpPr>
          <p:cNvPr id="22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9"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https://d.book118.com/345132012014011130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学校安全管理培训的社会责任与公益行动</vt:lpstr>
      <vt:lpstr>目录</vt:lpstr>
      <vt:lpstr>第1章 学校安全管理培训的重要性</vt:lpstr>
      <vt:lpstr> </vt:lpstr>
      <vt:lpstr>学校安全管理培训的意义</vt:lpstr>
      <vt:lpstr> </vt:lpstr>
      <vt:lpstr>学校安全管理培训的形式</vt:lpstr>
      <vt:lpstr>学校安全管理培训的影响</vt:lpstr>
      <vt:lpstr>第2章 学校安全管理培训的社会责任</vt:lpstr>
      <vt:lpstr> </vt:lpstr>
      <vt:lpstr>社会各界对学校安全管理培训的关注</vt:lpstr>
      <vt:lpstr>学校安全管理培训的倡导与推广</vt:lpstr>
      <vt:lpstr>学校安全管理培训的社会影响</vt:lpstr>
      <vt:lpstr>总结</vt:lpstr>
      <vt:lpstr>第3章 学校安全管理培训的公益行动</vt:lpstr>
      <vt:lpstr> </vt:lpstr>
      <vt:lpstr>学校安全管理培训的公益项目</vt:lpstr>
      <vt:lpstr>学校安全管理培训的效果评估</vt:lpstr>
      <vt:lpstr>公益行动的社会价值</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2024-09-29T15:12:10.101</cp:lastPrinted>
  <dcterms:created xsi:type="dcterms:W3CDTF">2024-09-29T07:12:10Z</dcterms:created>
  <dcterms:modified xsi:type="dcterms:W3CDTF">2024-09-29T07:12:12Z</dcterms:modified>
</cp:coreProperties>
</file>