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9D421-BBCD-42B4-BA2B-F7A0A459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A0AC-5C77-4283-BA0F-043A1F868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19E4-0A11-4D3D-9452-1408615C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8EEDA-2804-4A86-A64B-3B01F288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46ECD-5F0C-4777-9706-00C62401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D7E0CC-B87C-45E8-A27F-1AB484B6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1AFB9-B8B4-4E3A-9086-C8037B3B0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0B669-FE9B-4331-A30B-12778CBC8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8FEEB-960E-4270-AA4A-046BB003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B619B-2A24-4067-A745-8D3029ED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B781D-475A-49E2-BBCE-688A195E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41490"/>
            <a:ext cx="12187555" cy="6692265"/>
          </a:xfrm>
          <a:custGeom>
            <a:rect l="l" t="t" r="r" b="b"/>
            <a:pathLst>
              <a:path w="12187555" h="6692265">
                <a:moveTo>
                  <a:pt x="0" y="6692221"/>
                </a:moveTo>
                <a:lnTo>
                  <a:pt x="12187366" y="6692221"/>
                </a:lnTo>
                <a:lnTo>
                  <a:pt x="12187366" y="0"/>
                </a:lnTo>
                <a:lnTo>
                  <a:pt x="0" y="0"/>
                </a:lnTo>
                <a:lnTo>
                  <a:pt x="0" y="6692221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6733712"/>
            <a:ext cx="12192000" cy="124460"/>
          </a:xfrm>
          <a:custGeom>
            <a:rect l="l" t="t" r="r" b="b"/>
            <a:pathLst>
              <a:path w="12192000" h="124459">
                <a:moveTo>
                  <a:pt x="0" y="124287"/>
                </a:moveTo>
                <a:lnTo>
                  <a:pt x="0" y="0"/>
                </a:lnTo>
                <a:lnTo>
                  <a:pt x="12192000" y="0"/>
                </a:lnTo>
                <a:lnTo>
                  <a:pt x="12192000" y="124287"/>
                </a:lnTo>
                <a:lnTo>
                  <a:pt x="0" y="124287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201184"/>
            <a:ext cx="4932045" cy="648335"/>
          </a:xfrm>
          <a:custGeom>
            <a:rect l="l" t="t" r="r" b="b"/>
            <a:pathLst>
              <a:path w="4932045" h="648335">
                <a:moveTo>
                  <a:pt x="4932040" y="647999"/>
                </a:moveTo>
                <a:lnTo>
                  <a:pt x="0" y="647999"/>
                </a:lnTo>
                <a:lnTo>
                  <a:pt x="0" y="0"/>
                </a:lnTo>
                <a:lnTo>
                  <a:pt x="4544112" y="0"/>
                </a:lnTo>
                <a:lnTo>
                  <a:pt x="4932040" y="647999"/>
                </a:lnTo>
                <a:close/>
              </a:path>
            </a:pathLst>
          </a:custGeom>
          <a:solidFill>
            <a:srgbClr val="3C3C3C">
              <a:alpha val="6392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41490"/>
            <a:ext cx="12187555" cy="6692265"/>
          </a:xfrm>
          <a:custGeom>
            <a:rect l="l" t="t" r="r" b="b"/>
            <a:pathLst>
              <a:path w="12187555" h="6692265">
                <a:moveTo>
                  <a:pt x="0" y="6692221"/>
                </a:moveTo>
                <a:lnTo>
                  <a:pt x="12187366" y="6692221"/>
                </a:lnTo>
                <a:lnTo>
                  <a:pt x="12187366" y="0"/>
                </a:lnTo>
                <a:lnTo>
                  <a:pt x="0" y="0"/>
                </a:lnTo>
                <a:lnTo>
                  <a:pt x="0" y="6692221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0" y="6733712"/>
            <a:ext cx="12192000" cy="124460"/>
          </a:xfrm>
          <a:custGeom>
            <a:rect l="l" t="t" r="r" b="b"/>
            <a:pathLst>
              <a:path w="12192000" h="124459">
                <a:moveTo>
                  <a:pt x="0" y="124287"/>
                </a:moveTo>
                <a:lnTo>
                  <a:pt x="0" y="0"/>
                </a:lnTo>
                <a:lnTo>
                  <a:pt x="12192000" y="0"/>
                </a:lnTo>
                <a:lnTo>
                  <a:pt x="12192000" y="124287"/>
                </a:lnTo>
                <a:lnTo>
                  <a:pt x="0" y="124287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0" y="201184"/>
            <a:ext cx="4932045" cy="648335"/>
          </a:xfrm>
          <a:custGeom>
            <a:rect l="l" t="t" r="r" b="b"/>
            <a:pathLst>
              <a:path w="4932045" h="648335">
                <a:moveTo>
                  <a:pt x="4932040" y="647999"/>
                </a:moveTo>
                <a:lnTo>
                  <a:pt x="0" y="647999"/>
                </a:lnTo>
                <a:lnTo>
                  <a:pt x="0" y="0"/>
                </a:lnTo>
                <a:lnTo>
                  <a:pt x="4544112" y="0"/>
                </a:lnTo>
                <a:lnTo>
                  <a:pt x="4932040" y="647999"/>
                </a:lnTo>
                <a:close/>
              </a:path>
            </a:pathLst>
          </a:custGeom>
          <a:solidFill>
            <a:srgbClr val="3C3C3C">
              <a:alpha val="6392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0" y="253129"/>
            <a:ext cx="12192000" cy="548640"/>
          </a:xfrm>
          <a:custGeom>
            <a:rect l="l" t="t" r="r" b="b"/>
            <a:pathLst>
              <a:path w="12192000" h="548640">
                <a:moveTo>
                  <a:pt x="12192000" y="548389"/>
                </a:moveTo>
                <a:lnTo>
                  <a:pt x="0" y="54838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548389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16940" y="301147"/>
            <a:ext cx="4648200" cy="4521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bg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331232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41490"/>
              <a:ext cx="12187555" cy="6692265"/>
            </a:xfrm>
            <a:custGeom>
              <a:rect l="l" t="t" r="r" b="b"/>
              <a:pathLst>
                <a:path w="12187555" h="6692265">
                  <a:moveTo>
                    <a:pt x="0" y="6692221"/>
                  </a:moveTo>
                  <a:lnTo>
                    <a:pt x="12187366" y="6692221"/>
                  </a:lnTo>
                  <a:lnTo>
                    <a:pt x="12187366" y="0"/>
                  </a:lnTo>
                  <a:lnTo>
                    <a:pt x="0" y="0"/>
                  </a:lnTo>
                  <a:lnTo>
                    <a:pt x="0" y="6692221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0" y="6733712"/>
              <a:ext cx="12192000" cy="124460"/>
            </a:xfrm>
            <a:custGeom>
              <a:rect l="l" t="t" r="r" b="b"/>
              <a:pathLst>
                <a:path w="12192000" h="124459">
                  <a:moveTo>
                    <a:pt x="0" y="124287"/>
                  </a:moveTo>
                  <a:lnTo>
                    <a:pt x="0" y="0"/>
                  </a:lnTo>
                  <a:lnTo>
                    <a:pt x="12192000" y="0"/>
                  </a:lnTo>
                  <a:lnTo>
                    <a:pt x="12192000" y="124287"/>
                  </a:lnTo>
                  <a:lnTo>
                    <a:pt x="0" y="124287"/>
                  </a:lnTo>
                  <a:close/>
                </a:path>
              </a:pathLst>
            </a:custGeom>
            <a:solidFill>
              <a:srgbClr val="50525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0" y="201184"/>
              <a:ext cx="4932045" cy="648335"/>
            </a:xfrm>
            <a:custGeom>
              <a:rect l="l" t="t" r="r" b="b"/>
              <a:pathLst>
                <a:path w="4932045" h="648335">
                  <a:moveTo>
                    <a:pt x="4932040" y="647999"/>
                  </a:moveTo>
                  <a:lnTo>
                    <a:pt x="0" y="647999"/>
                  </a:lnTo>
                  <a:lnTo>
                    <a:pt x="0" y="0"/>
                  </a:lnTo>
                  <a:lnTo>
                    <a:pt x="4544112" y="0"/>
                  </a:lnTo>
                  <a:lnTo>
                    <a:pt x="4932040" y="647999"/>
                  </a:lnTo>
                  <a:close/>
                </a:path>
              </a:pathLst>
            </a:custGeom>
            <a:solidFill>
              <a:srgbClr val="3C3C3C">
                <a:alpha val="63920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2186336" cy="68580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0" y="829802"/>
              <a:ext cx="12192000" cy="5904230"/>
            </a:xfrm>
            <a:custGeom>
              <a:rect l="l" t="t" r="r" b="b"/>
              <a:pathLst>
                <a:path w="12192000" h="5904230">
                  <a:moveTo>
                    <a:pt x="0" y="5903910"/>
                  </a:moveTo>
                  <a:lnTo>
                    <a:pt x="12192000" y="590391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90391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/>
          <p:nvPr/>
        </p:nvSpPr>
        <p:spPr>
          <a:xfrm>
            <a:off x="0" y="0"/>
            <a:ext cx="12192000" cy="253365"/>
          </a:xfrm>
          <a:custGeom>
            <a:rect l="l" t="t" r="r" b="b"/>
            <a:pathLst>
              <a:path w="12192000" h="253365">
                <a:moveTo>
                  <a:pt x="0" y="253129"/>
                </a:moveTo>
                <a:lnTo>
                  <a:pt x="12192000" y="253129"/>
                </a:lnTo>
                <a:lnTo>
                  <a:pt x="12192000" y="0"/>
                </a:lnTo>
                <a:lnTo>
                  <a:pt x="0" y="0"/>
                </a:lnTo>
                <a:lnTo>
                  <a:pt x="0" y="253129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0" name="object 10"/>
          <p:cNvGrpSpPr/>
          <p:nvPr/>
        </p:nvGrpSpPr>
        <p:grpSpPr>
          <a:xfrm>
            <a:off x="0" y="124985"/>
            <a:ext cx="12192000" cy="704850"/>
            <a:chOff x="0" y="124985"/>
            <a:chExt cx="12192000" cy="704850"/>
          </a:xfrm>
        </p:grpSpPr>
        <p:sp>
          <p:nvSpPr>
            <p:cNvPr id="11" name="object 11"/>
            <p:cNvSpPr/>
            <p:nvPr/>
          </p:nvSpPr>
          <p:spPr>
            <a:xfrm>
              <a:off x="0" y="253129"/>
              <a:ext cx="12192000" cy="577215"/>
            </a:xfrm>
            <a:custGeom>
              <a:rect l="l" t="t" r="r" b="b"/>
              <a:pathLst>
                <a:path w="12192000" h="577215">
                  <a:moveTo>
                    <a:pt x="12192000" y="576672"/>
                  </a:moveTo>
                  <a:lnTo>
                    <a:pt x="0" y="576672"/>
                  </a:lnTo>
                  <a:lnTo>
                    <a:pt x="0" y="0"/>
                  </a:lnTo>
                  <a:lnTo>
                    <a:pt x="12192000" y="0"/>
                  </a:lnTo>
                  <a:lnTo>
                    <a:pt x="12192000" y="576672"/>
                  </a:lnTo>
                  <a:close/>
                </a:path>
              </a:pathLst>
            </a:custGeom>
            <a:solidFill>
              <a:srgbClr val="50525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0" y="124985"/>
              <a:ext cx="6576059" cy="497205"/>
            </a:xfrm>
            <a:custGeom>
              <a:rect l="l" t="t" r="r" b="b"/>
              <a:pathLst>
                <a:path w="6576059" h="497205">
                  <a:moveTo>
                    <a:pt x="6576052" y="497146"/>
                  </a:moveTo>
                  <a:lnTo>
                    <a:pt x="0" y="497146"/>
                  </a:lnTo>
                  <a:lnTo>
                    <a:pt x="0" y="0"/>
                  </a:lnTo>
                  <a:lnTo>
                    <a:pt x="6058816" y="0"/>
                  </a:lnTo>
                  <a:lnTo>
                    <a:pt x="6576052" y="497146"/>
                  </a:lnTo>
                  <a:close/>
                </a:path>
              </a:pathLst>
            </a:custGeom>
            <a:solidFill>
              <a:srgbClr val="3C3C3C">
                <a:alpha val="63920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0" y="777951"/>
            <a:ext cx="12192000" cy="109855"/>
            <a:chOff x="0" y="777951"/>
            <a:chExt cx="12192000" cy="109855"/>
          </a:xfrm>
        </p:grpSpPr>
        <p:sp>
          <p:nvSpPr>
            <p:cNvPr id="14" name="object 14"/>
            <p:cNvSpPr/>
            <p:nvPr/>
          </p:nvSpPr>
          <p:spPr>
            <a:xfrm>
              <a:off x="0" y="881009"/>
              <a:ext cx="12192000" cy="0"/>
            </a:xfrm>
            <a:custGeom>
              <a:rect l="l" t="t" r="r" b="b"/>
              <a:pathLst>
                <a:path w="12192000">
                  <a:moveTo>
                    <a:pt x="0" y="0"/>
                  </a:moveTo>
                  <a:lnTo>
                    <a:pt x="12192000" y="0"/>
                  </a:lnTo>
                </a:path>
              </a:pathLst>
            </a:custGeom>
            <a:ln w="12700">
              <a:solidFill>
                <a:srgbClr val="6B6F7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9728" y="777951"/>
              <a:ext cx="12182475" cy="93345"/>
            </a:xfrm>
            <a:custGeom>
              <a:rect l="l" t="t" r="r" b="b"/>
              <a:pathLst>
                <a:path w="12182475" h="93344">
                  <a:moveTo>
                    <a:pt x="0" y="0"/>
                  </a:moveTo>
                  <a:lnTo>
                    <a:pt x="12182271" y="0"/>
                  </a:lnTo>
                  <a:lnTo>
                    <a:pt x="12182271" y="93191"/>
                  </a:lnTo>
                  <a:lnTo>
                    <a:pt x="0" y="93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6F6F6">
                <a:alpha val="38822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/>
          <p:nvPr/>
        </p:nvSpPr>
        <p:spPr>
          <a:xfrm>
            <a:off x="0" y="6733713"/>
            <a:ext cx="12186285" cy="124460"/>
          </a:xfrm>
          <a:custGeom>
            <a:rect l="l" t="t" r="r" b="b"/>
            <a:pathLst>
              <a:path w="12186285" h="124459">
                <a:moveTo>
                  <a:pt x="0" y="124286"/>
                </a:moveTo>
                <a:lnTo>
                  <a:pt x="0" y="0"/>
                </a:lnTo>
                <a:lnTo>
                  <a:pt x="12185821" y="0"/>
                </a:lnTo>
                <a:lnTo>
                  <a:pt x="12185821" y="124286"/>
                </a:lnTo>
                <a:lnTo>
                  <a:pt x="0" y="124286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7" name="object 17"/>
          <p:cNvPicPr/>
          <p:nvPr/>
        </p:nvPicPr>
        <p:blipFill>
          <a:blip r:embed="rId4"/>
          <a:stretch>
            <a:fillRect/>
          </a:stretch>
        </p:blipFill>
        <p:spPr>
          <a:xfrm>
            <a:off x="3365500" y="901700"/>
            <a:ext cx="7972456" cy="5334785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title"/>
          </p:nvPr>
        </p:nvSpPr>
        <p:spPr>
          <a:xfrm>
            <a:off x="189864" y="1421129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10">
                <a:solidFill>
                  <a:srgbClr val="3D3E41"/>
                </a:solidFill>
                <a:latin typeface="黑体"/>
                <a:cs typeface="黑体"/>
              </a:rPr>
              <a:t>马赛公寓分析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201420" y="4993798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>
                <a:solidFill>
                  <a:srgbClr val="3D3E41"/>
                </a:solidFill>
                <a:latin typeface="黑体"/>
                <a:cs typeface="黑体"/>
              </a:rPr>
              <a:t>于春晓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12186336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829802"/>
              <a:ext cx="12192000" cy="5904230"/>
            </a:xfrm>
            <a:custGeom>
              <a:rect l="l" t="t" r="r" b="b"/>
              <a:pathLst>
                <a:path w="12192000" h="5904230">
                  <a:moveTo>
                    <a:pt x="0" y="5903910"/>
                  </a:moveTo>
                  <a:lnTo>
                    <a:pt x="12192000" y="5903910"/>
                  </a:lnTo>
                  <a:lnTo>
                    <a:pt x="12192000" y="0"/>
                  </a:lnTo>
                  <a:lnTo>
                    <a:pt x="0" y="0"/>
                  </a:lnTo>
                  <a:lnTo>
                    <a:pt x="0" y="5903910"/>
                  </a:lnTo>
                  <a:close/>
                </a:path>
              </a:pathLst>
            </a:custGeom>
            <a:solidFill>
              <a:srgbClr val="FFFFFF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/>
          <p:nvPr/>
        </p:nvSpPr>
        <p:spPr>
          <a:xfrm>
            <a:off x="0" y="0"/>
            <a:ext cx="12192000" cy="253365"/>
          </a:xfrm>
          <a:custGeom>
            <a:rect l="l" t="t" r="r" b="b"/>
            <a:pathLst>
              <a:path w="12192000" h="253365">
                <a:moveTo>
                  <a:pt x="0" y="253129"/>
                </a:moveTo>
                <a:lnTo>
                  <a:pt x="12192000" y="253129"/>
                </a:lnTo>
                <a:lnTo>
                  <a:pt x="12192000" y="0"/>
                </a:lnTo>
                <a:lnTo>
                  <a:pt x="0" y="0"/>
                </a:lnTo>
                <a:lnTo>
                  <a:pt x="0" y="253129"/>
                </a:lnTo>
                <a:close/>
              </a:path>
            </a:pathLst>
          </a:custGeom>
          <a:solidFill>
            <a:srgbClr val="FFFFFF">
              <a:alpha val="79998"/>
            </a:srgbClr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0" y="124985"/>
            <a:ext cx="12192000" cy="704850"/>
            <a:chOff x="0" y="124985"/>
            <a:chExt cx="12192000" cy="704850"/>
          </a:xfrm>
        </p:grpSpPr>
        <p:sp>
          <p:nvSpPr>
            <p:cNvPr id="7" name="object 7"/>
            <p:cNvSpPr/>
            <p:nvPr/>
          </p:nvSpPr>
          <p:spPr>
            <a:xfrm>
              <a:off x="0" y="253129"/>
              <a:ext cx="12192000" cy="577215"/>
            </a:xfrm>
            <a:custGeom>
              <a:rect l="l" t="t" r="r" b="b"/>
              <a:pathLst>
                <a:path w="12192000" h="577215">
                  <a:moveTo>
                    <a:pt x="12192000" y="576672"/>
                  </a:moveTo>
                  <a:lnTo>
                    <a:pt x="0" y="576672"/>
                  </a:lnTo>
                  <a:lnTo>
                    <a:pt x="0" y="0"/>
                  </a:lnTo>
                  <a:lnTo>
                    <a:pt x="12192000" y="0"/>
                  </a:lnTo>
                  <a:lnTo>
                    <a:pt x="12192000" y="576672"/>
                  </a:lnTo>
                  <a:close/>
                </a:path>
              </a:pathLst>
            </a:custGeom>
            <a:solidFill>
              <a:srgbClr val="50525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0" y="124985"/>
              <a:ext cx="6576059" cy="497205"/>
            </a:xfrm>
            <a:custGeom>
              <a:rect l="l" t="t" r="r" b="b"/>
              <a:pathLst>
                <a:path w="6576059" h="497205">
                  <a:moveTo>
                    <a:pt x="6576052" y="497146"/>
                  </a:moveTo>
                  <a:lnTo>
                    <a:pt x="0" y="497146"/>
                  </a:lnTo>
                  <a:lnTo>
                    <a:pt x="0" y="0"/>
                  </a:lnTo>
                  <a:lnTo>
                    <a:pt x="6058816" y="0"/>
                  </a:lnTo>
                  <a:lnTo>
                    <a:pt x="6576052" y="497146"/>
                  </a:lnTo>
                  <a:close/>
                </a:path>
              </a:pathLst>
            </a:custGeom>
            <a:solidFill>
              <a:srgbClr val="3C3C3C">
                <a:alpha val="63920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0" y="777951"/>
            <a:ext cx="12192000" cy="109855"/>
            <a:chOff x="0" y="777951"/>
            <a:chExt cx="12192000" cy="109855"/>
          </a:xfrm>
        </p:grpSpPr>
        <p:sp>
          <p:nvSpPr>
            <p:cNvPr id="10" name="object 10"/>
            <p:cNvSpPr/>
            <p:nvPr/>
          </p:nvSpPr>
          <p:spPr>
            <a:xfrm>
              <a:off x="0" y="881009"/>
              <a:ext cx="12192000" cy="0"/>
            </a:xfrm>
            <a:custGeom>
              <a:rect l="l" t="t" r="r" b="b"/>
              <a:pathLst>
                <a:path w="12192000">
                  <a:moveTo>
                    <a:pt x="0" y="0"/>
                  </a:moveTo>
                  <a:lnTo>
                    <a:pt x="12192000" y="0"/>
                  </a:lnTo>
                </a:path>
              </a:pathLst>
            </a:custGeom>
            <a:ln w="12700">
              <a:solidFill>
                <a:srgbClr val="6B6F73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9728" y="777951"/>
              <a:ext cx="12182475" cy="93345"/>
            </a:xfrm>
            <a:custGeom>
              <a:rect l="l" t="t" r="r" b="b"/>
              <a:pathLst>
                <a:path w="12182475" h="93344">
                  <a:moveTo>
                    <a:pt x="0" y="0"/>
                  </a:moveTo>
                  <a:lnTo>
                    <a:pt x="12182271" y="0"/>
                  </a:lnTo>
                  <a:lnTo>
                    <a:pt x="12182271" y="93191"/>
                  </a:lnTo>
                  <a:lnTo>
                    <a:pt x="0" y="9319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6F6F6">
                <a:alpha val="38822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/>
          <p:nvPr/>
        </p:nvSpPr>
        <p:spPr>
          <a:xfrm>
            <a:off x="0" y="6733713"/>
            <a:ext cx="12186285" cy="124460"/>
          </a:xfrm>
          <a:custGeom>
            <a:rect l="l" t="t" r="r" b="b"/>
            <a:pathLst>
              <a:path w="12186285" h="124459">
                <a:moveTo>
                  <a:pt x="0" y="124286"/>
                </a:moveTo>
                <a:lnTo>
                  <a:pt x="0" y="0"/>
                </a:lnTo>
                <a:lnTo>
                  <a:pt x="12185821" y="0"/>
                </a:lnTo>
                <a:lnTo>
                  <a:pt x="12185821" y="124286"/>
                </a:lnTo>
                <a:lnTo>
                  <a:pt x="0" y="124286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350963" y="1265714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25">
                <a:solidFill>
                  <a:srgbClr val="6CAFCC"/>
                </a:solidFill>
                <a:latin typeface="黑体"/>
                <a:cs typeface="黑体"/>
              </a:rPr>
              <a:t>目录</a:t>
            </a:r>
            <a:endParaRPr sz="4400">
              <a:latin typeface="黑体"/>
              <a:cs typeface="黑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127656" y="2875113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3D3E41"/>
                </a:solidFill>
                <a:latin typeface="黑体"/>
                <a:cs typeface="黑体"/>
              </a:rPr>
              <a:t>马赛公寓简介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333925" y="2708154"/>
            <a:ext cx="287020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>
                <a:solidFill>
                  <a:srgbClr val="6CAFCC"/>
                </a:solidFill>
                <a:latin typeface="Arial"/>
                <a:cs typeface="Arial"/>
              </a:rPr>
              <a:t>1</a:t>
            </a:r>
            <a:endParaRPr sz="3700">
              <a:latin typeface="Arial"/>
              <a:cs typeface="Arial"/>
            </a:endParaRPr>
          </a:p>
        </p:txBody>
      </p:sp>
      <p:pic>
        <p:nvPicPr>
          <p:cNvPr id="16" name="object 16"/>
          <p:cNvPicPr/>
          <p:nvPr/>
        </p:nvPicPr>
        <p:blipFill>
          <a:blip r:embed="rId3"/>
          <a:stretch>
            <a:fillRect/>
          </a:stretch>
        </p:blipFill>
        <p:spPr>
          <a:xfrm>
            <a:off x="2737643" y="2966086"/>
            <a:ext cx="254000" cy="7620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7378981" y="2689587"/>
            <a:ext cx="2311400" cy="629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100"/>
              </a:spcBef>
            </a:pPr>
            <a:r>
              <a:rPr sz="1800" spc="-5">
                <a:solidFill>
                  <a:srgbClr val="3D3E41"/>
                </a:solidFill>
                <a:latin typeface="黑体"/>
                <a:cs typeface="黑体"/>
              </a:rPr>
              <a:t>马赛公寓基本户型简介</a:t>
            </a:r>
            <a:r>
              <a:rPr sz="1800" spc="-20">
                <a:solidFill>
                  <a:srgbClr val="3D3E41"/>
                </a:solidFill>
                <a:latin typeface="黑体"/>
                <a:cs typeface="黑体"/>
              </a:rPr>
              <a:t>及分析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596363" y="2708154"/>
            <a:ext cx="287020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>
                <a:solidFill>
                  <a:srgbClr val="6CAFCC"/>
                </a:solidFill>
                <a:latin typeface="Arial"/>
                <a:cs typeface="Arial"/>
              </a:rPr>
              <a:t>2</a:t>
            </a:r>
            <a:endParaRPr sz="3700">
              <a:latin typeface="Arial"/>
              <a:cs typeface="Arial"/>
            </a:endParaRPr>
          </a:p>
        </p:txBody>
      </p:sp>
      <p:pic>
        <p:nvPicPr>
          <p:cNvPr id="19" name="object 19"/>
          <p:cNvPicPr/>
          <p:nvPr/>
        </p:nvPicPr>
        <p:blipFill>
          <a:blip r:embed="rId3"/>
          <a:stretch>
            <a:fillRect/>
          </a:stretch>
        </p:blipFill>
        <p:spPr>
          <a:xfrm>
            <a:off x="7000081" y="2966086"/>
            <a:ext cx="254000" cy="76200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3127656" y="4609183"/>
            <a:ext cx="1397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0">
                <a:solidFill>
                  <a:srgbClr val="3D3E41"/>
                </a:solidFill>
                <a:latin typeface="黑体"/>
                <a:cs typeface="黑体"/>
              </a:rPr>
              <a:t>户型详细简介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2333925" y="4442224"/>
            <a:ext cx="287020" cy="589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700">
                <a:solidFill>
                  <a:srgbClr val="6CAFCC"/>
                </a:solidFill>
                <a:latin typeface="Arial"/>
                <a:cs typeface="Arial"/>
              </a:rPr>
              <a:t>3</a:t>
            </a:r>
            <a:endParaRPr sz="3700">
              <a:latin typeface="Arial"/>
              <a:cs typeface="Arial"/>
            </a:endParaRPr>
          </a:p>
        </p:txBody>
      </p:sp>
      <p:pic>
        <p:nvPicPr>
          <p:cNvPr id="22" name="object 22"/>
          <p:cNvPicPr/>
          <p:nvPr/>
        </p:nvPicPr>
        <p:blipFill>
          <a:blip r:embed="rId3"/>
          <a:stretch>
            <a:fillRect/>
          </a:stretch>
        </p:blipFill>
        <p:spPr>
          <a:xfrm>
            <a:off x="2737643" y="4699363"/>
            <a:ext cx="254000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55887" y="3521075"/>
            <a:ext cx="326390" cy="76200"/>
          </a:xfrm>
          <a:custGeom>
            <a:rect l="l" t="t" r="r" b="b"/>
            <a:pathLst>
              <a:path w="326389" h="76200">
                <a:moveTo>
                  <a:pt x="287866" y="76200"/>
                </a:moveTo>
                <a:lnTo>
                  <a:pt x="273036" y="73205"/>
                </a:lnTo>
                <a:lnTo>
                  <a:pt x="260925" y="65040"/>
                </a:lnTo>
                <a:lnTo>
                  <a:pt x="252760" y="52930"/>
                </a:lnTo>
                <a:lnTo>
                  <a:pt x="249766" y="38100"/>
                </a:lnTo>
                <a:lnTo>
                  <a:pt x="252760" y="23269"/>
                </a:lnTo>
                <a:lnTo>
                  <a:pt x="260925" y="11159"/>
                </a:lnTo>
                <a:lnTo>
                  <a:pt x="273036" y="2994"/>
                </a:lnTo>
                <a:lnTo>
                  <a:pt x="287866" y="0"/>
                </a:lnTo>
                <a:lnTo>
                  <a:pt x="302697" y="2994"/>
                </a:lnTo>
                <a:lnTo>
                  <a:pt x="314807" y="11159"/>
                </a:lnTo>
                <a:lnTo>
                  <a:pt x="322972" y="23269"/>
                </a:lnTo>
                <a:lnTo>
                  <a:pt x="324684" y="31749"/>
                </a:lnTo>
                <a:lnTo>
                  <a:pt x="276436" y="31749"/>
                </a:lnTo>
                <a:lnTo>
                  <a:pt x="276436" y="44450"/>
                </a:lnTo>
                <a:lnTo>
                  <a:pt x="324684" y="44450"/>
                </a:lnTo>
                <a:lnTo>
                  <a:pt x="322972" y="52930"/>
                </a:lnTo>
                <a:lnTo>
                  <a:pt x="314807" y="65040"/>
                </a:lnTo>
                <a:lnTo>
                  <a:pt x="302697" y="73205"/>
                </a:lnTo>
                <a:lnTo>
                  <a:pt x="287866" y="76200"/>
                </a:lnTo>
                <a:close/>
              </a:path>
              <a:path w="326389" h="76200">
                <a:moveTo>
                  <a:pt x="251048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251048" y="31749"/>
                </a:lnTo>
                <a:lnTo>
                  <a:pt x="249766" y="38100"/>
                </a:lnTo>
                <a:lnTo>
                  <a:pt x="251048" y="44450"/>
                </a:lnTo>
                <a:close/>
              </a:path>
              <a:path w="326389" h="76200">
                <a:moveTo>
                  <a:pt x="324684" y="44450"/>
                </a:moveTo>
                <a:lnTo>
                  <a:pt x="276436" y="44450"/>
                </a:lnTo>
                <a:lnTo>
                  <a:pt x="276436" y="31749"/>
                </a:lnTo>
                <a:lnTo>
                  <a:pt x="324684" y="31749"/>
                </a:lnTo>
                <a:lnTo>
                  <a:pt x="325966" y="38100"/>
                </a:lnTo>
                <a:lnTo>
                  <a:pt x="324684" y="44450"/>
                </a:lnTo>
                <a:close/>
              </a:path>
            </a:pathLst>
          </a:custGeom>
          <a:solidFill>
            <a:srgbClr val="9AC8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25575" y="2978629"/>
            <a:ext cx="534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>
                <a:solidFill>
                  <a:srgbClr val="6CAFCC"/>
                </a:solidFill>
                <a:latin typeface="Arial"/>
                <a:cs typeface="Arial"/>
              </a:rPr>
              <a:t>1</a:t>
            </a:r>
            <a:endParaRPr sz="7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03386" y="3300128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6CAFCC"/>
                </a:solidFill>
                <a:latin typeface="Microsoft JhengHei"/>
                <a:cs typeface="Microsoft JhengHei"/>
              </a:rPr>
              <a:t>马赛公寓简介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53129"/>
            <a:ext cx="12192000" cy="548640"/>
          </a:xfrm>
          <a:custGeom>
            <a:rect l="l" t="t" r="r" b="b"/>
            <a:pathLst>
              <a:path w="12192000" h="548640">
                <a:moveTo>
                  <a:pt x="12192000" y="548389"/>
                </a:moveTo>
                <a:lnTo>
                  <a:pt x="0" y="54838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548389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40" y="30114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马赛公寓简介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983134"/>
            <a:ext cx="4642485" cy="505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marR="5080" indent="-227965">
              <a:lnSpc>
                <a:spcPct val="150000"/>
              </a:lnSpc>
              <a:spcBef>
                <a:spcPts val="100"/>
              </a:spcBef>
              <a:buSzPct val="102272"/>
              <a:buFont typeface="Arial"/>
              <a:buChar char="•"/>
              <a:tabLst>
                <a:tab pos="240665"/>
                <a:tab pos="241300"/>
              </a:tabLst>
            </a:pP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马赛公寓</a:t>
            </a:r>
            <a:r>
              <a:rPr sz="2200" b="1" spc="-10">
                <a:solidFill>
                  <a:srgbClr val="3D3E41"/>
                </a:solidFill>
                <a:latin typeface="微软雅黑"/>
                <a:cs typeface="微软雅黑"/>
              </a:rPr>
              <a:t>位于法国马赛第八区</a:t>
            </a:r>
            <a:r>
              <a:rPr sz="2200" b="1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b="1" spc="-10">
                <a:solidFill>
                  <a:srgbClr val="3D3E41"/>
                </a:solidFill>
                <a:latin typeface="微软雅黑"/>
                <a:cs typeface="微软雅黑"/>
              </a:rPr>
              <a:t>Michelet</a:t>
            </a:r>
            <a:r>
              <a:rPr sz="2200" b="1">
                <a:solidFill>
                  <a:srgbClr val="3D3E41"/>
                </a:solidFill>
                <a:latin typeface="微软雅黑"/>
                <a:cs typeface="微软雅黑"/>
              </a:rPr>
              <a:t>大道旁</a:t>
            </a: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，于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1952</a:t>
            </a:r>
            <a:r>
              <a:rPr sz="2200" spc="-15">
                <a:solidFill>
                  <a:srgbClr val="3D3E41"/>
                </a:solidFill>
                <a:latin typeface="微软雅黑"/>
                <a:cs typeface="微软雅黑"/>
              </a:rPr>
              <a:t>年建成。</a:t>
            </a: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公寓旳底层架空与地面上旳城市</a:t>
            </a:r>
            <a:endParaRPr sz="2200">
              <a:latin typeface="微软雅黑"/>
              <a:cs typeface="微软雅黑"/>
            </a:endParaRPr>
          </a:p>
          <a:p>
            <a:pPr marL="241300" marR="201930">
              <a:lnSpc>
                <a:spcPct val="150000"/>
              </a:lnSpc>
            </a:pP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绿化及公共活动场合相融，让居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民尽量接触社会，接触自然，增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进居民之间旳相互交往。住宅小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区中旳公共设施被引进公寓内部，如：商业街、游休憩绿地、娱乐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5">
                <a:solidFill>
                  <a:srgbClr val="3D3E41"/>
                </a:solidFill>
                <a:latin typeface="微软雅黑"/>
                <a:cs typeface="微软雅黑"/>
              </a:rPr>
              <a:t>设施等，使公寓成为满足居民心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理需求旳小社会。</a:t>
            </a:r>
            <a:endParaRPr sz="22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5384800" y="1104900"/>
            <a:ext cx="6014386" cy="499263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53129"/>
            <a:ext cx="12192000" cy="548640"/>
          </a:xfrm>
          <a:custGeom>
            <a:rect l="l" t="t" r="r" b="b"/>
            <a:pathLst>
              <a:path w="12192000" h="548640">
                <a:moveTo>
                  <a:pt x="12192000" y="548389"/>
                </a:moveTo>
                <a:lnTo>
                  <a:pt x="0" y="54838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548389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16940" y="30114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马赛公寓简介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40" y="988488"/>
            <a:ext cx="6383020" cy="505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marR="5080" indent="-227965">
              <a:lnSpc>
                <a:spcPct val="150000"/>
              </a:lnSpc>
              <a:spcBef>
                <a:spcPts val="100"/>
              </a:spcBef>
              <a:buSzPct val="102500"/>
              <a:buFont typeface="Arial"/>
              <a:buChar char="•"/>
              <a:tabLst>
                <a:tab pos="240665"/>
                <a:tab pos="241300"/>
              </a:tabLst>
            </a:pP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马赛公寓长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165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米，宽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24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米，高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56米。地面层是敞开</a:t>
            </a:r>
            <a:r>
              <a:rPr sz="20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旳柱墩，上面有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17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层，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其中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1-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6层和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9-17层是居住层，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可住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337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户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1600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人。大楼旳7、8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层是商店和公用设</a:t>
            </a:r>
            <a:endParaRPr sz="2000">
              <a:latin typeface="微软雅黑"/>
              <a:cs typeface="微软雅黑"/>
            </a:endParaRPr>
          </a:p>
          <a:p>
            <a:pPr marL="241300" marR="247650">
              <a:lnSpc>
                <a:spcPct val="150000"/>
              </a:lnSpc>
            </a:pP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施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。这里有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23</a:t>
            </a:r>
            <a:r>
              <a:rPr sz="2000" spc="-5">
                <a:solidFill>
                  <a:srgbClr val="3D3E41"/>
                </a:solidFill>
                <a:latin typeface="微软雅黑"/>
                <a:cs typeface="微软雅黑"/>
              </a:rPr>
              <a:t>种适合多种类型住户旳单元，从单身汉到有八个孩子旳家庭都可找到合适旳住房。大部分住户采用“跃层式”旳布局，有独用小楼梯上下联接；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每三层只需设一条公共走道，节省了交通面积。</a:t>
            </a:r>
            <a:r>
              <a:rPr sz="2000" b="1" spc="-25">
                <a:solidFill>
                  <a:srgbClr val="3D3E41"/>
                </a:solidFill>
                <a:latin typeface="微软雅黑"/>
                <a:cs typeface="微软雅黑"/>
              </a:rPr>
              <a:t>在第</a:t>
            </a:r>
            <a:r>
              <a:rPr sz="2000" b="1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3D3E41"/>
                </a:solidFill>
                <a:latin typeface="微软雅黑"/>
                <a:cs typeface="微软雅黑"/>
              </a:rPr>
              <a:t>17</a:t>
            </a:r>
            <a:r>
              <a:rPr sz="2000" b="1">
                <a:solidFill>
                  <a:srgbClr val="3D3E41"/>
                </a:solidFill>
                <a:latin typeface="微软雅黑"/>
                <a:cs typeface="微软雅黑"/>
              </a:rPr>
              <a:t>层设有幼稚园和托儿所，屋顶上设有空中花园</a:t>
            </a:r>
            <a:r>
              <a:rPr sz="2000" spc="-50">
                <a:solidFill>
                  <a:srgbClr val="3D3E41"/>
                </a:solidFill>
                <a:latin typeface="微软雅黑"/>
                <a:cs typeface="微软雅黑"/>
              </a:rPr>
              <a:t>，</a:t>
            </a:r>
            <a:r>
              <a:rPr sz="2000">
                <a:solidFill>
                  <a:srgbClr val="3D3E41"/>
                </a:solidFill>
                <a:latin typeface="微软雅黑"/>
                <a:cs typeface="微软雅黑"/>
              </a:rPr>
              <a:t>涉及小游泳池、小朋友游戏场地、一种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300</a:t>
            </a:r>
            <a:r>
              <a:rPr sz="2000" spc="-15">
                <a:solidFill>
                  <a:srgbClr val="3D3E41"/>
                </a:solidFill>
                <a:latin typeface="微软雅黑"/>
                <a:cs typeface="微软雅黑"/>
              </a:rPr>
              <a:t>米长旳跑</a:t>
            </a:r>
            <a:r>
              <a:rPr sz="2000" spc="-5">
                <a:solidFill>
                  <a:srgbClr val="3D3E41"/>
                </a:solidFill>
                <a:latin typeface="微软雅黑"/>
                <a:cs typeface="微软雅黑"/>
              </a:rPr>
              <a:t>道，健身房、日光浴室等等，全部一切与周围景色融</a:t>
            </a:r>
            <a:r>
              <a:rPr sz="2000" spc="-10">
                <a:solidFill>
                  <a:srgbClr val="3D3E41"/>
                </a:solidFill>
                <a:latin typeface="微软雅黑"/>
                <a:cs typeface="微软雅黑"/>
              </a:rPr>
              <a:t>为一体，相得益彰。</a:t>
            </a:r>
            <a:endParaRPr sz="20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8128000" y="800100"/>
            <a:ext cx="2932884" cy="54591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55887" y="3521075"/>
            <a:ext cx="326390" cy="76200"/>
          </a:xfrm>
          <a:custGeom>
            <a:rect l="l" t="t" r="r" b="b"/>
            <a:pathLst>
              <a:path w="326389" h="76200">
                <a:moveTo>
                  <a:pt x="287866" y="76200"/>
                </a:moveTo>
                <a:lnTo>
                  <a:pt x="273036" y="73205"/>
                </a:lnTo>
                <a:lnTo>
                  <a:pt x="260925" y="65040"/>
                </a:lnTo>
                <a:lnTo>
                  <a:pt x="252760" y="52930"/>
                </a:lnTo>
                <a:lnTo>
                  <a:pt x="249766" y="38100"/>
                </a:lnTo>
                <a:lnTo>
                  <a:pt x="252760" y="23269"/>
                </a:lnTo>
                <a:lnTo>
                  <a:pt x="260925" y="11159"/>
                </a:lnTo>
                <a:lnTo>
                  <a:pt x="273036" y="2994"/>
                </a:lnTo>
                <a:lnTo>
                  <a:pt x="287866" y="0"/>
                </a:lnTo>
                <a:lnTo>
                  <a:pt x="302697" y="2994"/>
                </a:lnTo>
                <a:lnTo>
                  <a:pt x="314807" y="11159"/>
                </a:lnTo>
                <a:lnTo>
                  <a:pt x="322972" y="23269"/>
                </a:lnTo>
                <a:lnTo>
                  <a:pt x="324684" y="31749"/>
                </a:lnTo>
                <a:lnTo>
                  <a:pt x="276436" y="31749"/>
                </a:lnTo>
                <a:lnTo>
                  <a:pt x="276436" y="44450"/>
                </a:lnTo>
                <a:lnTo>
                  <a:pt x="324684" y="44450"/>
                </a:lnTo>
                <a:lnTo>
                  <a:pt x="322972" y="52930"/>
                </a:lnTo>
                <a:lnTo>
                  <a:pt x="314807" y="65040"/>
                </a:lnTo>
                <a:lnTo>
                  <a:pt x="302697" y="73205"/>
                </a:lnTo>
                <a:lnTo>
                  <a:pt x="287866" y="76200"/>
                </a:lnTo>
                <a:close/>
              </a:path>
              <a:path w="326389" h="76200">
                <a:moveTo>
                  <a:pt x="251048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251048" y="31749"/>
                </a:lnTo>
                <a:lnTo>
                  <a:pt x="249766" y="38100"/>
                </a:lnTo>
                <a:lnTo>
                  <a:pt x="251048" y="44450"/>
                </a:lnTo>
                <a:close/>
              </a:path>
              <a:path w="326389" h="76200">
                <a:moveTo>
                  <a:pt x="324684" y="44450"/>
                </a:moveTo>
                <a:lnTo>
                  <a:pt x="276436" y="44450"/>
                </a:lnTo>
                <a:lnTo>
                  <a:pt x="276436" y="31749"/>
                </a:lnTo>
                <a:lnTo>
                  <a:pt x="324684" y="31749"/>
                </a:lnTo>
                <a:lnTo>
                  <a:pt x="325966" y="38100"/>
                </a:lnTo>
                <a:lnTo>
                  <a:pt x="324684" y="44450"/>
                </a:lnTo>
                <a:close/>
              </a:path>
            </a:pathLst>
          </a:custGeom>
          <a:solidFill>
            <a:srgbClr val="9AC8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25575" y="2978629"/>
            <a:ext cx="534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 b="1">
                <a:solidFill>
                  <a:srgbClr val="6CAFCC"/>
                </a:solidFill>
                <a:latin typeface="Arial"/>
                <a:cs typeface="Arial"/>
              </a:rPr>
              <a:t>2</a:t>
            </a:r>
            <a:endParaRPr sz="7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03386" y="3300128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6CAFCC"/>
                </a:solidFill>
                <a:latin typeface="Microsoft JhengHei"/>
                <a:cs typeface="Microsoft JhengHei"/>
              </a:rPr>
              <a:t>马赛公寓基本户型简介及分析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53129"/>
            <a:ext cx="12192000" cy="548640"/>
          </a:xfrm>
          <a:custGeom>
            <a:rect l="l" t="t" r="r" b="b"/>
            <a:pathLst>
              <a:path w="12192000" h="548640">
                <a:moveTo>
                  <a:pt x="12192000" y="548389"/>
                </a:moveTo>
                <a:lnTo>
                  <a:pt x="0" y="54838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548389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马赛公寓基本户型简介及分析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6939" y="983134"/>
            <a:ext cx="3048000" cy="505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marR="5080" indent="-227965">
              <a:lnSpc>
                <a:spcPct val="150000"/>
              </a:lnSpc>
              <a:spcBef>
                <a:spcPts val="100"/>
              </a:spcBef>
              <a:buSzPct val="102272"/>
              <a:buFont typeface="Arial"/>
              <a:buChar char="•"/>
              <a:tabLst>
                <a:tab pos="240665"/>
                <a:tab pos="241300"/>
              </a:tabLst>
            </a:pP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方案包括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337</a:t>
            </a:r>
            <a:r>
              <a:rPr sz="2200" spc="-15">
                <a:solidFill>
                  <a:srgbClr val="3D3E41"/>
                </a:solidFill>
                <a:latin typeface="微软雅黑"/>
                <a:cs typeface="微软雅黑"/>
              </a:rPr>
              <a:t>套公寓，</a:t>
            </a: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其中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213套公寓是按</a:t>
            </a:r>
            <a:r>
              <a:rPr sz="2200" spc="5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照两种基本形式设计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旳。每套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98</a:t>
            </a:r>
            <a:r>
              <a:rPr sz="2200">
                <a:solidFill>
                  <a:srgbClr val="3D3E41"/>
                </a:solidFill>
                <a:latin typeface="微软雅黑"/>
                <a:cs typeface="微软雅黑"/>
              </a:rPr>
              <a:t>㎡。是</a:t>
            </a:r>
            <a:r>
              <a:rPr sz="2200" b="1" spc="-50">
                <a:solidFill>
                  <a:srgbClr val="3D3E41"/>
                </a:solidFill>
                <a:latin typeface="微软雅黑"/>
                <a:cs typeface="微软雅黑"/>
              </a:rPr>
              <a:t>两</a:t>
            </a:r>
            <a:r>
              <a:rPr sz="2200" b="1" spc="-10">
                <a:solidFill>
                  <a:srgbClr val="3D3E41"/>
                </a:solidFill>
                <a:latin typeface="微软雅黑"/>
                <a:cs typeface="微软雅黑"/>
              </a:rPr>
              <a:t>个跃层旳公寓交错着</a:t>
            </a:r>
            <a:r>
              <a:rPr sz="2200" b="1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b="1">
                <a:solidFill>
                  <a:srgbClr val="3D3E41"/>
                </a:solidFill>
                <a:latin typeface="微软雅黑"/>
                <a:cs typeface="微软雅黑"/>
              </a:rPr>
              <a:t>插入内部街道旳两边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。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这种构造产生了一套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“向上”旳公寓和“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向下”旳公寓，从内</a:t>
            </a:r>
            <a:r>
              <a:rPr sz="2200" spc="-50">
                <a:solidFill>
                  <a:srgbClr val="3D3E41"/>
                </a:solidFill>
                <a:latin typeface="微软雅黑"/>
                <a:cs typeface="微软雅黑"/>
              </a:rPr>
              <a:t> </a:t>
            </a:r>
            <a:r>
              <a:rPr sz="2200" spc="-10">
                <a:solidFill>
                  <a:srgbClr val="3D3E41"/>
                </a:solidFill>
                <a:latin typeface="微软雅黑"/>
                <a:cs typeface="微软雅黑"/>
              </a:rPr>
              <a:t>部街道进入。</a:t>
            </a:r>
            <a:endParaRPr sz="22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3848100" y="863600"/>
            <a:ext cx="7457940" cy="542352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253129"/>
            <a:ext cx="12192000" cy="548640"/>
          </a:xfrm>
          <a:custGeom>
            <a:rect l="l" t="t" r="r" b="b"/>
            <a:pathLst>
              <a:path w="12192000" h="548640">
                <a:moveTo>
                  <a:pt x="12192000" y="548389"/>
                </a:moveTo>
                <a:lnTo>
                  <a:pt x="0" y="54838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548389"/>
                </a:lnTo>
                <a:close/>
              </a:path>
            </a:pathLst>
          </a:custGeom>
          <a:solidFill>
            <a:srgbClr val="505255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马赛公寓基本户型简介及分析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39700" y="1054100"/>
            <a:ext cx="5395583" cy="4764371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6146800" y="1054100"/>
            <a:ext cx="5847080" cy="5096510"/>
            <a:chOff x="6146800" y="1054100"/>
            <a:chExt cx="5847080" cy="509651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146800" y="1054100"/>
              <a:ext cx="5533338" cy="488613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9377680" y="5204459"/>
              <a:ext cx="2616200" cy="946150"/>
            </a:xfrm>
            <a:custGeom>
              <a:rect l="l" t="t" r="r" b="b"/>
              <a:pathLst>
                <a:path w="2616200" h="946150">
                  <a:moveTo>
                    <a:pt x="2616200" y="946150"/>
                  </a:moveTo>
                  <a:lnTo>
                    <a:pt x="0" y="946150"/>
                  </a:lnTo>
                  <a:lnTo>
                    <a:pt x="0" y="0"/>
                  </a:lnTo>
                  <a:lnTo>
                    <a:pt x="2616200" y="0"/>
                  </a:lnTo>
                  <a:lnTo>
                    <a:pt x="2616200" y="946150"/>
                  </a:lnTo>
                  <a:close/>
                </a:path>
              </a:pathLst>
            </a:custGeom>
            <a:solidFill>
              <a:srgbClr val="FF0000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6172834" y="3660140"/>
              <a:ext cx="5782310" cy="935990"/>
            </a:xfrm>
            <a:custGeom>
              <a:rect l="l" t="t" r="r" b="b"/>
              <a:pathLst>
                <a:path w="5782309" h="935989">
                  <a:moveTo>
                    <a:pt x="5782310" y="935990"/>
                  </a:moveTo>
                  <a:lnTo>
                    <a:pt x="0" y="935990"/>
                  </a:lnTo>
                  <a:lnTo>
                    <a:pt x="0" y="0"/>
                  </a:lnTo>
                  <a:lnTo>
                    <a:pt x="5782310" y="0"/>
                  </a:lnTo>
                  <a:lnTo>
                    <a:pt x="5782310" y="935990"/>
                  </a:lnTo>
                  <a:close/>
                </a:path>
              </a:pathLst>
            </a:custGeom>
            <a:solidFill>
              <a:srgbClr val="80C2ED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2842894" y="629110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3D3E41"/>
                </a:solidFill>
                <a:latin typeface="黑体"/>
                <a:cs typeface="黑体"/>
              </a:rPr>
              <a:t>流线分析</a:t>
            </a:r>
            <a:endParaRPr sz="1800">
              <a:latin typeface="黑体"/>
              <a:cs typeface="黑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610600" y="629110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3D3E41"/>
                </a:solidFill>
                <a:latin typeface="黑体"/>
                <a:cs typeface="黑体"/>
              </a:rPr>
              <a:t>动静分区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马赛公寓基本户型简介及分析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162300" y="1079500"/>
            <a:ext cx="5577932" cy="492551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626100" y="6291103"/>
            <a:ext cx="9398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15">
                <a:solidFill>
                  <a:srgbClr val="3D3E41"/>
                </a:solidFill>
                <a:latin typeface="黑体"/>
                <a:cs typeface="黑体"/>
              </a:rPr>
              <a:t>干湿分区</a:t>
            </a:r>
            <a:endParaRPr sz="1800">
              <a:latin typeface="黑体"/>
              <a:cs typeface="黑体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5529897" y="1065212"/>
            <a:ext cx="1619250" cy="5208905"/>
            <a:chOff x="5529897" y="1065212"/>
            <a:chExt cx="1619250" cy="5208905"/>
          </a:xfrm>
        </p:grpSpPr>
        <p:sp>
          <p:nvSpPr>
            <p:cNvPr id="6" name="object 6"/>
            <p:cNvSpPr/>
            <p:nvPr/>
          </p:nvSpPr>
          <p:spPr>
            <a:xfrm>
              <a:off x="6359525" y="5610225"/>
              <a:ext cx="762635" cy="646430"/>
            </a:xfrm>
            <a:custGeom>
              <a:rect l="l" t="t" r="r" b="b"/>
              <a:pathLst>
                <a:path w="762634" h="646429">
                  <a:moveTo>
                    <a:pt x="762635" y="646429"/>
                  </a:moveTo>
                  <a:lnTo>
                    <a:pt x="0" y="646429"/>
                  </a:lnTo>
                  <a:lnTo>
                    <a:pt x="0" y="0"/>
                  </a:lnTo>
                  <a:lnTo>
                    <a:pt x="762635" y="0"/>
                  </a:lnTo>
                  <a:lnTo>
                    <a:pt x="762635" y="646429"/>
                  </a:lnTo>
                  <a:close/>
                </a:path>
              </a:pathLst>
            </a:custGeom>
            <a:solidFill>
              <a:srgbClr val="80C2ED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6359525" y="5610225"/>
              <a:ext cx="762635" cy="646430"/>
            </a:xfrm>
            <a:custGeom>
              <a:rect l="l" t="t" r="r" b="b"/>
              <a:pathLst>
                <a:path w="762634" h="646429">
                  <a:moveTo>
                    <a:pt x="0" y="0"/>
                  </a:moveTo>
                  <a:lnTo>
                    <a:pt x="762635" y="0"/>
                  </a:lnTo>
                  <a:lnTo>
                    <a:pt x="762635" y="646429"/>
                  </a:lnTo>
                  <a:lnTo>
                    <a:pt x="0" y="646429"/>
                  </a:lnTo>
                  <a:lnTo>
                    <a:pt x="0" y="0"/>
                  </a:lnTo>
                  <a:close/>
                </a:path>
              </a:pathLst>
            </a:custGeom>
            <a:ln w="3492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5547359" y="4113529"/>
              <a:ext cx="1381125" cy="598805"/>
            </a:xfrm>
            <a:custGeom>
              <a:rect l="l" t="t" r="r" b="b"/>
              <a:pathLst>
                <a:path w="1381125" h="598804">
                  <a:moveTo>
                    <a:pt x="1381125" y="598804"/>
                  </a:moveTo>
                  <a:lnTo>
                    <a:pt x="0" y="598804"/>
                  </a:lnTo>
                  <a:lnTo>
                    <a:pt x="0" y="0"/>
                  </a:lnTo>
                  <a:lnTo>
                    <a:pt x="1381125" y="0"/>
                  </a:lnTo>
                  <a:lnTo>
                    <a:pt x="1381125" y="598804"/>
                  </a:lnTo>
                  <a:close/>
                </a:path>
              </a:pathLst>
            </a:custGeom>
            <a:solidFill>
              <a:srgbClr val="80C2ED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547359" y="4113529"/>
              <a:ext cx="1381125" cy="598805"/>
            </a:xfrm>
            <a:custGeom>
              <a:rect l="l" t="t" r="r" b="b"/>
              <a:pathLst>
                <a:path w="1381125" h="598804">
                  <a:moveTo>
                    <a:pt x="0" y="0"/>
                  </a:moveTo>
                  <a:lnTo>
                    <a:pt x="1381125" y="0"/>
                  </a:lnTo>
                  <a:lnTo>
                    <a:pt x="1381125" y="598804"/>
                  </a:lnTo>
                  <a:lnTo>
                    <a:pt x="0" y="598804"/>
                  </a:lnTo>
                  <a:lnTo>
                    <a:pt x="0" y="0"/>
                  </a:lnTo>
                  <a:close/>
                </a:path>
              </a:pathLst>
            </a:custGeom>
            <a:ln w="3492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6060440" y="1082675"/>
              <a:ext cx="1071245" cy="1351280"/>
            </a:xfrm>
            <a:custGeom>
              <a:rect l="l" t="t" r="r" b="b"/>
              <a:pathLst>
                <a:path w="1071245" h="1351280">
                  <a:moveTo>
                    <a:pt x="1071244" y="1351280"/>
                  </a:moveTo>
                  <a:lnTo>
                    <a:pt x="375919" y="1351280"/>
                  </a:lnTo>
                  <a:lnTo>
                    <a:pt x="356869" y="753110"/>
                  </a:lnTo>
                  <a:lnTo>
                    <a:pt x="0" y="753110"/>
                  </a:lnTo>
                  <a:lnTo>
                    <a:pt x="0" y="0"/>
                  </a:lnTo>
                  <a:lnTo>
                    <a:pt x="1071244" y="0"/>
                  </a:lnTo>
                  <a:lnTo>
                    <a:pt x="1071244" y="1351280"/>
                  </a:lnTo>
                  <a:close/>
                </a:path>
              </a:pathLst>
            </a:custGeom>
            <a:solidFill>
              <a:srgbClr val="80C2ED">
                <a:alpha val="3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6060440" y="1082675"/>
              <a:ext cx="1071245" cy="1351280"/>
            </a:xfrm>
            <a:custGeom>
              <a:rect l="l" t="t" r="r" b="b"/>
              <a:pathLst>
                <a:path w="1071245" h="1351280">
                  <a:moveTo>
                    <a:pt x="375919" y="1351280"/>
                  </a:moveTo>
                  <a:lnTo>
                    <a:pt x="1071244" y="1351280"/>
                  </a:lnTo>
                  <a:lnTo>
                    <a:pt x="1071244" y="0"/>
                  </a:lnTo>
                  <a:lnTo>
                    <a:pt x="0" y="0"/>
                  </a:lnTo>
                  <a:lnTo>
                    <a:pt x="0" y="753110"/>
                  </a:lnTo>
                  <a:lnTo>
                    <a:pt x="356869" y="753110"/>
                  </a:lnTo>
                  <a:lnTo>
                    <a:pt x="375919" y="1351280"/>
                  </a:lnTo>
                  <a:close/>
                </a:path>
              </a:pathLst>
            </a:custGeom>
            <a:ln w="34925">
              <a:solidFill>
                <a:srgbClr val="FF00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55887" y="3521075"/>
            <a:ext cx="326390" cy="76200"/>
          </a:xfrm>
          <a:custGeom>
            <a:rect l="l" t="t" r="r" b="b"/>
            <a:pathLst>
              <a:path w="326389" h="76200">
                <a:moveTo>
                  <a:pt x="287866" y="76200"/>
                </a:moveTo>
                <a:lnTo>
                  <a:pt x="273036" y="73205"/>
                </a:lnTo>
                <a:lnTo>
                  <a:pt x="260925" y="65040"/>
                </a:lnTo>
                <a:lnTo>
                  <a:pt x="252760" y="52930"/>
                </a:lnTo>
                <a:lnTo>
                  <a:pt x="249766" y="38100"/>
                </a:lnTo>
                <a:lnTo>
                  <a:pt x="252760" y="23269"/>
                </a:lnTo>
                <a:lnTo>
                  <a:pt x="260925" y="11159"/>
                </a:lnTo>
                <a:lnTo>
                  <a:pt x="273036" y="2994"/>
                </a:lnTo>
                <a:lnTo>
                  <a:pt x="287866" y="0"/>
                </a:lnTo>
                <a:lnTo>
                  <a:pt x="302697" y="2994"/>
                </a:lnTo>
                <a:lnTo>
                  <a:pt x="314807" y="11159"/>
                </a:lnTo>
                <a:lnTo>
                  <a:pt x="322972" y="23269"/>
                </a:lnTo>
                <a:lnTo>
                  <a:pt x="324684" y="31749"/>
                </a:lnTo>
                <a:lnTo>
                  <a:pt x="276436" y="31749"/>
                </a:lnTo>
                <a:lnTo>
                  <a:pt x="276436" y="44450"/>
                </a:lnTo>
                <a:lnTo>
                  <a:pt x="324684" y="44450"/>
                </a:lnTo>
                <a:lnTo>
                  <a:pt x="322972" y="52930"/>
                </a:lnTo>
                <a:lnTo>
                  <a:pt x="314807" y="65040"/>
                </a:lnTo>
                <a:lnTo>
                  <a:pt x="302697" y="73205"/>
                </a:lnTo>
                <a:lnTo>
                  <a:pt x="287866" y="76200"/>
                </a:lnTo>
                <a:close/>
              </a:path>
              <a:path w="326389" h="76200">
                <a:moveTo>
                  <a:pt x="251048" y="44450"/>
                </a:moveTo>
                <a:lnTo>
                  <a:pt x="0" y="44450"/>
                </a:lnTo>
                <a:lnTo>
                  <a:pt x="0" y="31749"/>
                </a:lnTo>
                <a:lnTo>
                  <a:pt x="251048" y="31749"/>
                </a:lnTo>
                <a:lnTo>
                  <a:pt x="249766" y="38100"/>
                </a:lnTo>
                <a:lnTo>
                  <a:pt x="251048" y="44450"/>
                </a:lnTo>
                <a:close/>
              </a:path>
              <a:path w="326389" h="76200">
                <a:moveTo>
                  <a:pt x="324684" y="44450"/>
                </a:moveTo>
                <a:lnTo>
                  <a:pt x="276436" y="44450"/>
                </a:lnTo>
                <a:lnTo>
                  <a:pt x="276436" y="31749"/>
                </a:lnTo>
                <a:lnTo>
                  <a:pt x="324684" y="31749"/>
                </a:lnTo>
                <a:lnTo>
                  <a:pt x="325966" y="38100"/>
                </a:lnTo>
                <a:lnTo>
                  <a:pt x="324684" y="44450"/>
                </a:lnTo>
                <a:close/>
              </a:path>
            </a:pathLst>
          </a:custGeom>
          <a:solidFill>
            <a:srgbClr val="9AC8D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25575" y="2978629"/>
            <a:ext cx="53403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200">
                <a:solidFill>
                  <a:srgbClr val="6CAFCC"/>
                </a:solidFill>
                <a:latin typeface="Arial"/>
                <a:cs typeface="Arial"/>
              </a:rPr>
              <a:t>3</a:t>
            </a:r>
            <a:endParaRPr sz="7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03386" y="3300128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6CAFCC"/>
                </a:solidFill>
                <a:latin typeface="Microsoft JhengHei"/>
                <a:cs typeface="Microsoft JhengHei"/>
              </a:rPr>
              <a:t>户型详细简介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https://d.book118.com/345133123200011041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Microsoft JhengHei</vt:lpstr>
      <vt:lpstr>黑体</vt:lpstr>
      <vt:lpstr>微软雅黑</vt:lpstr>
      <vt:lpstr>Office Theme</vt:lpstr>
      <vt:lpstr>马赛公寓分析</vt:lpstr>
      <vt:lpstr>目录</vt:lpstr>
      <vt:lpstr>1</vt:lpstr>
      <vt:lpstr>马赛公寓简介</vt:lpstr>
      <vt:lpstr>马赛公寓简介</vt:lpstr>
      <vt:lpstr>PowerPoint Presentation</vt:lpstr>
      <vt:lpstr>马赛公寓基本户型简介及分析</vt:lpstr>
      <vt:lpstr>马赛公寓基本户型简介及分析</vt:lpstr>
      <vt:lpstr>马赛公寓基本户型简介及分析</vt:lpstr>
      <vt:lpstr>3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2024-09-02T03:25:14.111</cp:lastPrinted>
  <dcterms:created xsi:type="dcterms:W3CDTF">2024-09-01T19:25:14Z</dcterms:created>
  <dcterms:modified xsi:type="dcterms:W3CDTF">2024-09-01T19:25:15Z</dcterms:modified>
</cp:coreProperties>
</file>